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4" r:id="rId6"/>
    <p:sldId id="267" r:id="rId7"/>
    <p:sldId id="263" r:id="rId8"/>
    <p:sldId id="272" r:id="rId9"/>
    <p:sldId id="273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>
        <p:scale>
          <a:sx n="112" d="100"/>
          <a:sy n="112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F76C8-33E5-1B4B-9158-0C3807997F2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12562-1ACC-AC49-A740-9DF8130B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992C4-DD6C-4947-948D-D76E728552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5813-BD8F-8246-A4C4-0E0A86DAB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959C-9E8F-434E-A8D1-A06DFDCF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82E3A-2F0E-B749-A8A9-849529F8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774B-302F-5C4D-B5CC-3B53CA2B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6EF9-8C33-EA4A-983B-7198A38C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1560-CBCC-6340-AA73-40451B97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C4FDC-6926-6C4D-A8A8-B9AF04011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BD50-A91A-AB43-8036-C6F4EED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86A5-C8CC-1142-B930-6143365D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6693-3D80-DD49-913E-7AF9497C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6CA14-0004-BE46-BEAC-FD1EFFBAF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FE9F-ED49-EA40-B76D-F23DC300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82A6-F8E5-EF43-80DF-DA43087B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2245-1594-9E4C-9BFD-DF9FE52C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33F5-AA9D-C04F-9BDD-BF663721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A713-E0C7-5E48-B1E4-DC8075A7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2AC9-6CEA-A649-B7C6-7F4BFE7D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0C34-E583-2849-A5C2-B08227D8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73AB-299D-B846-BFAC-DB7DD31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4CE6-990E-2143-B415-5CFF1D17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46FF-A544-DE42-B4A6-88F9505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69EED-7A7C-4541-A32E-B26AF7FC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2F44-26DB-3446-AC46-79DCE395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788D-F968-A943-93FC-486041B0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C349-C480-8E46-9E51-C2A5DA4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ED89-3151-9945-BF67-5100CEED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548F-C6D7-7A41-9271-BDACBB8D8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996EA-23E2-7C48-9A8C-4B7B1AB0F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4784-E985-EE44-A027-CF396F0B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4A198-C86E-1742-9959-1E5E87A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DC5EC-CB5E-D942-8C8B-73B8F88D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EC02-03D1-1B4C-BEDA-0955CB7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52DC-98EC-D04A-B980-DC2F04DE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ADB96-8B42-FB4F-B353-429D12AD7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3739B-B3A7-5146-8235-663949F3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E2CAD-8CFD-EA4E-87D2-E3A37BACA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6368F-82DA-204C-8FB7-8F8DA6E9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D2B7A-AD58-1D4C-B230-5B36503D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A4643-8419-D14C-8659-060AC3DB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63E0-2366-834E-8FD1-75E2E602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E654-184B-A44B-978B-03624E3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20D4C-4118-E84E-B75F-B954F9B4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3680A-924C-1840-8C80-34263D3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0374B-8A53-FC4B-8D32-2F5B319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49FF0-E75A-9B4A-8260-FDC5C54B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B82F3-9C91-A94D-A0B7-1C55DCC0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EAF1-090F-A34F-A4E0-53C1E24F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D83E-FE88-A443-B318-54922656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4D27-4EC1-5947-A2F7-7456D283D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990DF-8103-5349-A322-7FAA997B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FDC98-CC2C-0046-90EA-CD7964E5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A7BB-CC37-1F48-91C6-FA107A5A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81A7-E14B-264E-968E-C7C34C6C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28E2-DDFB-5747-A235-4CA631EFF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EA0D4-B7D8-1344-8D02-CC3C9102A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F06E-5BD7-9D4B-9F41-ADA05916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5BF17-90E4-3347-BEB7-3B8177C1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589CA-00AF-3748-9563-0F0D185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F7D3E-C35E-A340-B915-EA7252E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94AF-1916-AB4D-A26A-4F61E195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35C2-951E-D34C-BBAE-6764ECAD7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F488-EAB0-8C41-B249-E3726B5419F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99A4-44A6-414B-96DE-FFDC67180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FB75-1BC8-6744-A1BE-74F3DF94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B81-1CC7-EE43-B36B-54DD7287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8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67B-7136-4745-9379-D7FEDC321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WGS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BBC4-2555-9A4F-95F0-EB5FC6D1E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261948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426E-5A22-9448-9021-40879F23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FA42-9D22-E649-8115-06EDABA1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of the genes I found before I found again</a:t>
            </a:r>
          </a:p>
          <a:p>
            <a:r>
              <a:rPr lang="en-US" dirty="0" err="1"/>
              <a:t>Tgif</a:t>
            </a:r>
            <a:r>
              <a:rPr lang="en-US" dirty="0"/>
              <a:t> – found the exact same SNP as before which is encouraging </a:t>
            </a:r>
            <a:r>
              <a:rPr lang="en-US" sz="1800" dirty="0"/>
              <a:t>(different method and code, </a:t>
            </a:r>
            <a:r>
              <a:rPr lang="en-US" sz="1800" dirty="0" err="1"/>
              <a:t>realSFS</a:t>
            </a:r>
            <a:r>
              <a:rPr lang="en-US" sz="1800" dirty="0"/>
              <a:t> from </a:t>
            </a:r>
            <a:r>
              <a:rPr lang="en-US" sz="1800" dirty="0" err="1"/>
              <a:t>saf</a:t>
            </a:r>
            <a:r>
              <a:rPr lang="en-US" sz="1800" dirty="0"/>
              <a:t> (pairwise </a:t>
            </a:r>
            <a:r>
              <a:rPr lang="en-US" sz="1800" dirty="0" err="1"/>
              <a:t>persite</a:t>
            </a:r>
            <a:r>
              <a:rPr lang="en-US" sz="1800" dirty="0"/>
              <a:t> </a:t>
            </a:r>
            <a:r>
              <a:rPr lang="en-US" sz="1800" dirty="0" err="1"/>
              <a:t>fst</a:t>
            </a:r>
            <a:r>
              <a:rPr lang="en-US" sz="1800" dirty="0"/>
              <a:t>) vs making </a:t>
            </a:r>
            <a:r>
              <a:rPr lang="en-US" sz="1800" dirty="0" err="1"/>
              <a:t>vcf</a:t>
            </a:r>
            <a:r>
              <a:rPr lang="en-US" sz="1800" dirty="0"/>
              <a:t> and using it as input to </a:t>
            </a:r>
            <a:r>
              <a:rPr lang="en-US" sz="1800" dirty="0" err="1"/>
              <a:t>OutFlank</a:t>
            </a:r>
            <a:r>
              <a:rPr lang="en-US" sz="1800" dirty="0"/>
              <a:t> (global </a:t>
            </a:r>
            <a:r>
              <a:rPr lang="en-US" sz="1800" dirty="0" err="1"/>
              <a:t>persite</a:t>
            </a:r>
            <a:r>
              <a:rPr lang="en-US" sz="1800" dirty="0"/>
              <a:t> </a:t>
            </a:r>
            <a:r>
              <a:rPr lang="en-US" sz="1800" dirty="0" err="1"/>
              <a:t>fst</a:t>
            </a:r>
            <a:r>
              <a:rPr lang="en-US" sz="1800" dirty="0"/>
              <a:t>), even different </a:t>
            </a:r>
            <a:r>
              <a:rPr lang="en-US" sz="1800" dirty="0" err="1"/>
              <a:t>angsd</a:t>
            </a:r>
            <a:r>
              <a:rPr lang="en-US" sz="1800" dirty="0"/>
              <a:t> run (same parameters </a:t>
            </a:r>
            <a:r>
              <a:rPr lang="en-US" sz="1800" dirty="0" err="1"/>
              <a:t>tho</a:t>
            </a:r>
            <a:r>
              <a:rPr lang="en-US" sz="1800" dirty="0"/>
              <a:t>) so the only shared starting point was the alignment file)</a:t>
            </a:r>
          </a:p>
        </p:txBody>
      </p:sp>
    </p:spTree>
    <p:extLst>
      <p:ext uri="{BB962C8B-B14F-4D97-AF65-F5344CB8AC3E}">
        <p14:creationId xmlns:p14="http://schemas.microsoft.com/office/powerpoint/2010/main" val="382774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2836-DAFE-A34C-9610-929EFC26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6558-6F0C-6B43-ABC9-1325B5F0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MAF and polymorphism across all not per pop</a:t>
            </a:r>
          </a:p>
          <a:p>
            <a:r>
              <a:rPr lang="en-US" dirty="0"/>
              <a:t>Make windows, focus on non-lonely SNPs</a:t>
            </a:r>
          </a:p>
          <a:p>
            <a:r>
              <a:rPr lang="en-US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112397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743B-B1EA-F44B-9F6A-0612F7BB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beneficial in space, no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ECB7-0A45-5143-8BFB-E5376F1B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temp:</a:t>
            </a:r>
          </a:p>
          <a:p>
            <a:pPr lvl="1"/>
            <a:r>
              <a:rPr lang="en-US" dirty="0"/>
              <a:t>Always good in N not in S (or </a:t>
            </a:r>
            <a:r>
              <a:rPr lang="en-US" dirty="0" err="1"/>
              <a:t>vica</a:t>
            </a:r>
            <a:r>
              <a:rPr lang="en-US" dirty="0"/>
              <a:t> versa)</a:t>
            </a:r>
          </a:p>
          <a:p>
            <a:pPr marL="914400" lvl="2" indent="0">
              <a:buNone/>
            </a:pPr>
            <a:r>
              <a:rPr lang="en-US" dirty="0"/>
              <a:t>-&gt; high </a:t>
            </a:r>
            <a:r>
              <a:rPr lang="en-US" dirty="0" err="1"/>
              <a:t>Fst</a:t>
            </a:r>
            <a:r>
              <a:rPr lang="en-US" dirty="0"/>
              <a:t> between, low within</a:t>
            </a:r>
          </a:p>
          <a:p>
            <a:pPr marL="914400" lvl="2" indent="0">
              <a:buNone/>
            </a:pPr>
            <a:r>
              <a:rPr lang="en-US" dirty="0"/>
              <a:t>-&gt; high </a:t>
            </a:r>
            <a:r>
              <a:rPr lang="en-US" dirty="0" err="1"/>
              <a:t>corr</a:t>
            </a:r>
            <a:r>
              <a:rPr lang="en-US" dirty="0"/>
              <a:t> between allele </a:t>
            </a:r>
            <a:r>
              <a:rPr lang="en-US" dirty="0" err="1"/>
              <a:t>freq</a:t>
            </a:r>
            <a:r>
              <a:rPr lang="en-US" dirty="0"/>
              <a:t> and pH variability (</a:t>
            </a:r>
            <a:r>
              <a:rPr lang="en-US" u="sng" dirty="0"/>
              <a:t>binary</a:t>
            </a:r>
            <a:r>
              <a:rPr lang="en-US" dirty="0"/>
              <a:t>, ranked, real valued?) – </a:t>
            </a:r>
            <a:r>
              <a:rPr lang="en-US" dirty="0" err="1">
                <a:solidFill>
                  <a:srgbClr val="FF0000"/>
                </a:solidFill>
              </a:rPr>
              <a:t>Bayenv</a:t>
            </a: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6"/>
                </a:solidFill>
              </a:rPr>
              <a:t>FORMAT??? With missing values… just drop</a:t>
            </a:r>
          </a:p>
          <a:p>
            <a:pPr marL="914400" lvl="2" indent="0">
              <a:buNone/>
            </a:pPr>
            <a:r>
              <a:rPr lang="en-US" dirty="0"/>
              <a:t>-&gt; reduced </a:t>
            </a:r>
            <a:r>
              <a:rPr lang="en-US" dirty="0">
                <a:solidFill>
                  <a:srgbClr val="FF0000"/>
                </a:solidFill>
              </a:rPr>
              <a:t>nucleotide diversity </a:t>
            </a:r>
            <a:r>
              <a:rPr lang="en-US" dirty="0"/>
              <a:t>in N, S, or both (calc per pop, </a:t>
            </a:r>
            <a:r>
              <a:rPr lang="en-US" u="sng" dirty="0"/>
              <a:t>per group</a:t>
            </a:r>
            <a:r>
              <a:rPr lang="en-US" dirty="0"/>
              <a:t>, </a:t>
            </a:r>
            <a:r>
              <a:rPr lang="en-US" strike="sngStrike" dirty="0"/>
              <a:t>or all</a:t>
            </a:r>
            <a:r>
              <a:rPr lang="en-US" dirty="0"/>
              <a:t>?)</a:t>
            </a:r>
          </a:p>
          <a:p>
            <a:pPr marL="914400" lvl="2" indent="0">
              <a:buNone/>
            </a:pPr>
            <a:r>
              <a:rPr lang="en-US" dirty="0"/>
              <a:t>-&gt; </a:t>
            </a:r>
            <a:r>
              <a:rPr lang="en-US" dirty="0" err="1">
                <a:solidFill>
                  <a:srgbClr val="FF0000"/>
                </a:solidFill>
              </a:rPr>
              <a:t>Baypass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(</a:t>
            </a:r>
            <a:r>
              <a:rPr lang="en-US" dirty="0" err="1"/>
              <a:t>corr</a:t>
            </a:r>
            <a:r>
              <a:rPr lang="en-US" dirty="0"/>
              <a:t> + pop structure)</a:t>
            </a:r>
          </a:p>
          <a:p>
            <a:pPr marL="914400" lvl="2" indent="0">
              <a:buNone/>
            </a:pPr>
            <a:r>
              <a:rPr lang="en-US" dirty="0"/>
              <a:t>-&gt; </a:t>
            </a:r>
            <a:r>
              <a:rPr lang="en-US" dirty="0" err="1">
                <a:solidFill>
                  <a:srgbClr val="FF0000"/>
                </a:solidFill>
              </a:rPr>
              <a:t>Dxy</a:t>
            </a:r>
            <a:r>
              <a:rPr lang="en-US" dirty="0">
                <a:solidFill>
                  <a:srgbClr val="FF0000"/>
                </a:solidFill>
              </a:rPr>
              <a:t>? Any reason for my data?</a:t>
            </a:r>
          </a:p>
        </p:txBody>
      </p:sp>
    </p:spTree>
    <p:extLst>
      <p:ext uri="{BB962C8B-B14F-4D97-AF65-F5344CB8AC3E}">
        <p14:creationId xmlns:p14="http://schemas.microsoft.com/office/powerpoint/2010/main" val="175338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828C-D55A-3B4F-97CF-CBA133C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F402-66EA-D54B-97D9-AAD0E60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good in N, never in S</a:t>
            </a:r>
          </a:p>
          <a:p>
            <a:pPr marL="914400" lvl="2" indent="0">
              <a:buNone/>
            </a:pPr>
            <a:r>
              <a:rPr lang="en-US" dirty="0"/>
              <a:t>-&gt; MAF in N is high, </a:t>
            </a:r>
            <a:r>
              <a:rPr lang="en-US" dirty="0" err="1"/>
              <a:t>eg</a:t>
            </a:r>
            <a:r>
              <a:rPr lang="en-US" dirty="0"/>
              <a:t> 50% A 50% C, MAF in S is low </a:t>
            </a:r>
            <a:r>
              <a:rPr lang="en-US" dirty="0" err="1"/>
              <a:t>eg</a:t>
            </a:r>
            <a:r>
              <a:rPr lang="en-US" dirty="0"/>
              <a:t> 100% A</a:t>
            </a:r>
          </a:p>
          <a:p>
            <a:pPr marL="914400" lvl="2" indent="0">
              <a:buNone/>
            </a:pPr>
            <a:r>
              <a:rPr lang="en-US" dirty="0"/>
              <a:t>-&gt; lower </a:t>
            </a:r>
            <a:r>
              <a:rPr lang="en-US" dirty="0" err="1"/>
              <a:t>Fst</a:t>
            </a:r>
            <a:r>
              <a:rPr lang="en-US" dirty="0"/>
              <a:t> when final </a:t>
            </a:r>
            <a:r>
              <a:rPr lang="en-US" dirty="0" err="1"/>
              <a:t>fst</a:t>
            </a:r>
            <a:r>
              <a:rPr lang="en-US" dirty="0"/>
              <a:t>=between </a:t>
            </a:r>
            <a:r>
              <a:rPr lang="en-US" dirty="0" err="1"/>
              <a:t>fst</a:t>
            </a:r>
            <a:r>
              <a:rPr lang="en-US" dirty="0"/>
              <a:t> – within </a:t>
            </a:r>
            <a:r>
              <a:rPr lang="en-US" dirty="0" err="1"/>
              <a:t>fst</a:t>
            </a:r>
            <a:r>
              <a:rPr lang="en-US" dirty="0"/>
              <a:t> (?? Tricky, maybe not needed)</a:t>
            </a:r>
          </a:p>
          <a:p>
            <a:pPr marL="914400" lvl="2" indent="0">
              <a:buNone/>
            </a:pPr>
            <a:r>
              <a:rPr lang="en-US" dirty="0"/>
              <a:t>-&gt; correlation between allele </a:t>
            </a:r>
            <a:r>
              <a:rPr lang="en-US" dirty="0" err="1"/>
              <a:t>freq</a:t>
            </a:r>
            <a:r>
              <a:rPr lang="en-US" dirty="0"/>
              <a:t> and pH var</a:t>
            </a:r>
          </a:p>
          <a:p>
            <a:r>
              <a:rPr lang="en-US" dirty="0"/>
              <a:t>Sometimes good in S, never in N (unlikely)</a:t>
            </a:r>
          </a:p>
          <a:p>
            <a:pPr marL="914400" lvl="2" indent="0">
              <a:buNone/>
            </a:pPr>
            <a:r>
              <a:rPr lang="en-US" dirty="0"/>
              <a:t>-&gt; Same as above but MAF high in the S</a:t>
            </a:r>
          </a:p>
          <a:p>
            <a:r>
              <a:rPr lang="en-US" dirty="0"/>
              <a:t>Sometimes good in N, sometimes good in S</a:t>
            </a:r>
          </a:p>
          <a:p>
            <a:pPr marL="914400" lvl="2" indent="0">
              <a:buNone/>
            </a:pPr>
            <a:r>
              <a:rPr lang="en-US" dirty="0"/>
              <a:t>-&gt; high MAF in both</a:t>
            </a:r>
          </a:p>
          <a:p>
            <a:pPr marL="914400" lvl="2" indent="0">
              <a:buNone/>
            </a:pPr>
            <a:r>
              <a:rPr lang="en-US" dirty="0"/>
              <a:t>-&gt; very low </a:t>
            </a:r>
            <a:r>
              <a:rPr lang="en-US" dirty="0" err="1"/>
              <a:t>Fst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50% A 50% C in both)</a:t>
            </a:r>
          </a:p>
          <a:p>
            <a:pPr marL="914400" lvl="2" indent="0">
              <a:buNone/>
            </a:pPr>
            <a:r>
              <a:rPr lang="en-US" dirty="0"/>
              <a:t>-&gt; no correlation between allele </a:t>
            </a:r>
            <a:r>
              <a:rPr lang="en-US" dirty="0" err="1"/>
              <a:t>freq</a:t>
            </a:r>
            <a:r>
              <a:rPr lang="en-US" dirty="0"/>
              <a:t> and pH var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AD5D-D578-694F-B414-B05BC1E3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1882-F114-564E-95B1-ED12AF6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err="1"/>
              <a:t>Angsd</a:t>
            </a:r>
            <a:r>
              <a:rPr lang="en-US" dirty="0"/>
              <a:t> -&gt; </a:t>
            </a:r>
            <a:r>
              <a:rPr lang="en-US" dirty="0" err="1"/>
              <a:t>saf</a:t>
            </a:r>
            <a:endParaRPr lang="en-US" dirty="0"/>
          </a:p>
          <a:p>
            <a:r>
              <a:rPr lang="en-US" dirty="0"/>
              <a:t>21 pairs</a:t>
            </a:r>
          </a:p>
          <a:p>
            <a:r>
              <a:rPr lang="en-US" dirty="0"/>
              <a:t>For each pair </a:t>
            </a:r>
            <a:r>
              <a:rPr lang="en-US" dirty="0" err="1"/>
              <a:t>realSFS</a:t>
            </a:r>
            <a:r>
              <a:rPr lang="en-US" dirty="0"/>
              <a:t> fold 1 -&gt; .</a:t>
            </a:r>
            <a:r>
              <a:rPr lang="en-US" dirty="0" err="1"/>
              <a:t>sfs</a:t>
            </a:r>
            <a:endParaRPr lang="en-US" dirty="0"/>
          </a:p>
          <a:p>
            <a:r>
              <a:rPr lang="en-US" dirty="0"/>
              <a:t>-&gt; per site pairwise </a:t>
            </a:r>
            <a:r>
              <a:rPr lang="en-US" dirty="0" err="1"/>
              <a:t>Fst</a:t>
            </a:r>
            <a:r>
              <a:rPr lang="en-US" dirty="0"/>
              <a:t> values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77968-96E1-1F47-866C-A928A0ECF6C1}"/>
              </a:ext>
            </a:extLst>
          </p:cNvPr>
          <p:cNvSpPr/>
          <p:nvPr/>
        </p:nvSpPr>
        <p:spPr>
          <a:xfrm>
            <a:off x="8316682" y="2568666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DC0E2B-2303-D04A-A49A-8E013A86D5B8}"/>
              </a:ext>
            </a:extLst>
          </p:cNvPr>
          <p:cNvSpPr/>
          <p:nvPr/>
        </p:nvSpPr>
        <p:spPr>
          <a:xfrm>
            <a:off x="9998809" y="2388891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487E54-2BD7-654E-B902-AFB7C0C8AD42}"/>
              </a:ext>
            </a:extLst>
          </p:cNvPr>
          <p:cNvSpPr/>
          <p:nvPr/>
        </p:nvSpPr>
        <p:spPr>
          <a:xfrm>
            <a:off x="10201587" y="2917385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81C746-1E5A-0848-B45F-B3EFDE413FC9}"/>
              </a:ext>
            </a:extLst>
          </p:cNvPr>
          <p:cNvSpPr/>
          <p:nvPr/>
        </p:nvSpPr>
        <p:spPr>
          <a:xfrm>
            <a:off x="9794157" y="3429000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7CDCAA-7366-EF4E-875B-45133991BEB5}"/>
              </a:ext>
            </a:extLst>
          </p:cNvPr>
          <p:cNvSpPr/>
          <p:nvPr/>
        </p:nvSpPr>
        <p:spPr>
          <a:xfrm>
            <a:off x="9998810" y="4033364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F7E32-7BE0-D948-B857-8DB91F79EC5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8725985" y="2593543"/>
            <a:ext cx="1272824" cy="179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B78CB7-3954-4542-86B0-36865546F062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8725985" y="2773318"/>
            <a:ext cx="1475602" cy="348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CE0BD7-D06B-004A-A4A3-9E9EDF842BF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8725985" y="2773318"/>
            <a:ext cx="1068172" cy="86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939A0A-EE4C-BE42-AD1A-440228BFD31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8725985" y="2773318"/>
            <a:ext cx="1272825" cy="146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309F8DD-04A3-EA4A-AA8E-EF9594F4BB22}"/>
              </a:ext>
            </a:extLst>
          </p:cNvPr>
          <p:cNvSpPr/>
          <p:nvPr/>
        </p:nvSpPr>
        <p:spPr>
          <a:xfrm>
            <a:off x="7996923" y="3200421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AC1B88-CE6E-DE46-B8C8-C10EB4BAA540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V="1">
            <a:off x="8406226" y="2593543"/>
            <a:ext cx="1592583" cy="81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6B63EF-2953-4B4F-8477-EFDD29708E09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V="1">
            <a:off x="8406226" y="3122037"/>
            <a:ext cx="1795361" cy="28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550CBC-A10A-2141-BBD7-C3DEEBFC576F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>
            <a:off x="8406226" y="3405073"/>
            <a:ext cx="1387931" cy="228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7EDAC5-7DFE-0D40-9ECE-858BBB29A601}"/>
              </a:ext>
            </a:extLst>
          </p:cNvPr>
          <p:cNvCxnSpPr>
            <a:cxnSpLocks/>
            <a:stCxn id="23" idx="6"/>
            <a:endCxn id="11" idx="2"/>
          </p:cNvCxnSpPr>
          <p:nvPr/>
        </p:nvCxnSpPr>
        <p:spPr>
          <a:xfrm>
            <a:off x="8406226" y="3405073"/>
            <a:ext cx="1592584" cy="832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C39BB8-D850-0949-B9D2-DE6BC84B53B6}"/>
              </a:ext>
            </a:extLst>
          </p:cNvPr>
          <p:cNvSpPr/>
          <p:nvPr/>
        </p:nvSpPr>
        <p:spPr>
          <a:xfrm>
            <a:off x="8316682" y="3890121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9C8062-568B-104C-A5C8-B005C9D2A7B0}"/>
              </a:ext>
            </a:extLst>
          </p:cNvPr>
          <p:cNvCxnSpPr>
            <a:cxnSpLocks/>
            <a:stCxn id="33" idx="6"/>
            <a:endCxn id="8" idx="2"/>
          </p:cNvCxnSpPr>
          <p:nvPr/>
        </p:nvCxnSpPr>
        <p:spPr>
          <a:xfrm flipV="1">
            <a:off x="8725985" y="2593543"/>
            <a:ext cx="1272824" cy="1501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21FA19-8223-C54E-84C2-53695AEE8206}"/>
              </a:ext>
            </a:extLst>
          </p:cNvPr>
          <p:cNvCxnSpPr>
            <a:cxnSpLocks/>
            <a:stCxn id="33" idx="6"/>
            <a:endCxn id="9" idx="2"/>
          </p:cNvCxnSpPr>
          <p:nvPr/>
        </p:nvCxnSpPr>
        <p:spPr>
          <a:xfrm flipV="1">
            <a:off x="8725985" y="3122037"/>
            <a:ext cx="1475602" cy="972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AC4F8-D0A7-DB4A-8D95-772581FE8F3D}"/>
              </a:ext>
            </a:extLst>
          </p:cNvPr>
          <p:cNvCxnSpPr>
            <a:cxnSpLocks/>
            <a:stCxn id="33" idx="6"/>
            <a:endCxn id="10" idx="2"/>
          </p:cNvCxnSpPr>
          <p:nvPr/>
        </p:nvCxnSpPr>
        <p:spPr>
          <a:xfrm flipV="1">
            <a:off x="8725985" y="3633652"/>
            <a:ext cx="1068172" cy="461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E1CB75-95C4-6544-AEA9-80B31830A2A0}"/>
              </a:ext>
            </a:extLst>
          </p:cNvPr>
          <p:cNvCxnSpPr>
            <a:cxnSpLocks/>
            <a:stCxn id="33" idx="6"/>
            <a:endCxn id="11" idx="2"/>
          </p:cNvCxnSpPr>
          <p:nvPr/>
        </p:nvCxnSpPr>
        <p:spPr>
          <a:xfrm>
            <a:off x="8725985" y="4094773"/>
            <a:ext cx="1272825" cy="143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848FF3-148A-714D-B25E-6F09610C09B4}"/>
              </a:ext>
            </a:extLst>
          </p:cNvPr>
          <p:cNvSpPr txBox="1"/>
          <p:nvPr/>
        </p:nvSpPr>
        <p:spPr>
          <a:xfrm>
            <a:off x="8042772" y="1866799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AF691-6C56-C341-9A1D-D0D5C5DEB2D6}"/>
              </a:ext>
            </a:extLst>
          </p:cNvPr>
          <p:cNvSpPr txBox="1"/>
          <p:nvPr/>
        </p:nvSpPr>
        <p:spPr>
          <a:xfrm>
            <a:off x="9745116" y="1870873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8DBA7-5196-0346-9052-56B2AEF91063}"/>
              </a:ext>
            </a:extLst>
          </p:cNvPr>
          <p:cNvSpPr txBox="1"/>
          <p:nvPr/>
        </p:nvSpPr>
        <p:spPr>
          <a:xfrm>
            <a:off x="9153045" y="4359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97AFC9-9906-D046-994B-7FDF60227C94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0203461" y="2798194"/>
            <a:ext cx="202778" cy="11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F36A74-88AF-7045-9A41-28A84008F99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9998809" y="2798194"/>
            <a:ext cx="204652" cy="6308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8958FC-05DE-9546-BF63-A72C04E7D47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203461" y="2798194"/>
            <a:ext cx="1" cy="12351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E813D32-51A7-FF40-AB75-E35DFF9754B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9998809" y="3326688"/>
            <a:ext cx="407430" cy="1023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8FE6044-286E-AE40-B500-7111C2E9C040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0203462" y="3326688"/>
            <a:ext cx="202777" cy="706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9160B91-D5F3-894C-8A9E-A6864EA1135B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998809" y="3838303"/>
            <a:ext cx="204653" cy="195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944BD04-D948-8042-BFFA-CBAAE4B2AE18}"/>
              </a:ext>
            </a:extLst>
          </p:cNvPr>
          <p:cNvSpPr txBox="1"/>
          <p:nvPr/>
        </p:nvSpPr>
        <p:spPr>
          <a:xfrm>
            <a:off x="10050744" y="451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FEB835-87BA-9241-A5F0-36DBBA2C2DF7}"/>
              </a:ext>
            </a:extLst>
          </p:cNvPr>
          <p:cNvCxnSpPr>
            <a:cxnSpLocks/>
            <a:stCxn id="4" idx="4"/>
            <a:endCxn id="23" idx="0"/>
          </p:cNvCxnSpPr>
          <p:nvPr/>
        </p:nvCxnSpPr>
        <p:spPr>
          <a:xfrm flipH="1">
            <a:off x="8201575" y="2977969"/>
            <a:ext cx="319759" cy="2224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3FE3369-6C11-9A4A-92BC-4DA4CCEC4BBA}"/>
              </a:ext>
            </a:extLst>
          </p:cNvPr>
          <p:cNvCxnSpPr>
            <a:cxnSpLocks/>
            <a:stCxn id="4" idx="4"/>
            <a:endCxn id="33" idx="0"/>
          </p:cNvCxnSpPr>
          <p:nvPr/>
        </p:nvCxnSpPr>
        <p:spPr>
          <a:xfrm>
            <a:off x="8521334" y="2977969"/>
            <a:ext cx="0" cy="9121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70F009-93FF-7348-8127-12F6FC23A81F}"/>
              </a:ext>
            </a:extLst>
          </p:cNvPr>
          <p:cNvCxnSpPr>
            <a:cxnSpLocks/>
            <a:stCxn id="23" idx="4"/>
            <a:endCxn id="33" idx="0"/>
          </p:cNvCxnSpPr>
          <p:nvPr/>
        </p:nvCxnSpPr>
        <p:spPr>
          <a:xfrm>
            <a:off x="8201575" y="3609724"/>
            <a:ext cx="319759" cy="2803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1612CE5-3538-CB47-A04A-2EC1B528B906}"/>
              </a:ext>
            </a:extLst>
          </p:cNvPr>
          <p:cNvSpPr txBox="1"/>
          <p:nvPr/>
        </p:nvSpPr>
        <p:spPr>
          <a:xfrm>
            <a:off x="8370490" y="451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38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E0F-770A-0642-8BAB-9697A35E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A55B-C818-BF4A-8E8B-D4DD4570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en-US" dirty="0"/>
              <a:t>Averaged red pairs -&gt; list A of </a:t>
            </a:r>
            <a:r>
              <a:rPr lang="en-US" dirty="0" err="1"/>
              <a:t>Fsts</a:t>
            </a:r>
            <a:endParaRPr lang="en-US" dirty="0"/>
          </a:p>
          <a:p>
            <a:r>
              <a:rPr lang="en-US" dirty="0"/>
              <a:t>Averaged green pairs -&gt; list B of </a:t>
            </a:r>
            <a:r>
              <a:rPr lang="en-US" dirty="0" err="1"/>
              <a:t>Fsts</a:t>
            </a:r>
            <a:endParaRPr lang="en-US" dirty="0"/>
          </a:p>
          <a:p>
            <a:r>
              <a:rPr lang="en-US" dirty="0"/>
              <a:t>If average &lt; 0 -&gt; 0</a:t>
            </a:r>
          </a:p>
          <a:p>
            <a:r>
              <a:rPr lang="en-US" dirty="0"/>
              <a:t>List C: A –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579E34-8675-A642-9936-B31A88ADD848}"/>
              </a:ext>
            </a:extLst>
          </p:cNvPr>
          <p:cNvSpPr/>
          <p:nvPr/>
        </p:nvSpPr>
        <p:spPr>
          <a:xfrm>
            <a:off x="8832651" y="1665811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9A6DB8-825A-494C-89E6-E5A3145FC0D8}"/>
              </a:ext>
            </a:extLst>
          </p:cNvPr>
          <p:cNvSpPr/>
          <p:nvPr/>
        </p:nvSpPr>
        <p:spPr>
          <a:xfrm>
            <a:off x="10514778" y="1486036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8A3383-BE88-664E-B814-AB649ED24938}"/>
              </a:ext>
            </a:extLst>
          </p:cNvPr>
          <p:cNvSpPr/>
          <p:nvPr/>
        </p:nvSpPr>
        <p:spPr>
          <a:xfrm>
            <a:off x="10717556" y="2014530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73E189-3117-7242-A1D6-59251B0D4B6C}"/>
              </a:ext>
            </a:extLst>
          </p:cNvPr>
          <p:cNvSpPr/>
          <p:nvPr/>
        </p:nvSpPr>
        <p:spPr>
          <a:xfrm>
            <a:off x="10310126" y="2526145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BF4782-3D2E-DB4D-8319-117A17133AA1}"/>
              </a:ext>
            </a:extLst>
          </p:cNvPr>
          <p:cNvSpPr/>
          <p:nvPr/>
        </p:nvSpPr>
        <p:spPr>
          <a:xfrm>
            <a:off x="10514779" y="3130509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BB91C7-44F5-4543-B5B5-569AA24D1E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9241954" y="1690688"/>
            <a:ext cx="1272824" cy="179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8A0D1-A0F5-1A41-A3B2-EFDD699EB51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241954" y="1870463"/>
            <a:ext cx="1475602" cy="348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552865-C82F-B947-AA47-52EDCD7F274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241954" y="1870463"/>
            <a:ext cx="1068172" cy="86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2BBF8-E09F-0C43-B751-A82177CC9DF3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241954" y="1870463"/>
            <a:ext cx="1272825" cy="146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EC255B-3826-0C44-AC50-73483095B205}"/>
              </a:ext>
            </a:extLst>
          </p:cNvPr>
          <p:cNvSpPr/>
          <p:nvPr/>
        </p:nvSpPr>
        <p:spPr>
          <a:xfrm>
            <a:off x="8512892" y="2297566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311BE-41EC-9D4B-82F0-B7CCDA3BA662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V="1">
            <a:off x="8922195" y="1690688"/>
            <a:ext cx="1592583" cy="81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F275C3-5613-7347-A1E8-08E8B6EFF697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8922195" y="2219182"/>
            <a:ext cx="1795361" cy="28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B81F7-14ED-2441-A61D-8D76466D935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8922195" y="2502218"/>
            <a:ext cx="1387931" cy="228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779C9E-B976-1640-BCC0-56AD1F8853DB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8922195" y="2502218"/>
            <a:ext cx="1592584" cy="832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874882D-45B1-3F4A-8124-ACAF759AE396}"/>
              </a:ext>
            </a:extLst>
          </p:cNvPr>
          <p:cNvSpPr/>
          <p:nvPr/>
        </p:nvSpPr>
        <p:spPr>
          <a:xfrm>
            <a:off x="8832651" y="2987266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9EF41-7494-BF4B-A10D-1B93919761E8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 flipV="1">
            <a:off x="9241954" y="1690688"/>
            <a:ext cx="1272824" cy="1501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250298-0614-1F42-A91C-3E84090AA844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 flipV="1">
            <a:off x="9241954" y="2219182"/>
            <a:ext cx="1475602" cy="972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B90C71-A220-2245-88FF-C1D34D308C21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 flipV="1">
            <a:off x="9241954" y="2730797"/>
            <a:ext cx="1068172" cy="461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6F26E-E26D-5F4E-A10D-5AB0BF9D3CFF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9241954" y="3191918"/>
            <a:ext cx="1272825" cy="143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0A4372-872C-5249-A813-D3D28821794F}"/>
              </a:ext>
            </a:extLst>
          </p:cNvPr>
          <p:cNvSpPr txBox="1"/>
          <p:nvPr/>
        </p:nvSpPr>
        <p:spPr>
          <a:xfrm>
            <a:off x="8558741" y="96394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657B9A-4E30-5848-82C3-F681907BE131}"/>
              </a:ext>
            </a:extLst>
          </p:cNvPr>
          <p:cNvSpPr txBox="1"/>
          <p:nvPr/>
        </p:nvSpPr>
        <p:spPr>
          <a:xfrm>
            <a:off x="10261085" y="968018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747DA-FE69-C14D-ACD3-B26F73588885}"/>
              </a:ext>
            </a:extLst>
          </p:cNvPr>
          <p:cNvSpPr txBox="1"/>
          <p:nvPr/>
        </p:nvSpPr>
        <p:spPr>
          <a:xfrm>
            <a:off x="9669014" y="3457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E572CC-01DD-7040-8995-77AFCAF0B82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0719430" y="1895339"/>
            <a:ext cx="202778" cy="11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1E5A95-1428-C94B-89DB-D337D209162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0514778" y="1895339"/>
            <a:ext cx="204652" cy="6308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D389BC-80DF-3147-83A8-EE894C9844C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0719430" y="1895339"/>
            <a:ext cx="1" cy="12351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694C32-466C-9F44-BA7E-27AA0B534D1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514778" y="2423833"/>
            <a:ext cx="407430" cy="1023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B26DF6-5E48-6844-8897-19EAEA8228D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719431" y="2423833"/>
            <a:ext cx="202777" cy="706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31B532-E03D-BA42-91BA-0F8BBF5B04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514778" y="2935448"/>
            <a:ext cx="204653" cy="195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F55701-5D24-C44F-A168-D0B47DDFBF1A}"/>
              </a:ext>
            </a:extLst>
          </p:cNvPr>
          <p:cNvSpPr txBox="1"/>
          <p:nvPr/>
        </p:nvSpPr>
        <p:spPr>
          <a:xfrm>
            <a:off x="10566713" y="3611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C809B-9389-D044-9382-3DBD52ADCD5B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8717544" y="2075114"/>
            <a:ext cx="319759" cy="2224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66BDF8-2348-E649-B7C6-60D55CBDAA9D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9037303" y="2075114"/>
            <a:ext cx="0" cy="9121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6342AE-D967-E34B-89B6-DD044983B6D4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8717544" y="2706869"/>
            <a:ext cx="319759" cy="2803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477134-0297-9547-B387-C2D4764731C6}"/>
              </a:ext>
            </a:extLst>
          </p:cNvPr>
          <p:cNvSpPr txBox="1"/>
          <p:nvPr/>
        </p:nvSpPr>
        <p:spPr>
          <a:xfrm>
            <a:off x="8886459" y="3611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095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4EC-3C52-6C46-B4B8-F7B74F95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 have list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8676-8E0D-5244-B76D-962BB22D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</a:t>
            </a:r>
            <a:r>
              <a:rPr lang="en-US" dirty="0" err="1"/>
              <a:t>fst</a:t>
            </a:r>
            <a:r>
              <a:rPr lang="en-US" dirty="0"/>
              <a:t> could mean:</a:t>
            </a:r>
          </a:p>
          <a:p>
            <a:pPr lvl="1"/>
            <a:r>
              <a:rPr lang="en-US" dirty="0"/>
              <a:t>Both between and within </a:t>
            </a:r>
            <a:r>
              <a:rPr lang="en-US" dirty="0" err="1"/>
              <a:t>fst</a:t>
            </a:r>
            <a:r>
              <a:rPr lang="en-US" dirty="0"/>
              <a:t> averages were 0</a:t>
            </a:r>
          </a:p>
          <a:p>
            <a:pPr lvl="1"/>
            <a:r>
              <a:rPr lang="en-US" dirty="0"/>
              <a:t>Between and within </a:t>
            </a:r>
            <a:r>
              <a:rPr lang="en-US" dirty="0" err="1"/>
              <a:t>fsts</a:t>
            </a:r>
            <a:r>
              <a:rPr lang="en-US" dirty="0"/>
              <a:t> were the same</a:t>
            </a:r>
          </a:p>
          <a:p>
            <a:r>
              <a:rPr lang="en-US" dirty="0"/>
              <a:t>Negative </a:t>
            </a:r>
            <a:r>
              <a:rPr lang="en-US" dirty="0" err="1"/>
              <a:t>fst</a:t>
            </a:r>
            <a:r>
              <a:rPr lang="en-US" dirty="0"/>
              <a:t> means:</a:t>
            </a:r>
          </a:p>
          <a:p>
            <a:pPr lvl="1"/>
            <a:r>
              <a:rPr lang="en-US" dirty="0"/>
              <a:t>Within </a:t>
            </a:r>
            <a:r>
              <a:rPr lang="en-US" dirty="0" err="1"/>
              <a:t>fst</a:t>
            </a:r>
            <a:r>
              <a:rPr lang="en-US" dirty="0"/>
              <a:t> was bigger</a:t>
            </a:r>
          </a:p>
          <a:p>
            <a:pPr lvl="1"/>
            <a:r>
              <a:rPr lang="en-US" dirty="0"/>
              <a:t>Or between value didn’t exit (in all pop pairs in one of the pop it was mono)</a:t>
            </a:r>
          </a:p>
          <a:p>
            <a:r>
              <a:rPr lang="en-US" dirty="0"/>
              <a:t>Positive </a:t>
            </a:r>
            <a:r>
              <a:rPr lang="en-US" dirty="0" err="1"/>
              <a:t>fst</a:t>
            </a:r>
            <a:r>
              <a:rPr lang="en-US" dirty="0"/>
              <a:t> means:</a:t>
            </a:r>
          </a:p>
          <a:p>
            <a:pPr lvl="1"/>
            <a:r>
              <a:rPr lang="en-US" dirty="0"/>
              <a:t>Between </a:t>
            </a:r>
            <a:r>
              <a:rPr lang="en-US" dirty="0" err="1"/>
              <a:t>fst</a:t>
            </a:r>
            <a:r>
              <a:rPr lang="en-US" dirty="0"/>
              <a:t> was bigger</a:t>
            </a:r>
          </a:p>
          <a:p>
            <a:pPr lvl="1"/>
            <a:r>
              <a:rPr lang="en-US" dirty="0"/>
              <a:t>Or within value didn’t exit (in all pop pairs in one of the pop it was mono)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24D7-BEDE-334E-9E78-F9D91A6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EF66-2B86-1843-A5A9-336B89EF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Filtered for He &gt; 0.1</a:t>
            </a:r>
          </a:p>
        </p:txBody>
      </p:sp>
    </p:spTree>
    <p:extLst>
      <p:ext uri="{BB962C8B-B14F-4D97-AF65-F5344CB8AC3E}">
        <p14:creationId xmlns:p14="http://schemas.microsoft.com/office/powerpoint/2010/main" val="317912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1EA0-0A4D-0E4C-8FBB-C2521894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30A46-6CD7-C845-92B9-6218C7A1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97" y="1690688"/>
            <a:ext cx="5604205" cy="443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48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99D8-2FB2-CC47-988B-FC6AD8C4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FC0B-E678-D041-954B-DC58984C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Calculating confidence interval for 99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r>
              <a:rPr lang="en-US" sz="2000" dirty="0"/>
              <a:t>Similar to permutation test but easier and more intuitive</a:t>
            </a:r>
          </a:p>
          <a:p>
            <a:r>
              <a:rPr lang="en-US" sz="2000" dirty="0"/>
              <a:t>Randomly sample 5 million pos with replacement</a:t>
            </a:r>
          </a:p>
          <a:p>
            <a:r>
              <a:rPr lang="en-US" sz="2000" dirty="0"/>
              <a:t>Calculate 99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r>
              <a:rPr lang="en-US" sz="2000" dirty="0"/>
              <a:t>Repeat 10,000 times to get a distribution -&gt;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6C35C-EACE-8443-9DFA-94C07FBE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1494"/>
            <a:ext cx="4411290" cy="3281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36AC6-B7AA-E146-87AB-191FE0E4227B}"/>
              </a:ext>
            </a:extLst>
          </p:cNvPr>
          <p:cNvSpPr txBox="1"/>
          <p:nvPr/>
        </p:nvSpPr>
        <p:spPr>
          <a:xfrm>
            <a:off x="1796527" y="4852184"/>
            <a:ext cx="2348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</a:t>
            </a:r>
            <a:r>
              <a:rPr lang="en-US" baseline="30000" dirty="0"/>
              <a:t>th</a:t>
            </a:r>
            <a:r>
              <a:rPr lang="en-US" dirty="0"/>
              <a:t> percentile:</a:t>
            </a:r>
          </a:p>
          <a:p>
            <a:r>
              <a:rPr lang="en-US" dirty="0">
                <a:effectLst/>
              </a:rPr>
              <a:t>0.03934912832000001</a:t>
            </a:r>
          </a:p>
          <a:p>
            <a:r>
              <a:rPr lang="en-US" dirty="0"/>
              <a:t>-&gt; </a:t>
            </a:r>
            <a:r>
              <a:rPr lang="en-US" dirty="0" err="1"/>
              <a:t>Fst</a:t>
            </a:r>
            <a:r>
              <a:rPr lang="en-US" dirty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9975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06B0-37D8-B049-97C7-BD1F6B9F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E34F-FF5C-6B46-A484-25CE41CB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51,953 SNPs </a:t>
            </a:r>
          </a:p>
          <a:p>
            <a:r>
              <a:rPr lang="en-US" dirty="0"/>
              <a:t>60% of these falls in genes (31,541) </a:t>
            </a:r>
          </a:p>
          <a:p>
            <a:r>
              <a:rPr lang="en-US" dirty="0"/>
              <a:t>10,296 unique genes</a:t>
            </a:r>
          </a:p>
          <a:p>
            <a:r>
              <a:rPr lang="en-US" dirty="0"/>
              <a:t>1326 falls in promoter regions (1119 unique)</a:t>
            </a:r>
          </a:p>
          <a:p>
            <a:r>
              <a:rPr lang="en-US" dirty="0"/>
              <a:t>Overall 10,665 gene body or promoter region had outlier SNP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5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180B-BA42-F54B-A611-76ACBB6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3CBB-3334-7146-9DFA-083F74C0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enrichment -&gt; bunch of enrichment, among which</a:t>
            </a:r>
          </a:p>
          <a:p>
            <a:r>
              <a:rPr lang="en-US" dirty="0"/>
              <a:t>ion transport</a:t>
            </a:r>
          </a:p>
          <a:p>
            <a:r>
              <a:rPr lang="en-US" dirty="0"/>
              <a:t>DNA-binding transcription factor activity</a:t>
            </a:r>
          </a:p>
          <a:p>
            <a:r>
              <a:rPr lang="en-US" dirty="0"/>
              <a:t>transcription cis-regulatory region binding</a:t>
            </a:r>
          </a:p>
        </p:txBody>
      </p:sp>
    </p:spTree>
    <p:extLst>
      <p:ext uri="{BB962C8B-B14F-4D97-AF65-F5344CB8AC3E}">
        <p14:creationId xmlns:p14="http://schemas.microsoft.com/office/powerpoint/2010/main" val="315665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572</Words>
  <Application>Microsoft Macintosh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WGS results</vt:lpstr>
      <vt:lpstr>Methods</vt:lpstr>
      <vt:lpstr>Methods</vt:lpstr>
      <vt:lpstr>Now I have list C</vt:lpstr>
      <vt:lpstr>He</vt:lpstr>
      <vt:lpstr>Results</vt:lpstr>
      <vt:lpstr>Bootstrapping</vt:lpstr>
      <vt:lpstr>Results</vt:lpstr>
      <vt:lpstr>Results</vt:lpstr>
      <vt:lpstr>Results</vt:lpstr>
      <vt:lpstr>Further steps</vt:lpstr>
      <vt:lpstr>Sites beneficial in space, no time</vt:lpstr>
      <vt:lpstr>Space AND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results</dc:title>
  <dc:creator>Csenge Petak</dc:creator>
  <cp:lastModifiedBy>Csenge Petak</cp:lastModifiedBy>
  <cp:revision>18</cp:revision>
  <dcterms:created xsi:type="dcterms:W3CDTF">2021-07-21T09:33:30Z</dcterms:created>
  <dcterms:modified xsi:type="dcterms:W3CDTF">2021-07-27T14:37:33Z</dcterms:modified>
</cp:coreProperties>
</file>