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57" r:id="rId5"/>
    <p:sldId id="280" r:id="rId6"/>
    <p:sldId id="281" r:id="rId7"/>
    <p:sldId id="283" r:id="rId8"/>
    <p:sldId id="284" r:id="rId9"/>
    <p:sldId id="287" r:id="rId10"/>
    <p:sldId id="260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71798" autoAdjust="0"/>
  </p:normalViewPr>
  <p:slideViewPr>
    <p:cSldViewPr snapToGrid="0" snapToObjects="1">
      <p:cViewPr varScale="1">
        <p:scale>
          <a:sx n="109" d="100"/>
          <a:sy n="109" d="100"/>
        </p:scale>
        <p:origin x="1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F990-4279-964D-8D62-BD9DE620F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EA10A-AC53-EF4A-B20F-CD708618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28" y="1122363"/>
            <a:ext cx="117907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202" y="3602038"/>
            <a:ext cx="1040359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627" y="5349875"/>
            <a:ext cx="891873" cy="891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166" y="5349875"/>
            <a:ext cx="891873" cy="8918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8" y="149401"/>
            <a:ext cx="4571397" cy="1339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150472"/>
            <a:ext cx="6777439" cy="62503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628" y="2057400"/>
            <a:ext cx="4571397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00628" y="1489059"/>
            <a:ext cx="4571397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7"/>
          <p:cNvSpPr>
            <a:spLocks noGrp="1"/>
          </p:cNvSpPr>
          <p:nvPr>
            <p:ph sz="quarter" idx="14"/>
          </p:nvPr>
        </p:nvSpPr>
        <p:spPr>
          <a:xfrm>
            <a:off x="199969" y="1489060"/>
            <a:ext cx="45720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200628" y="1002324"/>
            <a:ext cx="117606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00628" y="1002323"/>
            <a:ext cx="11760656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8" y="5324909"/>
            <a:ext cx="7059539" cy="9246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7260168" y="5324910"/>
            <a:ext cx="4106172" cy="924604"/>
          </a:xfrm>
        </p:spPr>
        <p:txBody>
          <a:bodyPr anchor="ctr"/>
          <a:lstStyle>
            <a:lvl1pPr marL="0" indent="0" algn="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00628" y="5324909"/>
            <a:ext cx="11760656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8" y="1709740"/>
            <a:ext cx="1177804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28" y="4589465"/>
            <a:ext cx="11778045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629" y="1570697"/>
            <a:ext cx="5819172" cy="4860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70697"/>
            <a:ext cx="5788427" cy="4860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00628" y="1002323"/>
            <a:ext cx="11760656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7"/>
          <p:cNvSpPr>
            <a:spLocks noGrp="1"/>
          </p:cNvSpPr>
          <p:nvPr>
            <p:ph sz="quarter" idx="13"/>
          </p:nvPr>
        </p:nvSpPr>
        <p:spPr>
          <a:xfrm>
            <a:off x="200628" y="1002324"/>
            <a:ext cx="117606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8" y="98909"/>
            <a:ext cx="11793920" cy="90341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29" y="1478509"/>
            <a:ext cx="57969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629" y="2356460"/>
            <a:ext cx="5796948" cy="4073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78509"/>
            <a:ext cx="5788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6460"/>
            <a:ext cx="5788427" cy="4073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00628" y="1002323"/>
            <a:ext cx="11760656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7"/>
          <p:cNvSpPr>
            <a:spLocks noGrp="1"/>
          </p:cNvSpPr>
          <p:nvPr>
            <p:ph sz="quarter" idx="13"/>
          </p:nvPr>
        </p:nvSpPr>
        <p:spPr>
          <a:xfrm>
            <a:off x="200628" y="1002324"/>
            <a:ext cx="117606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00628" y="1002323"/>
            <a:ext cx="11760656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200628" y="1002324"/>
            <a:ext cx="117606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8" y="150473"/>
            <a:ext cx="4571397" cy="1338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50472"/>
            <a:ext cx="6777439" cy="62271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628" y="2057400"/>
            <a:ext cx="4571397" cy="43202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00628" y="1489059"/>
            <a:ext cx="4571397" cy="0"/>
          </a:xfrm>
          <a:prstGeom prst="line">
            <a:avLst/>
          </a:prstGeom>
          <a:ln w="12700">
            <a:solidFill>
              <a:srgbClr val="14A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7"/>
          <p:cNvSpPr>
            <a:spLocks noGrp="1"/>
          </p:cNvSpPr>
          <p:nvPr>
            <p:ph sz="quarter" idx="14"/>
          </p:nvPr>
        </p:nvSpPr>
        <p:spPr>
          <a:xfrm>
            <a:off x="199969" y="1489060"/>
            <a:ext cx="4572056" cy="515327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A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426"/>
            <a:ext cx="12192000" cy="6434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628" y="77719"/>
            <a:ext cx="11760000" cy="92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628" y="6483677"/>
            <a:ext cx="444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828" y="6483677"/>
            <a:ext cx="290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172" y="6483677"/>
            <a:ext cx="441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1DE0-CF65-344E-A1C3-3B403388D3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628" y="1570697"/>
            <a:ext cx="1176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0627" y="619611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err="1">
                <a:solidFill>
                  <a:schemeClr val="bg1"/>
                </a:solidFill>
              </a:rPr>
              <a:t>AncoraSIR.com</a:t>
            </a:r>
            <a:endParaRPr lang="en-US" sz="1400" baseline="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21687" y="5511706"/>
            <a:ext cx="538940" cy="91899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28" y="1450609"/>
            <a:ext cx="11790744" cy="2387600"/>
          </a:xfrm>
        </p:spPr>
        <p:txBody>
          <a:bodyPr/>
          <a:lstStyle/>
          <a:p>
            <a:r>
              <a:rPr lang="en-GB" sz="6000" dirty="0"/>
              <a:t>[</a:t>
            </a:r>
            <a:r>
              <a:rPr lang="en-US" altLang="zh-CN" sz="6000" dirty="0"/>
              <a:t>HOG </a:t>
            </a:r>
            <a:r>
              <a:rPr lang="zh-CN" altLang="en-US" sz="6000" dirty="0"/>
              <a:t>人像检测</a:t>
            </a:r>
            <a:r>
              <a:rPr lang="en-GB" sz="6000" dirty="0"/>
              <a:t>]</a:t>
            </a:r>
            <a:br>
              <a:rPr lang="en-GB" sz="6000" dirty="0"/>
            </a:br>
            <a:r>
              <a:rPr lang="en-GB" sz="6000" dirty="0"/>
              <a:t> </a:t>
            </a:r>
            <a:br>
              <a:rPr lang="en-GB" sz="6000" dirty="0"/>
            </a:br>
            <a:r>
              <a:rPr lang="zh-CN" altLang="en-US" sz="3600" dirty="0"/>
              <a:t>王子猛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67D016-943A-AF0D-8BC3-0FA967D6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25" y="4681140"/>
            <a:ext cx="5810549" cy="1200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 for listening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5400" dirty="0"/>
              <a:t>“</a:t>
            </a:r>
            <a:r>
              <a:rPr lang="en-US" altLang="zh-CN" dirty="0"/>
              <a:t>Detecting humans in images is a challenging task owing to their variable appearance and the wide range of poses that they can adopt. The first need is a robust feature set that allows the human form to be discriminated cleanly, even in cluttered backgrounds under difficult illumination.</a:t>
            </a:r>
            <a:r>
              <a:rPr lang="zh-CN" altLang="en-US" sz="5400" dirty="0"/>
              <a:t>”</a:t>
            </a:r>
            <a:endParaRPr lang="en-US" altLang="zh-CN" sz="5400" dirty="0"/>
          </a:p>
          <a:p>
            <a:pPr marL="0" indent="0">
              <a:buNone/>
            </a:pPr>
            <a:endParaRPr lang="en-US" altLang="zh-CN" sz="5400" dirty="0"/>
          </a:p>
          <a:p>
            <a:pPr marL="0" indent="0">
              <a:buNone/>
            </a:pPr>
            <a:r>
              <a:rPr lang="zh-CN" altLang="en-US" sz="5400" dirty="0"/>
              <a:t>“</a:t>
            </a:r>
            <a:r>
              <a:rPr lang="en-US" altLang="zh-CN" dirty="0"/>
              <a:t>We study the issue of feature sets for human detection, showing that locally normalized Histogram of Oriented Gradient (HOG) descriptors provide </a:t>
            </a:r>
            <a:r>
              <a:rPr lang="en-US" altLang="zh-CN" b="1" dirty="0"/>
              <a:t>excellent performance</a:t>
            </a:r>
            <a:r>
              <a:rPr lang="en-US" altLang="zh-CN" dirty="0"/>
              <a:t> relative to other existing feature sets</a:t>
            </a:r>
            <a:r>
              <a:rPr lang="zh-CN" altLang="en-US" sz="5400" dirty="0"/>
              <a:t>”</a:t>
            </a:r>
            <a:endParaRPr lang="en-US" altLang="zh-CN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8" y="1570062"/>
            <a:ext cx="11760000" cy="486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method is based on evaluating well-normalized local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histograms of image gradient 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orientations in a dense grid.</a:t>
            </a:r>
          </a:p>
          <a:p>
            <a:pPr marL="0" indent="0" algn="just">
              <a:buNone/>
            </a:pP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basic idea is that local object appearance and shape can often be characterized rather well by the distribution of local intensity gradients</a:t>
            </a:r>
          </a:p>
          <a:p>
            <a:pPr marL="0" indent="0" algn="just">
              <a:buNone/>
            </a:pP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EA5BF0-3210-675E-8928-77DB9C04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9" y="4660276"/>
            <a:ext cx="9646558" cy="1255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7" y="77720"/>
            <a:ext cx="11760000" cy="924604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Gamma Transformation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C8435-27B8-416C-5ABD-A2C5D9E174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46" y="2129434"/>
            <a:ext cx="2405647" cy="30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8701CE-59AF-8E9A-82B2-C656F26C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93" y="2129435"/>
            <a:ext cx="2405646" cy="30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0A180E-B6B8-4AA6-7AC6-8C2D27F2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1" y="2992460"/>
            <a:ext cx="3763062" cy="7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39A397-B800-5011-6C43-4A2D9452D8FA}"/>
              </a:ext>
            </a:extLst>
          </p:cNvPr>
          <p:cNvSpPr txBox="1"/>
          <p:nvPr/>
        </p:nvSpPr>
        <p:spPr>
          <a:xfrm>
            <a:off x="1034716" y="4520089"/>
            <a:ext cx="406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solidFill>
                  <a:schemeClr val="bg1"/>
                </a:solidFill>
              </a:rPr>
              <a:t>Reduce effect of difficult illumination</a:t>
            </a:r>
            <a:endParaRPr lang="zh-CN" altLang="en-US" sz="2000" baseline="0"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the gradient and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280A47-7AA4-BDE4-537C-26BDD848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9" y="2722511"/>
            <a:ext cx="4502392" cy="25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0EB64FD-DB31-091A-47B7-2B603909E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" y="2619106"/>
            <a:ext cx="6216378" cy="349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885F85-9A29-43B5-C430-CD862E13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26" y="1961657"/>
            <a:ext cx="4975058" cy="352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27E4E4-F90A-C395-3809-B6C91E70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8" y="2441197"/>
            <a:ext cx="44386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7" y="1570696"/>
            <a:ext cx="12019577" cy="5268439"/>
          </a:xfrm>
        </p:spPr>
        <p:txBody>
          <a:bodyPr>
            <a:normAutofit fontScale="95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ED8D7367-FB2A-2646-86E6-9C0F37D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05" y="2706258"/>
            <a:ext cx="5379580" cy="19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514BA1FB-A6B9-F672-EEDD-B9361D9F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9" y="1377020"/>
            <a:ext cx="50196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Detection + SVM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144647-7CD7-924D-B7F6-9BD2B0AFB2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65" y="1413627"/>
            <a:ext cx="4860925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Result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Presenter Name &amp; Date of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Title of Your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3A1DE0-CF65-344E-A1C3-3B403388D3F5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7748924B-F696-BCD4-E910-F4FCE0FFB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 b="6858"/>
          <a:stretch/>
        </p:blipFill>
        <p:spPr bwMode="auto">
          <a:xfrm>
            <a:off x="5763293" y="1692631"/>
            <a:ext cx="6096000" cy="358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9FC100-11E3-2F92-CBEA-EC597CC29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" r="2810" b="6131"/>
          <a:stretch/>
        </p:blipFill>
        <p:spPr bwMode="auto">
          <a:xfrm>
            <a:off x="1275348" y="1600199"/>
            <a:ext cx="3609473" cy="36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16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cc20083-3f75-475f-8606-06b80a75e8bf"/>
  <p:tag name="COMMONDATA" val="eyJoZGlkIjoiMzhmMDI3ZDc3YzU3ZTkzYzlkMzQxMDljZDA5OTRmZGQifQ==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+ FangSong">
      <a:majorFont>
        <a:latin typeface="Times New Roman"/>
        <a:ea typeface="FangSong"/>
        <a:cs typeface=""/>
      </a:majorFont>
      <a:minorFont>
        <a:latin typeface="Times New Roman"/>
        <a:ea typeface="FangSong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aseline="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67</TotalTime>
  <Words>262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Times New Roman</vt:lpstr>
      <vt:lpstr>Office 主题​​</vt:lpstr>
      <vt:lpstr>[HOG 人像检测]   王子猛</vt:lpstr>
      <vt:lpstr>Introduction</vt:lpstr>
      <vt:lpstr>Overview</vt:lpstr>
      <vt:lpstr>Implementation</vt:lpstr>
      <vt:lpstr>Implementation</vt:lpstr>
      <vt:lpstr>Implementation</vt:lpstr>
      <vt:lpstr>Implementation</vt:lpstr>
      <vt:lpstr>Implementation</vt:lpstr>
      <vt:lpstr>Expected Result</vt:lpstr>
      <vt:lpstr>Thanks for listening 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paper] </dc:title>
  <dc:creator>Chaoyang Song</dc:creator>
  <cp:lastModifiedBy>王子猛</cp:lastModifiedBy>
  <cp:revision>9</cp:revision>
  <dcterms:created xsi:type="dcterms:W3CDTF">2023-04-01T13:45:00Z</dcterms:created>
  <dcterms:modified xsi:type="dcterms:W3CDTF">2023-04-12T05:38:34Z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6528514965184F71A059B66C1F549099_13</vt:lpwstr>
  </property>
  <property fmtid="{D5CDD505-2E9C-101B-9397-08002B2CF9AE}" pid="3" name="KSOProductBuildVer">
    <vt:lpwstr>2052-11.1.0.14036</vt:lpwstr>
  </property>
</Properties>
</file>