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9" r:id="rId2"/>
    <p:sldId id="258" r:id="rId3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준" initials="박" lastIdx="2" clrIdx="0">
    <p:extLst>
      <p:ext uri="{19B8F6BF-5375-455C-9EA6-DF929625EA0E}">
        <p15:presenceInfo xmlns:p15="http://schemas.microsoft.com/office/powerpoint/2012/main" userId="S::darkeroe@hanyang.ac.kr::45547d11-917b-4afb-a271-c327ec01a2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8"/>
  </p:normalViewPr>
  <p:slideViewPr>
    <p:cSldViewPr snapToGrid="0" snapToObjects="1">
      <p:cViewPr varScale="1">
        <p:scale>
          <a:sx n="148" d="100"/>
          <a:sy n="148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9229-3BAB-5346-9BC8-76595F492884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F575-5036-7245-858F-FA37BB10D4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0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33007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66015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99023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1320309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65038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98046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231054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2640618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F575-5036-7245-858F-FA37BB10D49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11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F575-5036-7245-858F-FA37BB10D49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32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3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4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1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52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3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0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0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768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7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B319-3D56-624A-B72E-F3B10B247E99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61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A4547-32C9-384D-9062-445904075901}"/>
              </a:ext>
            </a:extLst>
          </p:cNvPr>
          <p:cNvSpPr/>
          <p:nvPr/>
        </p:nvSpPr>
        <p:spPr>
          <a:xfrm>
            <a:off x="6532371" y="467581"/>
            <a:ext cx="1748029" cy="493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Imprint MT Shadow" panose="04020605060303030202" pitchFamily="82" charset="0"/>
            </a:endParaRPr>
          </a:p>
          <a:p>
            <a:pPr algn="ctr"/>
            <a:r>
              <a:rPr kumimoji="1"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Server Info</a:t>
            </a: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OS: CentOS7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Default user: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capstonegcp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Connection method: SSH</a:t>
            </a: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[1] Producer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34.64.89.11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tcp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/9990 for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Netty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 connection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User: app for execution application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DAM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에서 전송하는 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TCP packet 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데이터를 받는다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</a:p>
          <a:p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연동규격서에 따라 데이터를 변환하여 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Kafka Server 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로 전송한다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[2] Kafka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34.64.120.38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tcp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/9092 for Kafka cluster connection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Kafka Cluster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로써 메시지 큐의 역할을 한다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[3] Zookeeper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34.64.239.98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 </a:t>
            </a:r>
            <a:r>
              <a:rPr kumimoji="1" lang="en-US" altLang="en-US" sz="800" dirty="0" err="1">
                <a:solidFill>
                  <a:schemeClr val="tx1"/>
                </a:solidFill>
                <a:ea typeface="Arial Unicode MS" panose="020B0604020202020204"/>
              </a:rPr>
              <a:t>tcp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/2181 for zookeeper connection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Zookeeper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를 통해 </a:t>
            </a:r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Kafka Server </a:t>
            </a:r>
            <a:r>
              <a:rPr kumimoji="1" lang="ko-KR" altLang="en-US" sz="800" dirty="0">
                <a:solidFill>
                  <a:schemeClr val="tx1"/>
                </a:solidFill>
                <a:ea typeface="Arial Unicode MS" panose="020B0604020202020204"/>
              </a:rPr>
              <a:t>를 관리한다</a:t>
            </a:r>
            <a:r>
              <a:rPr kumimoji="1" lang="en-US" altLang="ko-KR" sz="800" dirty="0">
                <a:solidFill>
                  <a:schemeClr val="tx1"/>
                </a:solidFill>
                <a:ea typeface="Arial Unicode MS" panose="020B0604020202020204"/>
              </a:rPr>
              <a:t>.</a:t>
            </a:r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endParaRPr kumimoji="1" lang="en-US" altLang="en-US" sz="800" dirty="0">
              <a:solidFill>
                <a:schemeClr val="tx1"/>
              </a:solidFill>
              <a:ea typeface="Arial Unicode MS" panose="020B0604020202020204"/>
            </a:endParaRP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[4] Consumer Server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IP: 34.64.231.113</a:t>
            </a:r>
          </a:p>
          <a:p>
            <a:r>
              <a:rPr kumimoji="1" lang="en-US" altLang="en-US" sz="800" dirty="0">
                <a:solidFill>
                  <a:schemeClr val="tx1"/>
                </a:solidFill>
                <a:ea typeface="Arial Unicode MS" panose="020B0604020202020204"/>
              </a:rPr>
              <a:t>Port:</a:t>
            </a:r>
          </a:p>
          <a:p>
            <a:r>
              <a:rPr kumimoji="1" lang="en-US" altLang="en-US" sz="800" dirty="0">
                <a:solidFill>
                  <a:schemeClr val="tx1"/>
                </a:solidFill>
              </a:rPr>
              <a:t>Kafka Server</a:t>
            </a:r>
            <a:r>
              <a:rPr kumimoji="1" lang="ko-KR" altLang="en-US" sz="800" dirty="0">
                <a:solidFill>
                  <a:schemeClr val="tx1"/>
                </a:solidFill>
              </a:rPr>
              <a:t>로부터 메시지를 읽는다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sz="800" dirty="0">
                <a:solidFill>
                  <a:schemeClr val="tx1"/>
                </a:solidFill>
              </a:rPr>
              <a:t>읽은 메시지를 </a:t>
            </a:r>
            <a:r>
              <a:rPr kumimoji="1" lang="en-US" altLang="ko-KR" sz="800" dirty="0">
                <a:solidFill>
                  <a:schemeClr val="tx1"/>
                </a:solidFill>
              </a:rPr>
              <a:t>MariaDB</a:t>
            </a:r>
            <a:r>
              <a:rPr kumimoji="1" lang="ko-KR" altLang="en-US" sz="800" dirty="0">
                <a:solidFill>
                  <a:schemeClr val="tx1"/>
                </a:solidFill>
              </a:rPr>
              <a:t>에 저장한다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sz="800" dirty="0">
                <a:solidFill>
                  <a:schemeClr val="tx1"/>
                </a:solidFill>
              </a:rPr>
              <a:t>메시지의 정보를 시각화 한다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1150F26-E61E-0541-BCDA-93853D45EBC7}"/>
              </a:ext>
            </a:extLst>
          </p:cNvPr>
          <p:cNvCxnSpPr>
            <a:cxnSpLocks/>
          </p:cNvCxnSpPr>
          <p:nvPr/>
        </p:nvCxnSpPr>
        <p:spPr>
          <a:xfrm>
            <a:off x="150293" y="461783"/>
            <a:ext cx="8130106" cy="579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C97DA1-5972-F24A-8D05-132F1120EE15}"/>
              </a:ext>
            </a:extLst>
          </p:cNvPr>
          <p:cNvSpPr txBox="1"/>
          <p:nvPr/>
        </p:nvSpPr>
        <p:spPr>
          <a:xfrm>
            <a:off x="50409" y="6875"/>
            <a:ext cx="435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Impact" panose="020B0806030902050204" pitchFamily="34" charset="0"/>
                <a:cs typeface="Baloo" panose="03080902040302020200" pitchFamily="66" charset="0"/>
              </a:rPr>
              <a:t>Architecture Design of the Capstone  (Ver. 1)</a:t>
            </a:r>
            <a:endParaRPr kumimoji="1" lang="ko-Kore-KR" altLang="en-US" dirty="0">
              <a:latin typeface="Impact" panose="020B0806030902050204" pitchFamily="34" charset="0"/>
              <a:cs typeface="Baloo" panose="030809020403020202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0BFD-4A19-ED45-A026-998A569C16F3}"/>
              </a:ext>
            </a:extLst>
          </p:cNvPr>
          <p:cNvSpPr txBox="1"/>
          <p:nvPr/>
        </p:nvSpPr>
        <p:spPr>
          <a:xfrm>
            <a:off x="43927" y="267527"/>
            <a:ext cx="2624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Batang" panose="02030600000101010101" pitchFamily="18" charset="-127"/>
                <a:ea typeface="Batang" panose="02030600000101010101" pitchFamily="18" charset="-127"/>
              </a:rPr>
              <a:t>Real-time data visualization using distributed processing</a:t>
            </a:r>
            <a:endParaRPr kumimoji="1" lang="ko-Kore-KR" altLang="en-US" sz="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A3B3B55-BF1A-F746-8572-2E53D52BD5DC}"/>
              </a:ext>
            </a:extLst>
          </p:cNvPr>
          <p:cNvSpPr/>
          <p:nvPr/>
        </p:nvSpPr>
        <p:spPr>
          <a:xfrm>
            <a:off x="383889" y="3661851"/>
            <a:ext cx="1673522" cy="135062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A0707-86CD-D84D-A965-520EBF30B5B9}"/>
              </a:ext>
            </a:extLst>
          </p:cNvPr>
          <p:cNvSpPr txBox="1"/>
          <p:nvPr/>
        </p:nvSpPr>
        <p:spPr>
          <a:xfrm>
            <a:off x="431581" y="3526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" name="문서 29">
            <a:extLst>
              <a:ext uri="{FF2B5EF4-FFF2-40B4-BE49-F238E27FC236}">
                <a16:creationId xmlns:a16="http://schemas.microsoft.com/office/drawing/2014/main" id="{026A409B-8E2C-5741-96F4-7EBF3DF44884}"/>
              </a:ext>
            </a:extLst>
          </p:cNvPr>
          <p:cNvSpPr/>
          <p:nvPr/>
        </p:nvSpPr>
        <p:spPr>
          <a:xfrm>
            <a:off x="472514" y="3923460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문서 31">
            <a:extLst>
              <a:ext uri="{FF2B5EF4-FFF2-40B4-BE49-F238E27FC236}">
                <a16:creationId xmlns:a16="http://schemas.microsoft.com/office/drawing/2014/main" id="{FE9055E9-F5A3-484D-9C13-3ECCF5F1CBAF}"/>
              </a:ext>
            </a:extLst>
          </p:cNvPr>
          <p:cNvSpPr/>
          <p:nvPr/>
        </p:nvSpPr>
        <p:spPr>
          <a:xfrm>
            <a:off x="1572739" y="3923460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문서 32">
            <a:extLst>
              <a:ext uri="{FF2B5EF4-FFF2-40B4-BE49-F238E27FC236}">
                <a16:creationId xmlns:a16="http://schemas.microsoft.com/office/drawing/2014/main" id="{D692B0BD-CF62-384F-BCA4-3067DE6FA7D5}"/>
              </a:ext>
            </a:extLst>
          </p:cNvPr>
          <p:cNvSpPr/>
          <p:nvPr/>
        </p:nvSpPr>
        <p:spPr>
          <a:xfrm>
            <a:off x="1022626" y="3923460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41489EE-CC47-AD44-BFF2-533959525946}"/>
              </a:ext>
            </a:extLst>
          </p:cNvPr>
          <p:cNvSpPr/>
          <p:nvPr/>
        </p:nvSpPr>
        <p:spPr>
          <a:xfrm>
            <a:off x="700185" y="4571631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Data Sources</a:t>
            </a:r>
            <a:endParaRPr kumimoji="1" lang="ko-Kore-KR" altLang="en-US" sz="8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76EB34-51F4-6041-9C71-4B6E25B6CE0B}"/>
              </a:ext>
            </a:extLst>
          </p:cNvPr>
          <p:cNvCxnSpPr>
            <a:cxnSpLocks/>
          </p:cNvCxnSpPr>
          <p:nvPr/>
        </p:nvCxnSpPr>
        <p:spPr>
          <a:xfrm flipV="1">
            <a:off x="1230750" y="4231029"/>
            <a:ext cx="395706" cy="33490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245346-F4FA-A442-AC0B-0E71A681AE18}"/>
              </a:ext>
            </a:extLst>
          </p:cNvPr>
          <p:cNvCxnSpPr>
            <a:cxnSpLocks/>
          </p:cNvCxnSpPr>
          <p:nvPr/>
        </p:nvCxnSpPr>
        <p:spPr>
          <a:xfrm flipH="1" flipV="1">
            <a:off x="1230750" y="4185549"/>
            <a:ext cx="1" cy="380387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2063C4-3AF8-EF45-86A0-873976ECA933}"/>
              </a:ext>
            </a:extLst>
          </p:cNvPr>
          <p:cNvCxnSpPr>
            <a:cxnSpLocks/>
          </p:cNvCxnSpPr>
          <p:nvPr/>
        </p:nvCxnSpPr>
        <p:spPr>
          <a:xfrm flipH="1" flipV="1">
            <a:off x="860621" y="4225968"/>
            <a:ext cx="369360" cy="34256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4CF7BB-21C7-BC43-9EAE-DB7DC920E8EF}"/>
              </a:ext>
            </a:extLst>
          </p:cNvPr>
          <p:cNvSpPr txBox="1"/>
          <p:nvPr/>
        </p:nvSpPr>
        <p:spPr>
          <a:xfrm>
            <a:off x="3858625" y="5004768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Crew : Kim-</a:t>
            </a:r>
            <a:r>
              <a:rPr kumimoji="1" lang="en-US" altLang="ko-Kore-KR" sz="800" dirty="0" err="1"/>
              <a:t>DongGyu</a:t>
            </a:r>
            <a:r>
              <a:rPr kumimoji="1" lang="en-US" altLang="ko-Kore-KR" sz="800" dirty="0"/>
              <a:t> / Park-</a:t>
            </a:r>
            <a:r>
              <a:rPr kumimoji="1" lang="en-US" altLang="ko-Kore-KR" sz="800" dirty="0" err="1"/>
              <a:t>HyeonJun</a:t>
            </a:r>
            <a:r>
              <a:rPr kumimoji="1" lang="en-US" altLang="ko-Kore-KR" sz="800" dirty="0"/>
              <a:t> / Bae-</a:t>
            </a:r>
            <a:r>
              <a:rPr kumimoji="1" lang="en-US" altLang="ko-Kore-KR" sz="800" dirty="0" err="1"/>
              <a:t>SeongHoon</a:t>
            </a:r>
            <a:endParaRPr kumimoji="1" lang="en-US" altLang="ko-Kore-KR" sz="800" dirty="0"/>
          </a:p>
          <a:p>
            <a:r>
              <a:rPr kumimoji="1" lang="en-US" altLang="ko-Kore-KR" sz="800" dirty="0" err="1"/>
              <a:t>Github</a:t>
            </a:r>
            <a:r>
              <a:rPr kumimoji="1" lang="en-US" altLang="ko-Kore-KR" sz="800" dirty="0"/>
              <a:t> : https://</a:t>
            </a:r>
            <a:r>
              <a:rPr kumimoji="1" lang="en-US" altLang="ko-Kore-KR" sz="800" dirty="0" err="1"/>
              <a:t>github.com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CapstoneTeam</a:t>
            </a:r>
            <a:r>
              <a:rPr kumimoji="1" lang="en-US" altLang="ko-Kore-KR" sz="800" dirty="0"/>
              <a:t>-CESCO</a:t>
            </a:r>
            <a:endParaRPr kumimoji="1" lang="ko-Kore-KR" altLang="en-US" sz="800" dirty="0"/>
          </a:p>
        </p:txBody>
      </p:sp>
      <p:sp>
        <p:nvSpPr>
          <p:cNvPr id="191" name="모서리가 둥근 직사각형 15">
            <a:extLst>
              <a:ext uri="{FF2B5EF4-FFF2-40B4-BE49-F238E27FC236}">
                <a16:creationId xmlns:a16="http://schemas.microsoft.com/office/drawing/2014/main" id="{C4A02B9C-8775-4BCF-B465-55108E647927}"/>
              </a:ext>
            </a:extLst>
          </p:cNvPr>
          <p:cNvSpPr/>
          <p:nvPr/>
        </p:nvSpPr>
        <p:spPr>
          <a:xfrm>
            <a:off x="2415931" y="1691438"/>
            <a:ext cx="1620000" cy="90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34DD510-CAB6-4828-A209-78DE299B77A8}"/>
              </a:ext>
            </a:extLst>
          </p:cNvPr>
          <p:cNvSpPr txBox="1"/>
          <p:nvPr/>
        </p:nvSpPr>
        <p:spPr>
          <a:xfrm>
            <a:off x="2496400" y="1577077"/>
            <a:ext cx="900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Kafka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" name="모서리가 둥근 직사각형 15">
            <a:extLst>
              <a:ext uri="{FF2B5EF4-FFF2-40B4-BE49-F238E27FC236}">
                <a16:creationId xmlns:a16="http://schemas.microsoft.com/office/drawing/2014/main" id="{3C034927-6B51-45F6-B65D-A8CC527605E1}"/>
              </a:ext>
            </a:extLst>
          </p:cNvPr>
          <p:cNvSpPr/>
          <p:nvPr/>
        </p:nvSpPr>
        <p:spPr>
          <a:xfrm>
            <a:off x="395326" y="978827"/>
            <a:ext cx="1620000" cy="216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F5F0169-B822-4CFD-AE9B-7F9314820EF9}"/>
              </a:ext>
            </a:extLst>
          </p:cNvPr>
          <p:cNvSpPr txBox="1"/>
          <p:nvPr/>
        </p:nvSpPr>
        <p:spPr>
          <a:xfrm>
            <a:off x="466386" y="855839"/>
            <a:ext cx="1116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Producer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5" name="모서리가 둥근 직사각형 15">
            <a:extLst>
              <a:ext uri="{FF2B5EF4-FFF2-40B4-BE49-F238E27FC236}">
                <a16:creationId xmlns:a16="http://schemas.microsoft.com/office/drawing/2014/main" id="{9578BB07-FC02-4379-B56C-B3662791FD20}"/>
              </a:ext>
            </a:extLst>
          </p:cNvPr>
          <p:cNvSpPr/>
          <p:nvPr/>
        </p:nvSpPr>
        <p:spPr>
          <a:xfrm>
            <a:off x="2423752" y="2972817"/>
            <a:ext cx="1620000" cy="90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D9A95F7-9F46-428E-A9B3-74E6C3E00369}"/>
              </a:ext>
            </a:extLst>
          </p:cNvPr>
          <p:cNvSpPr txBox="1"/>
          <p:nvPr/>
        </p:nvSpPr>
        <p:spPr>
          <a:xfrm>
            <a:off x="2494812" y="2849830"/>
            <a:ext cx="1224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Zookeeper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7" name="모서리가 둥근 직사각형 15">
            <a:extLst>
              <a:ext uri="{FF2B5EF4-FFF2-40B4-BE49-F238E27FC236}">
                <a16:creationId xmlns:a16="http://schemas.microsoft.com/office/drawing/2014/main" id="{1B46A94A-864F-4E2B-9FF9-0F8BC41900EC}"/>
              </a:ext>
            </a:extLst>
          </p:cNvPr>
          <p:cNvSpPr/>
          <p:nvPr/>
        </p:nvSpPr>
        <p:spPr>
          <a:xfrm>
            <a:off x="4619680" y="978827"/>
            <a:ext cx="1620000" cy="2160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74974-2C93-4FD4-9D35-902A7499BB88}"/>
              </a:ext>
            </a:extLst>
          </p:cNvPr>
          <p:cNvSpPr txBox="1"/>
          <p:nvPr/>
        </p:nvSpPr>
        <p:spPr>
          <a:xfrm>
            <a:off x="4690740" y="855840"/>
            <a:ext cx="118800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Consumer Server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D03D-6880-4A76-AD7B-3CD0B05891C9}"/>
              </a:ext>
            </a:extLst>
          </p:cNvPr>
          <p:cNvSpPr txBox="1"/>
          <p:nvPr/>
        </p:nvSpPr>
        <p:spPr>
          <a:xfrm>
            <a:off x="2645511" y="1918167"/>
            <a:ext cx="1188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Cluster</a:t>
            </a:r>
            <a:endParaRPr lang="ko-KR" altLang="en-US" sz="11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457A473-73E7-4ECF-9FF3-DE1FD4BFB854}"/>
              </a:ext>
            </a:extLst>
          </p:cNvPr>
          <p:cNvSpPr txBox="1"/>
          <p:nvPr/>
        </p:nvSpPr>
        <p:spPr>
          <a:xfrm>
            <a:off x="580782" y="1519881"/>
            <a:ext cx="12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1">
            <a:noAutofit/>
          </a:bodyPr>
          <a:lstStyle/>
          <a:p>
            <a:pPr algn="ctr"/>
            <a:r>
              <a:rPr lang="en-US" altLang="ko-KR" sz="1100" dirty="0" err="1">
                <a:ea typeface="Arial Unicode MS" panose="020B0604020202020204"/>
              </a:rPr>
              <a:t>SpringBoot</a:t>
            </a:r>
            <a:endParaRPr lang="ko-KR" altLang="en-US" sz="11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907035-F3A8-486F-8525-4AA3444042FB}"/>
              </a:ext>
            </a:extLst>
          </p:cNvPr>
          <p:cNvSpPr txBox="1"/>
          <p:nvPr/>
        </p:nvSpPr>
        <p:spPr>
          <a:xfrm>
            <a:off x="760782" y="2370222"/>
            <a:ext cx="90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err="1">
                <a:ea typeface="Arial Unicode MS" panose="020B0604020202020204"/>
              </a:rPr>
              <a:t>Netty</a:t>
            </a:r>
            <a:endParaRPr lang="ko-KR" altLang="en-US" sz="11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7DBB4F-3551-4BB9-909B-F83A130AB5F8}"/>
              </a:ext>
            </a:extLst>
          </p:cNvPr>
          <p:cNvSpPr txBox="1"/>
          <p:nvPr/>
        </p:nvSpPr>
        <p:spPr>
          <a:xfrm>
            <a:off x="2639752" y="3188817"/>
            <a:ext cx="1188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Zookeeper</a:t>
            </a:r>
            <a:endParaRPr lang="ko-KR" altLang="en-US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4817CF6-E582-488B-9190-7FCE519602CD}"/>
              </a:ext>
            </a:extLst>
          </p:cNvPr>
          <p:cNvSpPr txBox="1"/>
          <p:nvPr/>
        </p:nvSpPr>
        <p:spPr>
          <a:xfrm>
            <a:off x="4838294" y="2029142"/>
            <a:ext cx="118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Consumer</a:t>
            </a:r>
            <a:endParaRPr lang="ko-KR" altLang="en-US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C55052F-9138-468E-96F0-152684E47CFA}"/>
              </a:ext>
            </a:extLst>
          </p:cNvPr>
          <p:cNvSpPr txBox="1"/>
          <p:nvPr/>
        </p:nvSpPr>
        <p:spPr>
          <a:xfrm>
            <a:off x="4840939" y="1766289"/>
            <a:ext cx="11853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Spark Streaming</a:t>
            </a:r>
            <a:endParaRPr lang="ko-KR" altLang="en-US" sz="11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AFDD16D-6088-42F8-9714-A9DD4B9A9167}"/>
              </a:ext>
            </a:extLst>
          </p:cNvPr>
          <p:cNvSpPr txBox="1"/>
          <p:nvPr/>
        </p:nvSpPr>
        <p:spPr>
          <a:xfrm>
            <a:off x="4840939" y="1504674"/>
            <a:ext cx="118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Elasticsearch</a:t>
            </a:r>
            <a:endParaRPr lang="ko-KR" altLang="en-US" sz="11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DC94AAA-D5F4-4A93-8787-0892F7D7F085}"/>
              </a:ext>
            </a:extLst>
          </p:cNvPr>
          <p:cNvSpPr txBox="1"/>
          <p:nvPr/>
        </p:nvSpPr>
        <p:spPr>
          <a:xfrm>
            <a:off x="5283253" y="2474565"/>
            <a:ext cx="655725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MariaDB</a:t>
            </a:r>
            <a:endParaRPr kumimoji="1" lang="ko-Kore-KR" altLang="en-US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9" name="그래픽 218" descr="상자">
            <a:extLst>
              <a:ext uri="{FF2B5EF4-FFF2-40B4-BE49-F238E27FC236}">
                <a16:creationId xmlns:a16="http://schemas.microsoft.com/office/drawing/2014/main" id="{8BE8BC4C-5816-4CA1-A16A-BDB159734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058" y="2541619"/>
            <a:ext cx="555813" cy="555813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B24BBFE8-03B8-4E84-97D6-E0150A30B7E8}"/>
              </a:ext>
            </a:extLst>
          </p:cNvPr>
          <p:cNvSpPr txBox="1"/>
          <p:nvPr/>
        </p:nvSpPr>
        <p:spPr>
          <a:xfrm>
            <a:off x="5434332" y="1243959"/>
            <a:ext cx="594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Web</a:t>
            </a:r>
            <a:endParaRPr lang="ko-KR" altLang="en-US" sz="11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CB8535D-EAB4-4AA2-818D-ECBE97FC90A5}"/>
              </a:ext>
            </a:extLst>
          </p:cNvPr>
          <p:cNvSpPr txBox="1"/>
          <p:nvPr/>
        </p:nvSpPr>
        <p:spPr>
          <a:xfrm>
            <a:off x="4839976" y="1243064"/>
            <a:ext cx="594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Kibana</a:t>
            </a:r>
            <a:endParaRPr lang="ko-KR" altLang="en-US" sz="11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7FE0310-0D3E-4873-B370-1892BB33C941}"/>
              </a:ext>
            </a:extLst>
          </p:cNvPr>
          <p:cNvSpPr txBox="1"/>
          <p:nvPr/>
        </p:nvSpPr>
        <p:spPr>
          <a:xfrm>
            <a:off x="760782" y="1940239"/>
            <a:ext cx="90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Producer</a:t>
            </a:r>
            <a:endParaRPr lang="ko-KR" altLang="en-US" sz="1100" dirty="0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6EF9CDA4-0C4A-47C3-8C82-AF68BA0CC5FF}"/>
              </a:ext>
            </a:extLst>
          </p:cNvPr>
          <p:cNvSpPr/>
          <p:nvPr/>
        </p:nvSpPr>
        <p:spPr>
          <a:xfrm>
            <a:off x="1328569" y="2826515"/>
            <a:ext cx="45719" cy="789856"/>
          </a:xfrm>
          <a:prstGeom prst="up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669F6ED-5365-4234-85F3-318CE31CDA4F}"/>
              </a:ext>
            </a:extLst>
          </p:cNvPr>
          <p:cNvSpPr/>
          <p:nvPr/>
        </p:nvSpPr>
        <p:spPr>
          <a:xfrm>
            <a:off x="1687605" y="2152167"/>
            <a:ext cx="936000" cy="360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화살표: 오른쪽 225">
            <a:extLst>
              <a:ext uri="{FF2B5EF4-FFF2-40B4-BE49-F238E27FC236}">
                <a16:creationId xmlns:a16="http://schemas.microsoft.com/office/drawing/2014/main" id="{68522CC2-230E-423E-A2A9-9BA920FC294E}"/>
              </a:ext>
            </a:extLst>
          </p:cNvPr>
          <p:cNvSpPr/>
          <p:nvPr/>
        </p:nvSpPr>
        <p:spPr>
          <a:xfrm>
            <a:off x="3859131" y="2123438"/>
            <a:ext cx="936000" cy="360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5D63340B-DD1C-4DC7-8B32-31DD0E608595}"/>
              </a:ext>
            </a:extLst>
          </p:cNvPr>
          <p:cNvSpPr/>
          <p:nvPr/>
        </p:nvSpPr>
        <p:spPr>
          <a:xfrm>
            <a:off x="3207931" y="2407741"/>
            <a:ext cx="36000" cy="504000"/>
          </a:xfrm>
          <a:prstGeom prst="upDown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FF750-4757-41DD-BAD3-8EC77A104C23}"/>
              </a:ext>
            </a:extLst>
          </p:cNvPr>
          <p:cNvSpPr txBox="1"/>
          <p:nvPr/>
        </p:nvSpPr>
        <p:spPr>
          <a:xfrm>
            <a:off x="730980" y="2755052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/9990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48CB38-0CAB-4143-8253-EA41BAD3FBAA}"/>
              </a:ext>
            </a:extLst>
          </p:cNvPr>
          <p:cNvSpPr txBox="1"/>
          <p:nvPr/>
        </p:nvSpPr>
        <p:spPr>
          <a:xfrm>
            <a:off x="2064850" y="2144954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/9092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E3BC965-9401-4DE5-8F42-E5D13096CD8E}"/>
              </a:ext>
            </a:extLst>
          </p:cNvPr>
          <p:cNvSpPr txBox="1"/>
          <p:nvPr/>
        </p:nvSpPr>
        <p:spPr>
          <a:xfrm>
            <a:off x="2627745" y="2690085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/2181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2D0605-F254-40AD-B926-FB075D37D202}"/>
              </a:ext>
            </a:extLst>
          </p:cNvPr>
          <p:cNvSpPr txBox="1"/>
          <p:nvPr/>
        </p:nvSpPr>
        <p:spPr>
          <a:xfrm>
            <a:off x="3790713" y="2121544"/>
            <a:ext cx="68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/9092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739D60A-B125-409A-A232-4350760A6022}"/>
              </a:ext>
            </a:extLst>
          </p:cNvPr>
          <p:cNvSpPr txBox="1"/>
          <p:nvPr/>
        </p:nvSpPr>
        <p:spPr>
          <a:xfrm>
            <a:off x="1534725" y="855838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[1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3386C33-10A0-4D0D-B4A1-DD6ADAA98185}"/>
              </a:ext>
            </a:extLst>
          </p:cNvPr>
          <p:cNvSpPr txBox="1"/>
          <p:nvPr/>
        </p:nvSpPr>
        <p:spPr>
          <a:xfrm>
            <a:off x="3352481" y="1571765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[2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1D66515-796B-4E88-8F1D-FC23E5AD2B03}"/>
              </a:ext>
            </a:extLst>
          </p:cNvPr>
          <p:cNvSpPr txBox="1"/>
          <p:nvPr/>
        </p:nvSpPr>
        <p:spPr>
          <a:xfrm>
            <a:off x="3678207" y="2849273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[3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6327B4-51DE-4DC9-A49B-0C9EBA4B0879}"/>
              </a:ext>
            </a:extLst>
          </p:cNvPr>
          <p:cNvSpPr txBox="1"/>
          <p:nvPr/>
        </p:nvSpPr>
        <p:spPr>
          <a:xfrm>
            <a:off x="5831514" y="861483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[4</a:t>
            </a:r>
            <a:r>
              <a:rPr kumimoji="1" lang="en-US" altLang="ko-KR" sz="600" dirty="0">
                <a:solidFill>
                  <a:srgbClr val="0070C0"/>
                </a:solidFill>
              </a:rPr>
              <a:t>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04B64BA1-69C9-0D4C-9346-84B0AD93AEF9}"/>
              </a:ext>
            </a:extLst>
          </p:cNvPr>
          <p:cNvSpPr/>
          <p:nvPr/>
        </p:nvSpPr>
        <p:spPr>
          <a:xfrm>
            <a:off x="6737935" y="2661938"/>
            <a:ext cx="1450668" cy="173781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69BD5EDC-4504-2E44-97D9-6BA764B857C4}"/>
              </a:ext>
            </a:extLst>
          </p:cNvPr>
          <p:cNvSpPr/>
          <p:nvPr/>
        </p:nvSpPr>
        <p:spPr>
          <a:xfrm>
            <a:off x="4938228" y="2707427"/>
            <a:ext cx="1423113" cy="9123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1150F26-E61E-0541-BCDA-93853D45EBC7}"/>
              </a:ext>
            </a:extLst>
          </p:cNvPr>
          <p:cNvCxnSpPr>
            <a:cxnSpLocks/>
          </p:cNvCxnSpPr>
          <p:nvPr/>
        </p:nvCxnSpPr>
        <p:spPr>
          <a:xfrm>
            <a:off x="150293" y="461783"/>
            <a:ext cx="8130106" cy="579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C97DA1-5972-F24A-8D05-132F1120EE15}"/>
              </a:ext>
            </a:extLst>
          </p:cNvPr>
          <p:cNvSpPr txBox="1"/>
          <p:nvPr/>
        </p:nvSpPr>
        <p:spPr>
          <a:xfrm>
            <a:off x="50409" y="6875"/>
            <a:ext cx="433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Impact" panose="020B0806030902050204" pitchFamily="34" charset="0"/>
                <a:cs typeface="Baloo" panose="03080902040302020200" pitchFamily="66" charset="0"/>
              </a:rPr>
              <a:t>Architecture Design of the Capstone (Ver. 2)</a:t>
            </a:r>
            <a:endParaRPr kumimoji="1" lang="ko-Kore-KR" altLang="en-US" dirty="0">
              <a:latin typeface="Impact" panose="020B0806030902050204" pitchFamily="34" charset="0"/>
              <a:cs typeface="Baloo" panose="030809020403020202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0BFD-4A19-ED45-A026-998A569C16F3}"/>
              </a:ext>
            </a:extLst>
          </p:cNvPr>
          <p:cNvSpPr txBox="1"/>
          <p:nvPr/>
        </p:nvSpPr>
        <p:spPr>
          <a:xfrm>
            <a:off x="43927" y="267527"/>
            <a:ext cx="2624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Batang" panose="02030600000101010101" pitchFamily="18" charset="-127"/>
                <a:ea typeface="Batang" panose="02030600000101010101" pitchFamily="18" charset="-127"/>
              </a:rPr>
              <a:t>Real-time data visualization using distributed processing</a:t>
            </a:r>
            <a:endParaRPr kumimoji="1" lang="ko-Kore-KR" altLang="en-US" sz="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A3B3B55-BF1A-F746-8572-2E53D52BD5DC}"/>
              </a:ext>
            </a:extLst>
          </p:cNvPr>
          <p:cNvSpPr/>
          <p:nvPr/>
        </p:nvSpPr>
        <p:spPr>
          <a:xfrm>
            <a:off x="108471" y="3297651"/>
            <a:ext cx="1825156" cy="1496715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A0707-86CD-D84D-A965-520EBF30B5B9}"/>
              </a:ext>
            </a:extLst>
          </p:cNvPr>
          <p:cNvSpPr txBox="1"/>
          <p:nvPr/>
        </p:nvSpPr>
        <p:spPr>
          <a:xfrm>
            <a:off x="169767" y="3179744"/>
            <a:ext cx="765128" cy="233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" name="문서 29">
            <a:extLst>
              <a:ext uri="{FF2B5EF4-FFF2-40B4-BE49-F238E27FC236}">
                <a16:creationId xmlns:a16="http://schemas.microsoft.com/office/drawing/2014/main" id="{026A409B-8E2C-5741-96F4-7EBF3DF44884}"/>
              </a:ext>
            </a:extLst>
          </p:cNvPr>
          <p:cNvSpPr/>
          <p:nvPr/>
        </p:nvSpPr>
        <p:spPr>
          <a:xfrm>
            <a:off x="184821" y="3582115"/>
            <a:ext cx="501931" cy="207496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문서 31">
            <a:extLst>
              <a:ext uri="{FF2B5EF4-FFF2-40B4-BE49-F238E27FC236}">
                <a16:creationId xmlns:a16="http://schemas.microsoft.com/office/drawing/2014/main" id="{FE9055E9-F5A3-484D-9C13-3ECCF5F1CBAF}"/>
              </a:ext>
            </a:extLst>
          </p:cNvPr>
          <p:cNvSpPr/>
          <p:nvPr/>
        </p:nvSpPr>
        <p:spPr>
          <a:xfrm>
            <a:off x="1285046" y="3582115"/>
            <a:ext cx="501931" cy="207496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문서 32">
            <a:extLst>
              <a:ext uri="{FF2B5EF4-FFF2-40B4-BE49-F238E27FC236}">
                <a16:creationId xmlns:a16="http://schemas.microsoft.com/office/drawing/2014/main" id="{D692B0BD-CF62-384F-BCA4-3067DE6FA7D5}"/>
              </a:ext>
            </a:extLst>
          </p:cNvPr>
          <p:cNvSpPr/>
          <p:nvPr/>
        </p:nvSpPr>
        <p:spPr>
          <a:xfrm>
            <a:off x="734933" y="3582115"/>
            <a:ext cx="501931" cy="207496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41489EE-CC47-AD44-BFF2-533959525946}"/>
              </a:ext>
            </a:extLst>
          </p:cNvPr>
          <p:cNvSpPr/>
          <p:nvPr/>
        </p:nvSpPr>
        <p:spPr>
          <a:xfrm>
            <a:off x="497978" y="4467548"/>
            <a:ext cx="975842" cy="20749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Data Sources</a:t>
            </a:r>
            <a:endParaRPr kumimoji="1" lang="ko-Kore-KR" altLang="en-US" sz="8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76EB34-51F4-6041-9C71-4B6E25B6CE0B}"/>
              </a:ext>
            </a:extLst>
          </p:cNvPr>
          <p:cNvCxnSpPr>
            <a:cxnSpLocks/>
            <a:stCxn id="42" idx="0"/>
            <a:endCxn id="32" idx="2"/>
          </p:cNvCxnSpPr>
          <p:nvPr/>
        </p:nvCxnSpPr>
        <p:spPr>
          <a:xfrm flipV="1">
            <a:off x="985899" y="3775893"/>
            <a:ext cx="550113" cy="691655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2063C4-3AF8-EF45-86A0-873976ECA93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35787" y="3781910"/>
            <a:ext cx="550112" cy="685638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4CF7BB-21C7-BC43-9EAE-DB7DC920E8EF}"/>
              </a:ext>
            </a:extLst>
          </p:cNvPr>
          <p:cNvSpPr txBox="1"/>
          <p:nvPr/>
        </p:nvSpPr>
        <p:spPr>
          <a:xfrm>
            <a:off x="5763364" y="4970168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Crew : Kim-</a:t>
            </a:r>
            <a:r>
              <a:rPr kumimoji="1" lang="en-US" altLang="ko-Kore-KR" sz="800" dirty="0" err="1"/>
              <a:t>DongGyu</a:t>
            </a:r>
            <a:r>
              <a:rPr kumimoji="1" lang="en-US" altLang="ko-Kore-KR" sz="800" dirty="0"/>
              <a:t> / Park-</a:t>
            </a:r>
            <a:r>
              <a:rPr kumimoji="1" lang="en-US" altLang="ko-Kore-KR" sz="800" dirty="0" err="1"/>
              <a:t>HyeonJun</a:t>
            </a:r>
            <a:r>
              <a:rPr kumimoji="1" lang="en-US" altLang="ko-Kore-KR" sz="800" dirty="0"/>
              <a:t> / Bae-</a:t>
            </a:r>
            <a:r>
              <a:rPr kumimoji="1" lang="en-US" altLang="ko-Kore-KR" sz="800" dirty="0" err="1"/>
              <a:t>SeongHoon</a:t>
            </a:r>
            <a:endParaRPr kumimoji="1" lang="en-US" altLang="ko-Kore-KR" sz="800" dirty="0"/>
          </a:p>
          <a:p>
            <a:r>
              <a:rPr kumimoji="1" lang="en-US" altLang="ko-Kore-KR" sz="800" dirty="0" err="1"/>
              <a:t>Github</a:t>
            </a:r>
            <a:r>
              <a:rPr kumimoji="1" lang="en-US" altLang="ko-Kore-KR" sz="800" dirty="0"/>
              <a:t> : https://</a:t>
            </a:r>
            <a:r>
              <a:rPr kumimoji="1" lang="en-US" altLang="ko-Kore-KR" sz="800" dirty="0" err="1"/>
              <a:t>github.com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CapstoneTeam</a:t>
            </a:r>
            <a:r>
              <a:rPr kumimoji="1" lang="en-US" altLang="ko-Kore-KR" sz="800" dirty="0"/>
              <a:t>-CESCO</a:t>
            </a:r>
            <a:endParaRPr kumimoji="1" lang="ko-Kore-KR" altLang="en-US" sz="800" dirty="0"/>
          </a:p>
        </p:txBody>
      </p:sp>
      <p:sp>
        <p:nvSpPr>
          <p:cNvPr id="191" name="모서리가 둥근 직사각형 15">
            <a:extLst>
              <a:ext uri="{FF2B5EF4-FFF2-40B4-BE49-F238E27FC236}">
                <a16:creationId xmlns:a16="http://schemas.microsoft.com/office/drawing/2014/main" id="{C4A02B9C-8775-4BCF-B465-55108E647927}"/>
              </a:ext>
            </a:extLst>
          </p:cNvPr>
          <p:cNvSpPr/>
          <p:nvPr/>
        </p:nvSpPr>
        <p:spPr>
          <a:xfrm>
            <a:off x="2868715" y="763148"/>
            <a:ext cx="1354618" cy="66173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34DD510-CAB6-4828-A209-78DE299B77A8}"/>
              </a:ext>
            </a:extLst>
          </p:cNvPr>
          <p:cNvSpPr txBox="1"/>
          <p:nvPr/>
        </p:nvSpPr>
        <p:spPr>
          <a:xfrm>
            <a:off x="2949184" y="640161"/>
            <a:ext cx="752566" cy="230832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Kafka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" name="모서리가 둥근 직사각형 15">
            <a:extLst>
              <a:ext uri="{FF2B5EF4-FFF2-40B4-BE49-F238E27FC236}">
                <a16:creationId xmlns:a16="http://schemas.microsoft.com/office/drawing/2014/main" id="{3C034927-6B51-45F6-B65D-A8CC527605E1}"/>
              </a:ext>
            </a:extLst>
          </p:cNvPr>
          <p:cNvSpPr/>
          <p:nvPr/>
        </p:nvSpPr>
        <p:spPr>
          <a:xfrm>
            <a:off x="150810" y="759847"/>
            <a:ext cx="1677509" cy="1800063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F5F0169-B822-4CFD-AE9B-7F9314820EF9}"/>
              </a:ext>
            </a:extLst>
          </p:cNvPr>
          <p:cNvSpPr txBox="1"/>
          <p:nvPr/>
        </p:nvSpPr>
        <p:spPr>
          <a:xfrm>
            <a:off x="221870" y="636859"/>
            <a:ext cx="933181" cy="230832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Producer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5" name="모서리가 둥근 직사각형 15">
            <a:extLst>
              <a:ext uri="{FF2B5EF4-FFF2-40B4-BE49-F238E27FC236}">
                <a16:creationId xmlns:a16="http://schemas.microsoft.com/office/drawing/2014/main" id="{9578BB07-FC02-4379-B56C-B3662791FD20}"/>
              </a:ext>
            </a:extLst>
          </p:cNvPr>
          <p:cNvSpPr/>
          <p:nvPr/>
        </p:nvSpPr>
        <p:spPr>
          <a:xfrm>
            <a:off x="2868715" y="2053063"/>
            <a:ext cx="1373750" cy="68446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D9A95F7-9F46-428E-A9B3-74E6C3E00369}"/>
              </a:ext>
            </a:extLst>
          </p:cNvPr>
          <p:cNvSpPr txBox="1"/>
          <p:nvPr/>
        </p:nvSpPr>
        <p:spPr>
          <a:xfrm>
            <a:off x="2920578" y="1930076"/>
            <a:ext cx="1023489" cy="230832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Zookeeper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7" name="모서리가 둥근 직사각형 15">
            <a:extLst>
              <a:ext uri="{FF2B5EF4-FFF2-40B4-BE49-F238E27FC236}">
                <a16:creationId xmlns:a16="http://schemas.microsoft.com/office/drawing/2014/main" id="{1B46A94A-864F-4E2B-9FF9-0F8BC41900EC}"/>
              </a:ext>
            </a:extLst>
          </p:cNvPr>
          <p:cNvSpPr/>
          <p:nvPr/>
        </p:nvSpPr>
        <p:spPr>
          <a:xfrm>
            <a:off x="4943398" y="759847"/>
            <a:ext cx="1354618" cy="136845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74974-2C93-4FD4-9D35-902A7499BB88}"/>
              </a:ext>
            </a:extLst>
          </p:cNvPr>
          <p:cNvSpPr txBox="1"/>
          <p:nvPr/>
        </p:nvSpPr>
        <p:spPr>
          <a:xfrm>
            <a:off x="5014458" y="636861"/>
            <a:ext cx="993387" cy="230832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Consumer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D03D-6880-4A76-AD7B-3CD0B05891C9}"/>
              </a:ext>
            </a:extLst>
          </p:cNvPr>
          <p:cNvSpPr txBox="1"/>
          <p:nvPr/>
        </p:nvSpPr>
        <p:spPr>
          <a:xfrm>
            <a:off x="3054993" y="972373"/>
            <a:ext cx="99338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Cluster</a:t>
            </a:r>
            <a:endParaRPr lang="ko-KR" altLang="en-US" sz="11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457A473-73E7-4ECF-9FF3-DE1FD4BFB854}"/>
              </a:ext>
            </a:extLst>
          </p:cNvPr>
          <p:cNvSpPr txBox="1"/>
          <p:nvPr/>
        </p:nvSpPr>
        <p:spPr>
          <a:xfrm>
            <a:off x="437139" y="1004278"/>
            <a:ext cx="1122130" cy="1264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1">
            <a:noAutofit/>
          </a:bodyPr>
          <a:lstStyle/>
          <a:p>
            <a:pPr algn="ctr"/>
            <a:r>
              <a:rPr lang="en-US" altLang="ko-KR" sz="1100" dirty="0" err="1">
                <a:ea typeface="Arial Unicode MS" panose="020B0604020202020204"/>
              </a:rPr>
              <a:t>SpringBoot</a:t>
            </a:r>
            <a:endParaRPr lang="ko-KR" altLang="en-US" sz="11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907035-F3A8-486F-8525-4AA3444042FB}"/>
              </a:ext>
            </a:extLst>
          </p:cNvPr>
          <p:cNvSpPr txBox="1"/>
          <p:nvPr/>
        </p:nvSpPr>
        <p:spPr>
          <a:xfrm>
            <a:off x="617139" y="1882630"/>
            <a:ext cx="7525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err="1">
                <a:ea typeface="Arial Unicode MS" panose="020B0604020202020204"/>
              </a:rPr>
              <a:t>Netty</a:t>
            </a:r>
            <a:endParaRPr lang="ko-KR" altLang="en-US" sz="11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7DBB4F-3551-4BB9-909B-F83A130AB5F8}"/>
              </a:ext>
            </a:extLst>
          </p:cNvPr>
          <p:cNvSpPr txBox="1"/>
          <p:nvPr/>
        </p:nvSpPr>
        <p:spPr>
          <a:xfrm>
            <a:off x="3026242" y="2263823"/>
            <a:ext cx="99338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Zookeeper</a:t>
            </a:r>
            <a:endParaRPr lang="ko-KR" altLang="en-US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4817CF6-E582-488B-9190-7FCE519602CD}"/>
              </a:ext>
            </a:extLst>
          </p:cNvPr>
          <p:cNvSpPr txBox="1"/>
          <p:nvPr/>
        </p:nvSpPr>
        <p:spPr>
          <a:xfrm>
            <a:off x="5124788" y="983784"/>
            <a:ext cx="9933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</a:t>
            </a:r>
          </a:p>
          <a:p>
            <a:pPr algn="ctr"/>
            <a:r>
              <a:rPr lang="en-US" altLang="ko-KR" sz="1100" dirty="0">
                <a:ea typeface="Arial Unicode MS" panose="020B0604020202020204"/>
              </a:rPr>
              <a:t>Consumer</a:t>
            </a:r>
            <a:endParaRPr lang="ko-KR" altLang="en-US" sz="11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7FE0310-0D3E-4873-B370-1892BB33C941}"/>
              </a:ext>
            </a:extLst>
          </p:cNvPr>
          <p:cNvSpPr txBox="1"/>
          <p:nvPr/>
        </p:nvSpPr>
        <p:spPr>
          <a:xfrm>
            <a:off x="617139" y="1368009"/>
            <a:ext cx="75256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Kafka Producer</a:t>
            </a:r>
            <a:endParaRPr lang="ko-KR" altLang="en-US" sz="1100" dirty="0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6EF9CDA4-0C4A-47C3-8C82-AF68BA0CC5FF}"/>
              </a:ext>
            </a:extLst>
          </p:cNvPr>
          <p:cNvSpPr/>
          <p:nvPr/>
        </p:nvSpPr>
        <p:spPr>
          <a:xfrm>
            <a:off x="966704" y="2619693"/>
            <a:ext cx="45719" cy="580747"/>
          </a:xfrm>
          <a:prstGeom prst="up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669F6ED-5365-4234-85F3-318CE31CDA4F}"/>
              </a:ext>
            </a:extLst>
          </p:cNvPr>
          <p:cNvSpPr/>
          <p:nvPr/>
        </p:nvSpPr>
        <p:spPr>
          <a:xfrm>
            <a:off x="1903927" y="1094014"/>
            <a:ext cx="913525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화살표: 오른쪽 225">
            <a:extLst>
              <a:ext uri="{FF2B5EF4-FFF2-40B4-BE49-F238E27FC236}">
                <a16:creationId xmlns:a16="http://schemas.microsoft.com/office/drawing/2014/main" id="{68522CC2-230E-423E-A2A9-9BA920FC294E}"/>
              </a:ext>
            </a:extLst>
          </p:cNvPr>
          <p:cNvSpPr/>
          <p:nvPr/>
        </p:nvSpPr>
        <p:spPr>
          <a:xfrm>
            <a:off x="4273079" y="1105549"/>
            <a:ext cx="606952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5D63340B-DD1C-4DC7-8B32-31DD0E608595}"/>
              </a:ext>
            </a:extLst>
          </p:cNvPr>
          <p:cNvSpPr/>
          <p:nvPr/>
        </p:nvSpPr>
        <p:spPr>
          <a:xfrm>
            <a:off x="3509845" y="1493500"/>
            <a:ext cx="57784" cy="419330"/>
          </a:xfrm>
          <a:prstGeom prst="upDown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FF750-4757-41DD-BAD3-8EC77A104C23}"/>
              </a:ext>
            </a:extLst>
          </p:cNvPr>
          <p:cNvSpPr txBox="1"/>
          <p:nvPr/>
        </p:nvSpPr>
        <p:spPr>
          <a:xfrm>
            <a:off x="513505" y="2799276"/>
            <a:ext cx="571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/9990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48CB38-0CAB-4143-8253-EA41BAD3FBAA}"/>
              </a:ext>
            </a:extLst>
          </p:cNvPr>
          <p:cNvSpPr txBox="1"/>
          <p:nvPr/>
        </p:nvSpPr>
        <p:spPr>
          <a:xfrm>
            <a:off x="2112189" y="1083973"/>
            <a:ext cx="571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/9092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E3BC965-9401-4DE5-8F42-E5D13096CD8E}"/>
              </a:ext>
            </a:extLst>
          </p:cNvPr>
          <p:cNvSpPr txBox="1"/>
          <p:nvPr/>
        </p:nvSpPr>
        <p:spPr>
          <a:xfrm>
            <a:off x="3497068" y="1564532"/>
            <a:ext cx="515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/2181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2D0605-F254-40AD-B926-FB075D37D202}"/>
              </a:ext>
            </a:extLst>
          </p:cNvPr>
          <p:cNvSpPr txBox="1"/>
          <p:nvPr/>
        </p:nvSpPr>
        <p:spPr>
          <a:xfrm>
            <a:off x="4351211" y="1102422"/>
            <a:ext cx="571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/9092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6AD3A8C-52AF-DF4D-AE7E-AB13DE9090E9}"/>
              </a:ext>
            </a:extLst>
          </p:cNvPr>
          <p:cNvCxnSpPr>
            <a:cxnSpLocks/>
            <a:stCxn id="42" idx="0"/>
            <a:endCxn id="33" idx="2"/>
          </p:cNvCxnSpPr>
          <p:nvPr/>
        </p:nvCxnSpPr>
        <p:spPr>
          <a:xfrm flipV="1">
            <a:off x="985899" y="3775893"/>
            <a:ext cx="0" cy="691655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화살표: 오른쪽 225">
            <a:extLst>
              <a:ext uri="{FF2B5EF4-FFF2-40B4-BE49-F238E27FC236}">
                <a16:creationId xmlns:a16="http://schemas.microsoft.com/office/drawing/2014/main" id="{8827542B-382A-E843-A360-A7F799230A4F}"/>
              </a:ext>
            </a:extLst>
          </p:cNvPr>
          <p:cNvSpPr/>
          <p:nvPr/>
        </p:nvSpPr>
        <p:spPr>
          <a:xfrm>
            <a:off x="6403015" y="1087533"/>
            <a:ext cx="380747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788260-4187-E348-B5CA-3249C87CB441}"/>
              </a:ext>
            </a:extLst>
          </p:cNvPr>
          <p:cNvSpPr txBox="1"/>
          <p:nvPr/>
        </p:nvSpPr>
        <p:spPr>
          <a:xfrm>
            <a:off x="5148696" y="2983722"/>
            <a:ext cx="100217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Front-end</a:t>
            </a:r>
          </a:p>
          <a:p>
            <a:pPr algn="ctr"/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1956F1-7081-5D4E-9B0B-B9E4286ABA6D}"/>
              </a:ext>
            </a:extLst>
          </p:cNvPr>
          <p:cNvSpPr txBox="1"/>
          <p:nvPr/>
        </p:nvSpPr>
        <p:spPr>
          <a:xfrm>
            <a:off x="5033293" y="2584030"/>
            <a:ext cx="105096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Front-end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E27311-FEA5-3E4C-9998-DE0EB1BC6734}"/>
              </a:ext>
            </a:extLst>
          </p:cNvPr>
          <p:cNvSpPr txBox="1"/>
          <p:nvPr/>
        </p:nvSpPr>
        <p:spPr>
          <a:xfrm>
            <a:off x="6993133" y="2962833"/>
            <a:ext cx="100217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Back-end</a:t>
            </a:r>
          </a:p>
          <a:p>
            <a:pPr algn="ctr"/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E7ED38-664D-7845-8806-C643DE30EBB6}"/>
              </a:ext>
            </a:extLst>
          </p:cNvPr>
          <p:cNvSpPr txBox="1"/>
          <p:nvPr/>
        </p:nvSpPr>
        <p:spPr>
          <a:xfrm>
            <a:off x="6993132" y="3504973"/>
            <a:ext cx="100217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Web</a:t>
            </a:r>
          </a:p>
          <a:p>
            <a:pPr algn="ctr"/>
            <a:r>
              <a:rPr lang="en-US" altLang="ko-KR" sz="1100" dirty="0">
                <a:ea typeface="Arial Unicode MS" panose="020B0604020202020204"/>
              </a:rPr>
              <a:t>Database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2E441F-B8A1-2740-9FC3-DBCD66D3D9A6}"/>
              </a:ext>
            </a:extLst>
          </p:cNvPr>
          <p:cNvSpPr txBox="1"/>
          <p:nvPr/>
        </p:nvSpPr>
        <p:spPr>
          <a:xfrm>
            <a:off x="5130452" y="1463626"/>
            <a:ext cx="9933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Slack</a:t>
            </a:r>
          </a:p>
          <a:p>
            <a:pPr algn="ctr"/>
            <a:r>
              <a:rPr lang="en-US" altLang="ko-KR" sz="1100" dirty="0">
                <a:ea typeface="Arial Unicode MS" panose="020B0604020202020204"/>
              </a:rPr>
              <a:t>Messenger</a:t>
            </a:r>
          </a:p>
        </p:txBody>
      </p:sp>
      <p:sp>
        <p:nvSpPr>
          <p:cNvPr id="100" name="모서리가 둥근 직사각형 15">
            <a:extLst>
              <a:ext uri="{FF2B5EF4-FFF2-40B4-BE49-F238E27FC236}">
                <a16:creationId xmlns:a16="http://schemas.microsoft.com/office/drawing/2014/main" id="{4E4742E9-878B-EA44-B3FA-F72F80E62C78}"/>
              </a:ext>
            </a:extLst>
          </p:cNvPr>
          <p:cNvSpPr/>
          <p:nvPr/>
        </p:nvSpPr>
        <p:spPr>
          <a:xfrm>
            <a:off x="6859370" y="720567"/>
            <a:ext cx="1354618" cy="943367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64A96C-DE85-074D-A5EF-98E7725F0E40}"/>
              </a:ext>
            </a:extLst>
          </p:cNvPr>
          <p:cNvSpPr txBox="1"/>
          <p:nvPr/>
        </p:nvSpPr>
        <p:spPr>
          <a:xfrm>
            <a:off x="6930430" y="597581"/>
            <a:ext cx="993387" cy="230832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B87F07-286B-0A48-8169-6563C6805FDF}"/>
              </a:ext>
            </a:extLst>
          </p:cNvPr>
          <p:cNvSpPr txBox="1"/>
          <p:nvPr/>
        </p:nvSpPr>
        <p:spPr>
          <a:xfrm>
            <a:off x="7043713" y="967696"/>
            <a:ext cx="99338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Packet</a:t>
            </a:r>
          </a:p>
          <a:p>
            <a:pPr algn="ctr"/>
            <a:r>
              <a:rPr lang="en-US" altLang="ko-KR" sz="1100" dirty="0">
                <a:ea typeface="Arial Unicode MS" panose="020B0604020202020204"/>
              </a:rPr>
              <a:t>Database</a:t>
            </a:r>
            <a:endParaRPr lang="ko-KR" altLang="en-US" sz="1100" dirty="0"/>
          </a:p>
        </p:txBody>
      </p:sp>
      <p:sp>
        <p:nvSpPr>
          <p:cNvPr id="102" name="모서리가 둥근 직사각형 15">
            <a:extLst>
              <a:ext uri="{FF2B5EF4-FFF2-40B4-BE49-F238E27FC236}">
                <a16:creationId xmlns:a16="http://schemas.microsoft.com/office/drawing/2014/main" id="{EB75741C-96B8-1E49-9F26-C47EA0EE6002}"/>
              </a:ext>
            </a:extLst>
          </p:cNvPr>
          <p:cNvSpPr/>
          <p:nvPr/>
        </p:nvSpPr>
        <p:spPr>
          <a:xfrm>
            <a:off x="2149060" y="2955613"/>
            <a:ext cx="1269225" cy="73409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B618E5-8463-0C47-83B8-C8E8A98F2349}"/>
              </a:ext>
            </a:extLst>
          </p:cNvPr>
          <p:cNvSpPr txBox="1"/>
          <p:nvPr/>
        </p:nvSpPr>
        <p:spPr>
          <a:xfrm>
            <a:off x="2220121" y="2832626"/>
            <a:ext cx="947270" cy="230832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MariaDB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B6E693-8183-0A40-BD7E-55E770341ED3}"/>
              </a:ext>
            </a:extLst>
          </p:cNvPr>
          <p:cNvSpPr txBox="1"/>
          <p:nvPr/>
        </p:nvSpPr>
        <p:spPr>
          <a:xfrm>
            <a:off x="2413136" y="3108534"/>
            <a:ext cx="75911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ea typeface="Arial Unicode MS" panose="020B0604020202020204"/>
              </a:rPr>
              <a:t>Log</a:t>
            </a:r>
          </a:p>
          <a:p>
            <a:pPr algn="ctr"/>
            <a:r>
              <a:rPr lang="en-US" altLang="ko-KR" sz="1100" dirty="0">
                <a:ea typeface="Arial Unicode MS" panose="020B0604020202020204"/>
              </a:rPr>
              <a:t>Database</a:t>
            </a:r>
            <a:endParaRPr lang="ko-KR" altLang="en-US" sz="1100" dirty="0"/>
          </a:p>
        </p:txBody>
      </p:sp>
      <p:sp>
        <p:nvSpPr>
          <p:cNvPr id="104" name="화살표: 오른쪽 20">
            <a:extLst>
              <a:ext uri="{FF2B5EF4-FFF2-40B4-BE49-F238E27FC236}">
                <a16:creationId xmlns:a16="http://schemas.microsoft.com/office/drawing/2014/main" id="{C50065D2-91C3-2C4D-A44F-4AA52F73C4AF}"/>
              </a:ext>
            </a:extLst>
          </p:cNvPr>
          <p:cNvSpPr/>
          <p:nvPr/>
        </p:nvSpPr>
        <p:spPr>
          <a:xfrm rot="2584066" flipV="1">
            <a:off x="1764938" y="2723052"/>
            <a:ext cx="441913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D3507-5F05-E448-93EF-34C6A3C411FA}"/>
              </a:ext>
            </a:extLst>
          </p:cNvPr>
          <p:cNvSpPr txBox="1"/>
          <p:nvPr/>
        </p:nvSpPr>
        <p:spPr>
          <a:xfrm>
            <a:off x="6859508" y="2536214"/>
            <a:ext cx="10812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Back-end Server</a:t>
            </a:r>
            <a:endParaRPr kumimoji="1" lang="ko-Kore-KR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" name="화살표: 오른쪽 225">
            <a:extLst>
              <a:ext uri="{FF2B5EF4-FFF2-40B4-BE49-F238E27FC236}">
                <a16:creationId xmlns:a16="http://schemas.microsoft.com/office/drawing/2014/main" id="{B8CE007C-9933-6C4B-AADE-9502B4BABFDB}"/>
              </a:ext>
            </a:extLst>
          </p:cNvPr>
          <p:cNvSpPr/>
          <p:nvPr/>
        </p:nvSpPr>
        <p:spPr>
          <a:xfrm rot="2800852">
            <a:off x="6198722" y="2116016"/>
            <a:ext cx="118862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위쪽/아래쪽 22">
            <a:extLst>
              <a:ext uri="{FF2B5EF4-FFF2-40B4-BE49-F238E27FC236}">
                <a16:creationId xmlns:a16="http://schemas.microsoft.com/office/drawing/2014/main" id="{730EDB0D-95E6-1D42-A237-334494302F2A}"/>
              </a:ext>
            </a:extLst>
          </p:cNvPr>
          <p:cNvSpPr/>
          <p:nvPr/>
        </p:nvSpPr>
        <p:spPr>
          <a:xfrm rot="5400000">
            <a:off x="6547771" y="2947009"/>
            <a:ext cx="45719" cy="317357"/>
          </a:xfrm>
          <a:prstGeom prst="upDown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B4802-8CB1-6C43-B059-6D85DE978BED}"/>
              </a:ext>
            </a:extLst>
          </p:cNvPr>
          <p:cNvSpPr txBox="1"/>
          <p:nvPr/>
        </p:nvSpPr>
        <p:spPr>
          <a:xfrm>
            <a:off x="3536830" y="4554747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구도 수정</a:t>
            </a:r>
            <a:r>
              <a:rPr kumimoji="1" lang="en-US" altLang="ko-KR" dirty="0">
                <a:solidFill>
                  <a:srgbClr val="FF0000"/>
                </a:solidFill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</a:rPr>
              <a:t> 포트번호 추가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0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9494</TotalTime>
  <Words>307</Words>
  <Application>Microsoft Macintosh PowerPoint</Application>
  <PresentationFormat>사용자 지정</PresentationFormat>
  <Paragraphs>103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Arial Unicode MS</vt:lpstr>
      <vt:lpstr>Batang</vt:lpstr>
      <vt:lpstr>Arial</vt:lpstr>
      <vt:lpstr>Calibri</vt:lpstr>
      <vt:lpstr>Calibri Light</vt:lpstr>
      <vt:lpstr>Impact</vt:lpstr>
      <vt:lpstr>Imprint MT Shadow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박현준</dc:creator>
  <cp:lastModifiedBy>김동규</cp:lastModifiedBy>
  <cp:revision>75</cp:revision>
  <dcterms:created xsi:type="dcterms:W3CDTF">2020-08-13T06:23:53Z</dcterms:created>
  <dcterms:modified xsi:type="dcterms:W3CDTF">2021-05-12T07:01:31Z</dcterms:modified>
</cp:coreProperties>
</file>