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8" r:id="rId9"/>
    <p:sldId id="269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24CC-3C3C-E0B7-B0C1-34E6B60CD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703" y="1964267"/>
            <a:ext cx="9970422" cy="2421464"/>
          </a:xfrm>
        </p:spPr>
        <p:txBody>
          <a:bodyPr/>
          <a:lstStyle/>
          <a:p>
            <a:r>
              <a:rPr lang="en-US" dirty="0"/>
              <a:t>CLASSIFYING THE SPAM URLS USING THE XGBOOST CLASSIFIER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63B26-73BC-C581-E069-019EE67F4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5110" y="4385732"/>
            <a:ext cx="9115015" cy="1405467"/>
          </a:xfrm>
        </p:spPr>
        <p:txBody>
          <a:bodyPr/>
          <a:lstStyle/>
          <a:p>
            <a:r>
              <a:rPr lang="en-US" dirty="0"/>
              <a:t>KUSHAL KUMAR B [PES1UG24AM805]</a:t>
            </a:r>
          </a:p>
          <a:p>
            <a:r>
              <a:rPr lang="en-US" dirty="0"/>
              <a:t>MITHUN G[PES1UG24AM810]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97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E3A89-DEDC-56BA-3B32-A664EA7D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OUTCOMES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4CF05E-256B-204E-EF1F-8CD274CE4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5696" y="2141537"/>
            <a:ext cx="6808303" cy="395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9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C76A-13E0-07F1-0B79-B12F091C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A0AB-885D-074B-D5A8-582DC9A4B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69959"/>
            <a:ext cx="10131425" cy="283945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project successfully developed a high-accuracy phishing URLs detection model using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r>
              <a:rPr lang="en-US" dirty="0"/>
              <a:t>The model's strong performance metrics (97% accuracy) validate the effectiveness of the engineered features and the chosen algorithm.</a:t>
            </a:r>
          </a:p>
          <a:p>
            <a:r>
              <a:rPr lang="en-US" dirty="0"/>
              <a:t>The real-time system serves as a powerful proof-of-concept for a practical, automated web security tool.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02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4DAB-DBA4-4E5B-057A-651E2D16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3F2D4C-92C4-8363-920A-9CE308F01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119975"/>
            <a:ext cx="1068003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</a:rPr>
              <a:t>Advanced Feature Engineering: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 Integrate APIs (like WHOIS and DNS) to replace placeholder values with real-time external data       (e.g., Domain Age, DNS Records).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</a:rPr>
              <a:t>Hyperparameter Tuning: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Use techniques like </a:t>
            </a:r>
            <a:r>
              <a:rPr lang="en-US" altLang="en-US" dirty="0" err="1">
                <a:latin typeface="Arial" panose="020B0604020202020204" pitchFamily="34" charset="0"/>
              </a:rPr>
              <a:t>GridSearchCV</a:t>
            </a:r>
            <a:r>
              <a:rPr lang="en-US" altLang="en-US" dirty="0">
                <a:latin typeface="Arial" panose="020B0604020202020204" pitchFamily="34" charset="0"/>
              </a:rPr>
              <a:t> to find the optimal settings for the </a:t>
            </a:r>
            <a:r>
              <a:rPr lang="en-US" altLang="en-US" dirty="0" err="1">
                <a:latin typeface="Arial" panose="020B0604020202020204" pitchFamily="34" charset="0"/>
              </a:rPr>
              <a:t>XGBoost</a:t>
            </a:r>
            <a:r>
              <a:rPr lang="en-US" altLang="en-US" dirty="0">
                <a:latin typeface="Arial" panose="020B0604020202020204" pitchFamily="34" charset="0"/>
              </a:rPr>
              <a:t> model, potentially pushing accuracy even higher.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</a:rPr>
              <a:t>Deployment: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 1. Package the model into a user-friendly </a:t>
            </a:r>
            <a:r>
              <a:rPr lang="en-US" altLang="en-US" b="1" dirty="0">
                <a:latin typeface="Arial" panose="020B0604020202020204" pitchFamily="34" charset="0"/>
              </a:rPr>
              <a:t>web application</a:t>
            </a:r>
            <a:r>
              <a:rPr lang="en-US" altLang="en-US" dirty="0">
                <a:latin typeface="Arial" panose="020B0604020202020204" pitchFamily="34" charset="0"/>
              </a:rPr>
              <a:t> (using Flask/</a:t>
            </a:r>
            <a:r>
              <a:rPr lang="en-US" altLang="en-US" dirty="0" err="1">
                <a:latin typeface="Arial" panose="020B0604020202020204" pitchFamily="34" charset="0"/>
              </a:rPr>
              <a:t>FastAPI</a:t>
            </a:r>
            <a:r>
              <a:rPr lang="en-US" altLang="en-US" dirty="0">
                <a:latin typeface="Arial" panose="020B0604020202020204" pitchFamily="34" charset="0"/>
              </a:rPr>
              <a:t>).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  2. Develop a </a:t>
            </a:r>
            <a:r>
              <a:rPr lang="en-US" altLang="en-US" b="1" dirty="0">
                <a:latin typeface="Arial" panose="020B0604020202020204" pitchFamily="34" charset="0"/>
              </a:rPr>
              <a:t>browser extension</a:t>
            </a:r>
            <a:r>
              <a:rPr lang="en-US" altLang="en-US" dirty="0">
                <a:latin typeface="Arial" panose="020B0604020202020204" pitchFamily="34" charset="0"/>
              </a:rPr>
              <a:t> to automatically scan URLs and provide real-time alerts to users.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dirty="0"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60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235C-1071-A2AA-9ED0-7F513569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0078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6D14-FC6E-D589-0CF2-6329BEC8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</a:t>
            </a:r>
            <a:r>
              <a:rPr lang="en-US" dirty="0"/>
              <a:t> OBJECTIVE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9AD639-BB32-FBAF-5405-422E7BA2C8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3579" y="1945063"/>
            <a:ext cx="961448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</a:rPr>
              <a:t>Goal:</a:t>
            </a:r>
            <a:r>
              <a:rPr lang="en-US" altLang="en-US" dirty="0">
                <a:latin typeface="Arial" panose="020B0604020202020204" pitchFamily="34" charset="0"/>
              </a:rPr>
              <a:t> To develop a high-accuracy machine learning model capable of classifying website URLs as either </a:t>
            </a:r>
            <a:r>
              <a:rPr lang="en-US" altLang="en-US" b="1" dirty="0">
                <a:latin typeface="Arial" panose="020B0604020202020204" pitchFamily="34" charset="0"/>
              </a:rPr>
              <a:t>benign (legitimate)</a:t>
            </a:r>
            <a:r>
              <a:rPr lang="en-US" altLang="en-US" dirty="0">
                <a:latin typeface="Arial" panose="020B0604020202020204" pitchFamily="34" charset="0"/>
              </a:rPr>
              <a:t> or </a:t>
            </a:r>
            <a:r>
              <a:rPr lang="en-US" altLang="en-US" b="1" dirty="0">
                <a:latin typeface="Arial" panose="020B0604020202020204" pitchFamily="34" charset="0"/>
              </a:rPr>
              <a:t>malicious (phishing)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</a:rPr>
              <a:t>Core Technology:</a:t>
            </a:r>
            <a:r>
              <a:rPr lang="en-US" altLang="en-US" dirty="0">
                <a:latin typeface="Arial" panose="020B0604020202020204" pitchFamily="34" charset="0"/>
              </a:rPr>
              <a:t> The project leverages an </a:t>
            </a:r>
            <a:r>
              <a:rPr lang="en-US" altLang="en-US" dirty="0" err="1">
                <a:latin typeface="Arial" panose="020B0604020202020204" pitchFamily="34" charset="0"/>
              </a:rPr>
              <a:t>XGBoost</a:t>
            </a:r>
            <a:r>
              <a:rPr lang="en-US" altLang="en-US" dirty="0">
                <a:latin typeface="Arial" panose="020B0604020202020204" pitchFamily="34" charset="0"/>
              </a:rPr>
              <a:t> Classifier, trained on features engineered directly from URL strings.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</a:rPr>
              <a:t>Outcome:</a:t>
            </a:r>
            <a:r>
              <a:rPr lang="en-US" altLang="en-US" dirty="0">
                <a:latin typeface="Arial" panose="020B0604020202020204" pitchFamily="34" charset="0"/>
              </a:rPr>
              <a:t> A predictive model and a functional real-time testing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8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D113-9CEB-6A66-5A00-38DCA47F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OVERVIEW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28ACEA-E16B-7A3A-7C78-9381C683F4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842978"/>
            <a:ext cx="577594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phishing.csv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11,054 URLs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30 pre-calculated features + 1 class label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Balance: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dataset is well-balanced,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crucial for preventing model bias.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Malicious URLs: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~55%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Benign URLs: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~45%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60D0A-1897-DB7A-E525-617599FA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983" y="1850303"/>
            <a:ext cx="5440218" cy="40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7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AD52-2485-D3CD-537D-37F5176A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VISUALIZATION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6DAE55-5CB7-6236-5496-082CC6106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1650380"/>
            <a:ext cx="11185357" cy="5207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85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7DFF-0100-CA40-C37A-228B278E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r>
              <a:rPr lang="en-US" dirty="0"/>
              <a:t>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12E4F-BAEB-1DB4-EECB-EA04DE519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structured approach was followed to ensure robust and reproducible results: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 Exploration (EDA):</a:t>
            </a:r>
            <a:r>
              <a:rPr lang="en-US" dirty="0"/>
              <a:t> Analyzed the dataset's structure, balance, and feature characteristics.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Feature Engineering:</a:t>
            </a:r>
            <a:r>
              <a:rPr lang="en-US" dirty="0"/>
              <a:t> Developed a function to extract 30 features from any raw URL for real-time prediction.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Data Splitting:</a:t>
            </a:r>
            <a:r>
              <a:rPr lang="en-US" dirty="0"/>
              <a:t> Partitioned the data into 80% for training and 20% for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Model Training:</a:t>
            </a:r>
            <a:r>
              <a:rPr lang="en-US" dirty="0"/>
              <a:t> Trained the </a:t>
            </a:r>
            <a:r>
              <a:rPr lang="en-US" dirty="0" err="1"/>
              <a:t>XGBoost</a:t>
            </a:r>
            <a:r>
              <a:rPr lang="en-US" dirty="0"/>
              <a:t> Classifier on the training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Performance Evaluation:</a:t>
            </a:r>
            <a:r>
              <a:rPr lang="en-US" dirty="0"/>
              <a:t> Assessed the model's accuracy on the unseen test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71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82B0-A8AB-285A-C465-B275F3AD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A5D436-30C3-48B5-C424-880CBC05B5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396974"/>
            <a:ext cx="1052724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(Extreme Gradient Boosting) was chosen for its state-of-the-art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It's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 that combines hundreds of simple decision trees.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learns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sequentially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57250" marR="0" lvl="1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builds a tree.</a:t>
            </a:r>
          </a:p>
          <a:p>
            <a:pPr marL="857250" marR="0" lvl="1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identifies the errors made by that tree.</a:t>
            </a:r>
          </a:p>
          <a:p>
            <a:pPr marL="857250" marR="0" lvl="1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builds the next tree to specifically correct those errors.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process incrementally improves the model's accuracy with each new tree.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4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D867-42BB-8581-7167-51FC98DD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MATRICS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5206D5-8093-D5AE-5FC7-BC51CDFA2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809" y="2883160"/>
            <a:ext cx="7240554" cy="302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6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BBA3-CAE8-D9EB-595D-8568B304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IMPORTANCE BASED ON THE MODEL 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ABF0BE-F9B3-88D0-C36C-92D62DE06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40" y="2141538"/>
            <a:ext cx="8098971" cy="41068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071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E165-2A48-EE42-6E8B-0DFBF3DB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AND TESTING ACCURACY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E00C83-04C7-244C-C9F9-CB9479180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521" y="2141538"/>
            <a:ext cx="7533861" cy="382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42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</TotalTime>
  <Words>453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Wingdings</vt:lpstr>
      <vt:lpstr>Celestial</vt:lpstr>
      <vt:lpstr>CLASSIFYING THE SPAM URLS USING THE XGBOOST CLASSIFIER</vt:lpstr>
      <vt:lpstr>PROJECT OBJECTIVE</vt:lpstr>
      <vt:lpstr>DATASET OVERVIEW</vt:lpstr>
      <vt:lpstr>DATA VISUALIZATION</vt:lpstr>
      <vt:lpstr>METHODOLOGY WORKFLOW</vt:lpstr>
      <vt:lpstr>MODEL SELECTION</vt:lpstr>
      <vt:lpstr>KEY MATRICS</vt:lpstr>
      <vt:lpstr>FEATURE IMPORTANCE BASED ON THE MODEL </vt:lpstr>
      <vt:lpstr>TRAINING AND TESTING ACCURACY</vt:lpstr>
      <vt:lpstr>OUTCOMES</vt:lpstr>
      <vt:lpstr>CONCLUSION</vt:lpstr>
      <vt:lpstr>FUTURE ENHANCEMENT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Mithun G</dc:creator>
  <cp:lastModifiedBy>Mithun G</cp:lastModifiedBy>
  <cp:revision>2</cp:revision>
  <dcterms:created xsi:type="dcterms:W3CDTF">2025-10-16T03:18:19Z</dcterms:created>
  <dcterms:modified xsi:type="dcterms:W3CDTF">2025-10-16T03:41:22Z</dcterms:modified>
</cp:coreProperties>
</file>