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7ef33fde5d_0_2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7ef33fde5d_0_2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g7f324ceb87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7f324ceb87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g7f324ceb87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7f324ceb87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7f125003b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7f125003b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g7f125003b4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7f125003b4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7f1e9e7556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7f1e9e7556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7f1e9e755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7f1e9e755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g7f1e9e755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7f1e9e755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 name="Shape 57"/>
        <p:cNvGrpSpPr/>
        <p:nvPr/>
      </p:nvGrpSpPr>
      <p:grpSpPr>
        <a:xfrm>
          <a:off x="0" y="0"/>
          <a:ext cx="0" cy="0"/>
          <a:chOff x="0" y="0"/>
          <a:chExt cx="0" cy="0"/>
        </a:xfrm>
      </p:grpSpPr>
      <p:sp>
        <p:nvSpPr>
          <p:cNvPr id="58" name="Google Shape;58;g7ef33fde5d_0_2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7ef33fde5d_0_2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Google Shape;65;g7ef33fde5d_0_2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7ef33fde5d_0_2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Google Shape;71;g7f324ceb87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7f324ceb87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Google Shape;77;g7f324ceb87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7f324ceb87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7f125003b4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7f125003b4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7ef33fde5d_0_2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7ef33fde5d_0_2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7ef33fde5d_0_2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7ef33fde5d_0_2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7f1ac45ab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7f1ac45ab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8.jpg"/><Relationship Id="rId4" Type="http://schemas.openxmlformats.org/officeDocument/2006/relationships/image" Target="../media/image11.jpg"/><Relationship Id="rId5" Type="http://schemas.openxmlformats.org/officeDocument/2006/relationships/image" Target="../media/image12.jpg"/><Relationship Id="rId6" Type="http://schemas.openxmlformats.org/officeDocument/2006/relationships/image" Target="../media/image10.jpg"/><Relationship Id="rId7" Type="http://schemas.openxmlformats.org/officeDocument/2006/relationships/image" Target="../media/image3.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7.jpg"/><Relationship Id="rId4" Type="http://schemas.openxmlformats.org/officeDocument/2006/relationships/image" Target="../media/image13.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s://www.battersea.org.uk/?gclid=CjwKCAjwgbLzBRBsEiwAXVIygI4J4ZSZX6-P5c40rajtzDheXah2J5Nq13wbY18RsTcZK6US3nydkxoC2jUQAvD_BwE" TargetMode="External"/><Relationship Id="rId4" Type="http://schemas.openxmlformats.org/officeDocument/2006/relationships/hyperlink" Target="https://www.pdsa.org.uk/?_$ja=tsid:67827%7Ccid:258761070%7Cagid:20225634390%7Ctid:kwd-90377080%7Ccrid:294826746416%7Cnw:g%7Crnd:689055166402275185%7Cdvc:c%7Cadp:%7Cmt:e%7Cloc:9045889&amp;gclid=CjwKCAjwgbLzBRBsEiwAXVIygNLvyOhANwyFTG-IXqlDjm6TFekid1w9fp0cdTi0DWnR1GvDnytUXhoCgbYQAvD_BwE" TargetMode="External"/><Relationship Id="rId5" Type="http://schemas.openxmlformats.org/officeDocument/2006/relationships/hyperlink" Target="https://www.dogstrust.org.uk/rehoming/?gclid=CjwKCAjwgbLzBRBsEiwAXVIygL1cK3OWJR2YcviJWbah0PIaAB0_8phRiOxDatclzuRAERLfx_JQphoCn3UQAvD_BwE&amp;gclsrc=aw.ds"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6.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jpg"/><Relationship Id="rId4" Type="http://schemas.openxmlformats.org/officeDocument/2006/relationships/image" Target="../media/image2.jpg"/><Relationship Id="rId5" Type="http://schemas.openxmlformats.org/officeDocument/2006/relationships/image" Target="../media/image14.jpg"/><Relationship Id="rId6" Type="http://schemas.openxmlformats.org/officeDocument/2006/relationships/image" Target="../media/image4.jpg"/><Relationship Id="rId7" Type="http://schemas.openxmlformats.org/officeDocument/2006/relationships/image" Target="../media/image9.jpg"/><Relationship Id="rId8" Type="http://schemas.openxmlformats.org/officeDocument/2006/relationships/image" Target="../media/image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techreturners.slack.com/archives/GV39839KN/p1583785446001100" TargetMode="External"/><Relationship Id="rId4" Type="http://schemas.openxmlformats.org/officeDocument/2006/relationships/hyperlink" Target="http://carinyperez.com/create-quiz-react/" TargetMode="External"/><Relationship Id="rId5" Type="http://schemas.openxmlformats.org/officeDocument/2006/relationships/hyperlink" Target="http://carinyperez.com/create-quiz-react/" TargetMode="External"/><Relationship Id="rId6" Type="http://schemas.openxmlformats.org/officeDocument/2006/relationships/hyperlink" Target="https://srtcnv0e2e.execute-api.eu-west-2.amazonaws.com/dev/pets/"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Pet Loves Project</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Making the perfect match between human and pet</a:t>
            </a:r>
            <a:endParaRPr/>
          </a:p>
        </p:txBody>
      </p:sp>
      <p:pic>
        <p:nvPicPr>
          <p:cNvPr id="56" name="Google Shape;56;p13"/>
          <p:cNvPicPr preferRelativeResize="0"/>
          <p:nvPr/>
        </p:nvPicPr>
        <p:blipFill>
          <a:blip r:embed="rId3">
            <a:alphaModFix/>
          </a:blip>
          <a:stretch>
            <a:fillRect/>
          </a:stretch>
        </p:blipFill>
        <p:spPr>
          <a:xfrm>
            <a:off x="3586037" y="242625"/>
            <a:ext cx="1971924" cy="1442949"/>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Technology Used</a:t>
            </a:r>
            <a:endParaRPr/>
          </a:p>
        </p:txBody>
      </p:sp>
      <p:sp>
        <p:nvSpPr>
          <p:cNvPr id="116" name="Google Shape;116;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used a range of technology including:-</a:t>
            </a:r>
            <a:endParaRPr/>
          </a:p>
          <a:p>
            <a:pPr indent="0" lvl="0" marL="0" rtl="0" algn="l">
              <a:spcBef>
                <a:spcPts val="1600"/>
              </a:spcBef>
              <a:spcAft>
                <a:spcPts val="0"/>
              </a:spcAft>
              <a:buNone/>
            </a:pPr>
            <a:r>
              <a:rPr lang="en" sz="1100"/>
              <a:t>Scraper tool</a:t>
            </a:r>
            <a:endParaRPr sz="1100"/>
          </a:p>
          <a:p>
            <a:pPr indent="0" lvl="0" marL="0" rtl="0" algn="l">
              <a:spcBef>
                <a:spcPts val="1600"/>
              </a:spcBef>
              <a:spcAft>
                <a:spcPts val="0"/>
              </a:spcAft>
              <a:buNone/>
            </a:pPr>
            <a:r>
              <a:rPr lang="en" sz="1100"/>
              <a:t>Frame works - React/Javascript/ Serverless</a:t>
            </a:r>
            <a:endParaRPr sz="1100"/>
          </a:p>
          <a:p>
            <a:pPr indent="0" lvl="0" marL="0" rtl="0" algn="l">
              <a:spcBef>
                <a:spcPts val="1600"/>
              </a:spcBef>
              <a:spcAft>
                <a:spcPts val="0"/>
              </a:spcAft>
              <a:buNone/>
            </a:pPr>
            <a:r>
              <a:rPr lang="en" sz="1100"/>
              <a:t>Trello</a:t>
            </a:r>
            <a:endParaRPr sz="1100"/>
          </a:p>
          <a:p>
            <a:pPr indent="0" lvl="0" marL="0" rtl="0" algn="l">
              <a:spcBef>
                <a:spcPts val="1600"/>
              </a:spcBef>
              <a:spcAft>
                <a:spcPts val="0"/>
              </a:spcAft>
              <a:buNone/>
            </a:pPr>
            <a:r>
              <a:rPr lang="en" sz="1100"/>
              <a:t>Github</a:t>
            </a:r>
            <a:endParaRPr sz="1100"/>
          </a:p>
          <a:p>
            <a:pPr indent="0" lvl="0" marL="0" rtl="0" algn="l">
              <a:spcBef>
                <a:spcPts val="1600"/>
              </a:spcBef>
              <a:spcAft>
                <a:spcPts val="0"/>
              </a:spcAft>
              <a:buNone/>
            </a:pPr>
            <a:r>
              <a:rPr lang="en" sz="1100"/>
              <a:t>VSCode</a:t>
            </a:r>
            <a:endParaRPr sz="1100"/>
          </a:p>
          <a:p>
            <a:pPr indent="0" lvl="0" marL="0" rtl="0" algn="l">
              <a:spcBef>
                <a:spcPts val="1600"/>
              </a:spcBef>
              <a:spcAft>
                <a:spcPts val="0"/>
              </a:spcAft>
              <a:buNone/>
            </a:pPr>
            <a:r>
              <a:rPr lang="en" sz="1100"/>
              <a:t>In Vision</a:t>
            </a:r>
            <a:endParaRPr sz="1100"/>
          </a:p>
          <a:p>
            <a:pPr indent="0" lvl="0" marL="0" rtl="0" algn="l">
              <a:spcBef>
                <a:spcPts val="1600"/>
              </a:spcBef>
              <a:spcAft>
                <a:spcPts val="0"/>
              </a:spcAft>
              <a:buNone/>
            </a:pPr>
            <a:r>
              <a:rPr lang="en" sz="1100"/>
              <a:t>Amazon Web Services</a:t>
            </a:r>
            <a:endParaRPr sz="1100"/>
          </a:p>
          <a:p>
            <a:pPr indent="0" lvl="0" marL="0" rtl="0" algn="l">
              <a:spcBef>
                <a:spcPts val="1600"/>
              </a:spcBef>
              <a:spcAft>
                <a:spcPts val="0"/>
              </a:spcAft>
              <a:buNone/>
            </a:pPr>
            <a:r>
              <a:rPr lang="en" sz="1100"/>
              <a:t>Mysql database/ Amazon web services (LAMBDA)</a:t>
            </a:r>
            <a:endParaRPr sz="1100"/>
          </a:p>
          <a:p>
            <a:pPr indent="0" lvl="0" marL="0" rtl="0" algn="l">
              <a:spcBef>
                <a:spcPts val="1600"/>
              </a:spcBef>
              <a:spcAft>
                <a:spcPts val="16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Google Shape;121;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Blocks/ Challenges</a:t>
            </a:r>
            <a:endParaRPr/>
          </a:p>
        </p:txBody>
      </p:sp>
      <p:sp>
        <p:nvSpPr>
          <p:cNvPr id="122" name="Google Shape;122;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Google Shape;127;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Future roadmap of project</a:t>
            </a:r>
            <a:endParaRPr/>
          </a:p>
        </p:txBody>
      </p:sp>
      <p:sp>
        <p:nvSpPr>
          <p:cNvPr id="128" name="Google Shape;128;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Google Shape;133;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Whiteboard Discussions</a:t>
            </a:r>
            <a:endParaRPr/>
          </a:p>
        </p:txBody>
      </p:sp>
      <p:sp>
        <p:nvSpPr>
          <p:cNvPr id="134" name="Google Shape;134;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35" name="Google Shape;135;p25"/>
          <p:cNvPicPr preferRelativeResize="0"/>
          <p:nvPr/>
        </p:nvPicPr>
        <p:blipFill>
          <a:blip r:embed="rId3">
            <a:alphaModFix/>
          </a:blip>
          <a:stretch>
            <a:fillRect/>
          </a:stretch>
        </p:blipFill>
        <p:spPr>
          <a:xfrm>
            <a:off x="6846925" y="1576113"/>
            <a:ext cx="1741299" cy="1991276"/>
          </a:xfrm>
          <a:prstGeom prst="rect">
            <a:avLst/>
          </a:prstGeom>
          <a:noFill/>
          <a:ln>
            <a:noFill/>
          </a:ln>
        </p:spPr>
      </p:pic>
      <p:pic>
        <p:nvPicPr>
          <p:cNvPr id="136" name="Google Shape;136;p25"/>
          <p:cNvPicPr preferRelativeResize="0"/>
          <p:nvPr/>
        </p:nvPicPr>
        <p:blipFill rotWithShape="1">
          <a:blip r:embed="rId4">
            <a:alphaModFix/>
          </a:blip>
          <a:srcRect b="11158" l="0" r="18453" t="0"/>
          <a:stretch/>
        </p:blipFill>
        <p:spPr>
          <a:xfrm>
            <a:off x="3089025" y="1152475"/>
            <a:ext cx="2083036" cy="1468276"/>
          </a:xfrm>
          <a:prstGeom prst="rect">
            <a:avLst/>
          </a:prstGeom>
          <a:noFill/>
          <a:ln>
            <a:noFill/>
          </a:ln>
        </p:spPr>
      </p:pic>
      <p:pic>
        <p:nvPicPr>
          <p:cNvPr id="137" name="Google Shape;137;p25"/>
          <p:cNvPicPr preferRelativeResize="0"/>
          <p:nvPr/>
        </p:nvPicPr>
        <p:blipFill>
          <a:blip r:embed="rId5">
            <a:alphaModFix/>
          </a:blip>
          <a:stretch>
            <a:fillRect/>
          </a:stretch>
        </p:blipFill>
        <p:spPr>
          <a:xfrm>
            <a:off x="423450" y="1152463"/>
            <a:ext cx="2282652" cy="1468290"/>
          </a:xfrm>
          <a:prstGeom prst="rect">
            <a:avLst/>
          </a:prstGeom>
          <a:noFill/>
          <a:ln>
            <a:noFill/>
          </a:ln>
        </p:spPr>
      </p:pic>
      <p:pic>
        <p:nvPicPr>
          <p:cNvPr id="138" name="Google Shape;138;p25"/>
          <p:cNvPicPr preferRelativeResize="0"/>
          <p:nvPr/>
        </p:nvPicPr>
        <p:blipFill>
          <a:blip r:embed="rId6">
            <a:alphaModFix/>
          </a:blip>
          <a:stretch>
            <a:fillRect/>
          </a:stretch>
        </p:blipFill>
        <p:spPr>
          <a:xfrm>
            <a:off x="4717500" y="2700862"/>
            <a:ext cx="1602924" cy="1833000"/>
          </a:xfrm>
          <a:prstGeom prst="rect">
            <a:avLst/>
          </a:prstGeom>
          <a:noFill/>
          <a:ln>
            <a:noFill/>
          </a:ln>
        </p:spPr>
      </p:pic>
      <p:pic>
        <p:nvPicPr>
          <p:cNvPr id="139" name="Google Shape;139;p25"/>
          <p:cNvPicPr preferRelativeResize="0"/>
          <p:nvPr/>
        </p:nvPicPr>
        <p:blipFill>
          <a:blip r:embed="rId7">
            <a:alphaModFix/>
          </a:blip>
          <a:stretch>
            <a:fillRect/>
          </a:stretch>
        </p:blipFill>
        <p:spPr>
          <a:xfrm>
            <a:off x="609250" y="2835600"/>
            <a:ext cx="2282648" cy="14682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Google Shape;144;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Research</a:t>
            </a:r>
            <a:endParaRPr/>
          </a:p>
        </p:txBody>
      </p:sp>
      <p:sp>
        <p:nvSpPr>
          <p:cNvPr id="145" name="Google Shape;145;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a:p>
            <a:pPr indent="0" lvl="0" marL="0" rtl="0" algn="l">
              <a:spcBef>
                <a:spcPts val="1600"/>
              </a:spcBef>
              <a:spcAft>
                <a:spcPts val="0"/>
              </a:spcAft>
              <a:buClr>
                <a:schemeClr val="dk1"/>
              </a:buClr>
              <a:buSzPts val="1100"/>
              <a:buFont typeface="Arial"/>
              <a:buNone/>
            </a:pPr>
            <a:r>
              <a:t/>
            </a:r>
            <a:endParaRPr/>
          </a:p>
          <a:p>
            <a:pPr indent="0" lvl="0" marL="0" rtl="0" algn="l">
              <a:spcBef>
                <a:spcPts val="1600"/>
              </a:spcBef>
              <a:spcAft>
                <a:spcPts val="0"/>
              </a:spcAft>
              <a:buClr>
                <a:schemeClr val="dk1"/>
              </a:buClr>
              <a:buSzPts val="1100"/>
              <a:buFont typeface="Arial"/>
              <a:buNone/>
            </a:pPr>
            <a:r>
              <a:t/>
            </a:r>
            <a:endParaRPr/>
          </a:p>
          <a:p>
            <a:pPr indent="0" lvl="0" marL="0" rtl="0" algn="l">
              <a:spcBef>
                <a:spcPts val="1600"/>
              </a:spcBef>
              <a:spcAft>
                <a:spcPts val="0"/>
              </a:spcAft>
              <a:buClr>
                <a:schemeClr val="dk1"/>
              </a:buClr>
              <a:buSzPts val="1100"/>
              <a:buFont typeface="Arial"/>
              <a:buNone/>
            </a:pPr>
            <a:r>
              <a:t/>
            </a:r>
            <a:endParaRPr/>
          </a:p>
          <a:p>
            <a:pPr indent="0" lvl="0" marL="0" rtl="0" algn="l">
              <a:spcBef>
                <a:spcPts val="1600"/>
              </a:spcBef>
              <a:spcAft>
                <a:spcPts val="0"/>
              </a:spcAft>
              <a:buClr>
                <a:schemeClr val="dk1"/>
              </a:buClr>
              <a:buSzPts val="1100"/>
              <a:buFont typeface="Arial"/>
              <a:buNone/>
            </a:pPr>
            <a:r>
              <a:t/>
            </a:r>
            <a:endParaRPr/>
          </a:p>
          <a:p>
            <a:pPr indent="0" lvl="0" marL="0" rtl="0" algn="l">
              <a:spcBef>
                <a:spcPts val="1600"/>
              </a:spcBef>
              <a:spcAft>
                <a:spcPts val="0"/>
              </a:spcAft>
              <a:buClr>
                <a:schemeClr val="dk1"/>
              </a:buClr>
              <a:buSzPts val="1100"/>
              <a:buFont typeface="Arial"/>
              <a:buNone/>
            </a:pPr>
            <a:r>
              <a:t/>
            </a:r>
            <a:endParaRPr/>
          </a:p>
          <a:p>
            <a:pPr indent="0" lvl="0" marL="0" rtl="0" algn="l">
              <a:spcBef>
                <a:spcPts val="1600"/>
              </a:spcBef>
              <a:spcAft>
                <a:spcPts val="1600"/>
              </a:spcAft>
              <a:buNone/>
            </a:pPr>
            <a:r>
              <a:t/>
            </a:r>
            <a:endParaRPr/>
          </a:p>
        </p:txBody>
      </p:sp>
      <p:pic>
        <p:nvPicPr>
          <p:cNvPr id="146" name="Google Shape;146;p26"/>
          <p:cNvPicPr preferRelativeResize="0"/>
          <p:nvPr/>
        </p:nvPicPr>
        <p:blipFill>
          <a:blip r:embed="rId3">
            <a:alphaModFix/>
          </a:blip>
          <a:stretch>
            <a:fillRect/>
          </a:stretch>
        </p:blipFill>
        <p:spPr>
          <a:xfrm>
            <a:off x="524625" y="1236625"/>
            <a:ext cx="2600600" cy="1950450"/>
          </a:xfrm>
          <a:prstGeom prst="rect">
            <a:avLst/>
          </a:prstGeom>
          <a:noFill/>
          <a:ln>
            <a:noFill/>
          </a:ln>
        </p:spPr>
      </p:pic>
      <p:pic>
        <p:nvPicPr>
          <p:cNvPr id="147" name="Google Shape;147;p26"/>
          <p:cNvPicPr preferRelativeResize="0"/>
          <p:nvPr/>
        </p:nvPicPr>
        <p:blipFill>
          <a:blip r:embed="rId4">
            <a:alphaModFix/>
          </a:blip>
          <a:stretch>
            <a:fillRect/>
          </a:stretch>
        </p:blipFill>
        <p:spPr>
          <a:xfrm>
            <a:off x="5181075" y="698350"/>
            <a:ext cx="1701850" cy="302699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Research</a:t>
            </a:r>
            <a:endParaRPr/>
          </a:p>
        </p:txBody>
      </p:sp>
      <p:sp>
        <p:nvSpPr>
          <p:cNvPr id="153" name="Google Shape;153;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100"/>
              <a:t>Battersea Dogs Home</a:t>
            </a:r>
            <a:endParaRPr b="1" sz="1100"/>
          </a:p>
          <a:p>
            <a:pPr indent="0" lvl="0" marL="0" rtl="0" algn="l">
              <a:spcBef>
                <a:spcPts val="1600"/>
              </a:spcBef>
              <a:spcAft>
                <a:spcPts val="0"/>
              </a:spcAft>
              <a:buNone/>
            </a:pPr>
            <a:r>
              <a:rPr lang="en" sz="1100" u="sng">
                <a:solidFill>
                  <a:schemeClr val="hlink"/>
                </a:solidFill>
                <a:hlinkClick r:id="rId3"/>
              </a:rPr>
              <a:t>https://www.battersea.org.uk/?gclid=CjwKCAjwgbLzBRBsEiwAXVIygI4J4ZSZX6-P5c40rajtzDheXah2J5Nq13wbY18RsTcZK6US3nydkxoC2jUQAvD_BwE</a:t>
            </a:r>
            <a:endParaRPr/>
          </a:p>
          <a:p>
            <a:pPr indent="0" lvl="0" marL="0" rtl="0" algn="l">
              <a:spcBef>
                <a:spcPts val="1600"/>
              </a:spcBef>
              <a:spcAft>
                <a:spcPts val="0"/>
              </a:spcAft>
              <a:buNone/>
            </a:pPr>
            <a:r>
              <a:rPr b="1" lang="en" sz="1100"/>
              <a:t>PDSA</a:t>
            </a:r>
            <a:endParaRPr b="1" sz="1100"/>
          </a:p>
          <a:p>
            <a:pPr indent="0" lvl="0" marL="0" rtl="0" algn="l">
              <a:spcBef>
                <a:spcPts val="1600"/>
              </a:spcBef>
              <a:spcAft>
                <a:spcPts val="0"/>
              </a:spcAft>
              <a:buNone/>
            </a:pPr>
            <a:r>
              <a:rPr lang="en" sz="1100" u="sng">
                <a:solidFill>
                  <a:schemeClr val="hlink"/>
                </a:solidFill>
                <a:hlinkClick r:id="rId4"/>
              </a:rPr>
              <a:t>https://www.pdsa.org.uk/?_$ja=tsid:67827|cid:258761070|agid:20225634390|tid:kwd-90377080|crid:294826746416|nw:g|rnd:689055166402275185|dvc:c|adp:|mt:e|loc:9045889&amp;gclid=CjwKCAjwgbLzBRBsEiwAXVIygNLvyOhANwyFTG-IXqlDjm6TFekid1w9fp0cdTi0DWnR1GvDnytUXhoCgbYQAvD_BwE</a:t>
            </a:r>
            <a:endParaRPr/>
          </a:p>
          <a:p>
            <a:pPr indent="0" lvl="0" marL="0" rtl="0" algn="l">
              <a:spcBef>
                <a:spcPts val="1600"/>
              </a:spcBef>
              <a:spcAft>
                <a:spcPts val="0"/>
              </a:spcAft>
              <a:buNone/>
            </a:pPr>
            <a:r>
              <a:rPr b="1" lang="en" sz="1100"/>
              <a:t>Dogs Trust</a:t>
            </a:r>
            <a:endParaRPr b="1" sz="1100"/>
          </a:p>
          <a:p>
            <a:pPr indent="0" lvl="0" marL="0" rtl="0" algn="l">
              <a:spcBef>
                <a:spcPts val="1600"/>
              </a:spcBef>
              <a:spcAft>
                <a:spcPts val="1600"/>
              </a:spcAft>
              <a:buNone/>
            </a:pPr>
            <a:r>
              <a:rPr lang="en" sz="1100" u="sng">
                <a:solidFill>
                  <a:schemeClr val="hlink"/>
                </a:solidFill>
                <a:hlinkClick r:id="rId5"/>
              </a:rPr>
              <a:t>https://www.dogstrust.org.uk/rehoming/?gclid=CjwKCAjwgbLzBRBsEiwAXVIygL1cK3OWJR2YcviJWbah0PIaAB0_8phRiOxDatclzuRAERLfx_JQphoCn3UQAvD_BwE&amp;gclsrc=aw.ds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Demo of the app (What)</a:t>
            </a:r>
            <a:endParaRPr/>
          </a:p>
        </p:txBody>
      </p:sp>
      <p:sp>
        <p:nvSpPr>
          <p:cNvPr id="159" name="Google Shape;159;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Show two features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review</a:t>
            </a:r>
            <a:endParaRPr/>
          </a:p>
        </p:txBody>
      </p:sp>
      <p:sp>
        <p:nvSpPr>
          <p:cNvPr id="165" name="Google Shape;165;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The Team!</a:t>
            </a:r>
            <a:endParaRPr/>
          </a:p>
        </p:txBody>
      </p:sp>
      <p:sp>
        <p:nvSpPr>
          <p:cNvPr id="62" name="Google Shape;62;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Amelia</a:t>
            </a:r>
            <a:endParaRPr/>
          </a:p>
          <a:p>
            <a:pPr indent="0" lvl="0" marL="0" rtl="0" algn="l">
              <a:spcBef>
                <a:spcPts val="1600"/>
              </a:spcBef>
              <a:spcAft>
                <a:spcPts val="0"/>
              </a:spcAft>
              <a:buNone/>
            </a:pPr>
            <a:r>
              <a:rPr lang="en"/>
              <a:t>Laura</a:t>
            </a:r>
            <a:endParaRPr/>
          </a:p>
          <a:p>
            <a:pPr indent="0" lvl="0" marL="0" rtl="0" algn="l">
              <a:spcBef>
                <a:spcPts val="1600"/>
              </a:spcBef>
              <a:spcAft>
                <a:spcPts val="0"/>
              </a:spcAft>
              <a:buNone/>
            </a:pPr>
            <a:r>
              <a:rPr lang="en"/>
              <a:t>Jyoti</a:t>
            </a:r>
            <a:endParaRPr/>
          </a:p>
          <a:p>
            <a:pPr indent="0" lvl="0" marL="0" rtl="0" algn="l">
              <a:spcBef>
                <a:spcPts val="1600"/>
              </a:spcBef>
              <a:spcAft>
                <a:spcPts val="1600"/>
              </a:spcAft>
              <a:buNone/>
            </a:pPr>
            <a:r>
              <a:rPr lang="en"/>
              <a:t>Lorna</a:t>
            </a:r>
            <a:endParaRPr/>
          </a:p>
        </p:txBody>
      </p:sp>
      <p:pic>
        <p:nvPicPr>
          <p:cNvPr id="63" name="Google Shape;63;p14"/>
          <p:cNvPicPr preferRelativeResize="0"/>
          <p:nvPr/>
        </p:nvPicPr>
        <p:blipFill>
          <a:blip r:embed="rId3">
            <a:alphaModFix/>
          </a:blip>
          <a:stretch>
            <a:fillRect/>
          </a:stretch>
        </p:blipFill>
        <p:spPr>
          <a:xfrm>
            <a:off x="4372900" y="1318238"/>
            <a:ext cx="4225524" cy="308487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 - Why, How What (the problem our app solves)</a:t>
            </a:r>
            <a:endParaRPr/>
          </a:p>
        </p:txBody>
      </p:sp>
      <p:sp>
        <p:nvSpPr>
          <p:cNvPr id="69" name="Google Shape;69;p15"/>
          <p:cNvSpPr txBox="1"/>
          <p:nvPr>
            <p:ph idx="1" type="body"/>
          </p:nvPr>
        </p:nvSpPr>
        <p:spPr>
          <a:xfrm>
            <a:off x="311700" y="101772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None/>
            </a:pPr>
            <a:r>
              <a:rPr lang="en" sz="1400"/>
              <a:t>We all share a deep love of animals and had a geniune desire to do something to contribute towards the plight of rescue animals. Helping to match them with their perfect owner.</a:t>
            </a:r>
            <a:endParaRPr sz="1400"/>
          </a:p>
          <a:p>
            <a:pPr indent="0" lvl="0" marL="0" rtl="0" algn="l">
              <a:spcBef>
                <a:spcPts val="1600"/>
              </a:spcBef>
              <a:spcAft>
                <a:spcPts val="0"/>
              </a:spcAft>
              <a:buNone/>
            </a:pPr>
            <a:r>
              <a:rPr lang="en" sz="1400"/>
              <a:t>We started off with an idea of an app that match pets with their ideal human.</a:t>
            </a:r>
            <a:endParaRPr sz="1400"/>
          </a:p>
          <a:p>
            <a:pPr indent="0" lvl="0" marL="0" rtl="0" algn="l">
              <a:spcBef>
                <a:spcPts val="1600"/>
              </a:spcBef>
              <a:spcAft>
                <a:spcPts val="0"/>
              </a:spcAft>
              <a:buNone/>
            </a:pPr>
            <a:r>
              <a:rPr lang="en" sz="1400"/>
              <a:t>The first thing we needed to do was to decide how we were going to go about this taking into account the limited time scale and bearing in mind Minimum Viable Product and Proof of Concept.</a:t>
            </a:r>
            <a:endParaRPr sz="1400"/>
          </a:p>
          <a:p>
            <a:pPr indent="0" lvl="0" marL="0" rtl="0" algn="l">
              <a:spcBef>
                <a:spcPts val="16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Problem our idea solved</a:t>
            </a:r>
            <a:endParaRPr/>
          </a:p>
        </p:txBody>
      </p:sp>
      <p:sp>
        <p:nvSpPr>
          <p:cNvPr id="75" name="Google Shape;75;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We wanted our app to ask questions of potential owners to measure their suitability to own a particular pet.  We wanted this to be done through a filtering process in the form of a quiz</a:t>
            </a:r>
            <a:endParaRPr sz="1400"/>
          </a:p>
          <a:p>
            <a:pPr indent="0" lvl="0" marL="0" rtl="0" algn="l">
              <a:spcBef>
                <a:spcPts val="1600"/>
              </a:spcBef>
              <a:spcAft>
                <a:spcPts val="0"/>
              </a:spcAft>
              <a:buNone/>
            </a:pPr>
            <a:r>
              <a:t/>
            </a:r>
            <a:endParaRPr sz="1400"/>
          </a:p>
          <a:p>
            <a:pPr indent="0" lvl="0" marL="0" rtl="0" algn="l">
              <a:spcBef>
                <a:spcPts val="1600"/>
              </a:spcBef>
              <a:spcAft>
                <a:spcPts val="0"/>
              </a:spcAft>
              <a:buNone/>
            </a:pPr>
            <a:r>
              <a:rPr lang="en" sz="1400"/>
              <a:t>How we worked as a team </a:t>
            </a:r>
            <a:endParaRPr sz="1400"/>
          </a:p>
          <a:p>
            <a:pPr indent="0" lvl="0" marL="0" rtl="0" algn="l">
              <a:spcBef>
                <a:spcPts val="1600"/>
              </a:spcBef>
              <a:spcAft>
                <a:spcPts val="0"/>
              </a:spcAft>
              <a:buNone/>
            </a:pPr>
            <a:r>
              <a:rPr lang="en" sz="1400"/>
              <a:t>A series of in person, zoom, google hangouts and whatsapp and Slack </a:t>
            </a:r>
            <a:r>
              <a:rPr lang="en" sz="1400"/>
              <a:t>messaging.</a:t>
            </a:r>
            <a:endParaRPr sz="1400"/>
          </a:p>
          <a:p>
            <a:pPr indent="0" lvl="0" marL="0" rtl="0" algn="l">
              <a:spcBef>
                <a:spcPts val="1600"/>
              </a:spcBef>
              <a:spcAft>
                <a:spcPts val="0"/>
              </a:spcAft>
              <a:buNone/>
            </a:pPr>
            <a:r>
              <a:rPr lang="en" sz="1400"/>
              <a:t>What did we want from our product?</a:t>
            </a:r>
            <a:endParaRPr sz="1400"/>
          </a:p>
          <a:p>
            <a:pPr indent="0" lvl="0" marL="0" rtl="0" algn="l">
              <a:spcBef>
                <a:spcPts val="1600"/>
              </a:spcBef>
              <a:spcAft>
                <a:spcPts val="0"/>
              </a:spcAft>
              <a:buNone/>
            </a:pPr>
            <a:r>
              <a:t/>
            </a:r>
            <a:endParaRPr sz="1400"/>
          </a:p>
          <a:p>
            <a:pPr indent="0" lvl="0" marL="0" rtl="0" algn="l">
              <a:spcBef>
                <a:spcPts val="1600"/>
              </a:spcBef>
              <a:spcAft>
                <a:spcPts val="0"/>
              </a:spcAft>
              <a:buNone/>
            </a:pPr>
            <a:r>
              <a:t/>
            </a:r>
            <a:endParaRPr sz="1400"/>
          </a:p>
          <a:p>
            <a:pPr indent="0" lvl="0" marL="0" rtl="0" algn="l">
              <a:spcBef>
                <a:spcPts val="16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we worked (communication, responsibilities)</a:t>
            </a:r>
            <a:endParaRPr/>
          </a:p>
        </p:txBody>
      </p:sp>
      <p:sp>
        <p:nvSpPr>
          <p:cNvPr id="81" name="Google Shape;81;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Scrum, Kanban, etc</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8"/>
          <p:cNvSpPr txBox="1"/>
          <p:nvPr>
            <p:ph type="title"/>
          </p:nvPr>
        </p:nvSpPr>
        <p:spPr>
          <a:xfrm>
            <a:off x="311700" y="140275"/>
            <a:ext cx="8520600" cy="502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Inspiration</a:t>
            </a:r>
            <a:endParaRPr/>
          </a:p>
        </p:txBody>
      </p:sp>
      <p:sp>
        <p:nvSpPr>
          <p:cNvPr id="87" name="Google Shape;87;p18"/>
          <p:cNvSpPr txBox="1"/>
          <p:nvPr>
            <p:ph idx="1" type="body"/>
          </p:nvPr>
        </p:nvSpPr>
        <p:spPr>
          <a:xfrm>
            <a:off x="311700" y="643075"/>
            <a:ext cx="8520600" cy="3925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88" name="Google Shape;88;p18"/>
          <p:cNvPicPr preferRelativeResize="0"/>
          <p:nvPr/>
        </p:nvPicPr>
        <p:blipFill>
          <a:blip r:embed="rId3">
            <a:alphaModFix/>
          </a:blip>
          <a:stretch>
            <a:fillRect/>
          </a:stretch>
        </p:blipFill>
        <p:spPr>
          <a:xfrm>
            <a:off x="390900" y="783350"/>
            <a:ext cx="2095924" cy="1474950"/>
          </a:xfrm>
          <a:prstGeom prst="rect">
            <a:avLst/>
          </a:prstGeom>
          <a:noFill/>
          <a:ln>
            <a:noFill/>
          </a:ln>
        </p:spPr>
      </p:pic>
      <p:pic>
        <p:nvPicPr>
          <p:cNvPr id="89" name="Google Shape;89;p18"/>
          <p:cNvPicPr preferRelativeResize="0"/>
          <p:nvPr/>
        </p:nvPicPr>
        <p:blipFill>
          <a:blip r:embed="rId4">
            <a:alphaModFix/>
          </a:blip>
          <a:stretch>
            <a:fillRect/>
          </a:stretch>
        </p:blipFill>
        <p:spPr>
          <a:xfrm>
            <a:off x="390900" y="2523225"/>
            <a:ext cx="1853324" cy="1853324"/>
          </a:xfrm>
          <a:prstGeom prst="rect">
            <a:avLst/>
          </a:prstGeom>
          <a:noFill/>
          <a:ln>
            <a:noFill/>
          </a:ln>
        </p:spPr>
      </p:pic>
      <p:pic>
        <p:nvPicPr>
          <p:cNvPr id="90" name="Google Shape;90;p18"/>
          <p:cNvPicPr preferRelativeResize="0"/>
          <p:nvPr/>
        </p:nvPicPr>
        <p:blipFill>
          <a:blip r:embed="rId5">
            <a:alphaModFix/>
          </a:blip>
          <a:stretch>
            <a:fillRect/>
          </a:stretch>
        </p:blipFill>
        <p:spPr>
          <a:xfrm>
            <a:off x="2819424" y="2304425"/>
            <a:ext cx="1554075" cy="2072124"/>
          </a:xfrm>
          <a:prstGeom prst="rect">
            <a:avLst/>
          </a:prstGeom>
          <a:noFill/>
          <a:ln>
            <a:noFill/>
          </a:ln>
        </p:spPr>
      </p:pic>
      <p:pic>
        <p:nvPicPr>
          <p:cNvPr id="91" name="Google Shape;91;p18"/>
          <p:cNvPicPr preferRelativeResize="0"/>
          <p:nvPr/>
        </p:nvPicPr>
        <p:blipFill>
          <a:blip r:embed="rId6">
            <a:alphaModFix/>
          </a:blip>
          <a:stretch>
            <a:fillRect/>
          </a:stretch>
        </p:blipFill>
        <p:spPr>
          <a:xfrm>
            <a:off x="5325425" y="2304425"/>
            <a:ext cx="1554075" cy="2072124"/>
          </a:xfrm>
          <a:prstGeom prst="rect">
            <a:avLst/>
          </a:prstGeom>
          <a:noFill/>
          <a:ln>
            <a:noFill/>
          </a:ln>
        </p:spPr>
      </p:pic>
      <p:pic>
        <p:nvPicPr>
          <p:cNvPr id="92" name="Google Shape;92;p18"/>
          <p:cNvPicPr preferRelativeResize="0"/>
          <p:nvPr/>
        </p:nvPicPr>
        <p:blipFill>
          <a:blip r:embed="rId7">
            <a:alphaModFix/>
          </a:blip>
          <a:stretch>
            <a:fillRect/>
          </a:stretch>
        </p:blipFill>
        <p:spPr>
          <a:xfrm>
            <a:off x="4572000" y="783350"/>
            <a:ext cx="1639825" cy="1278750"/>
          </a:xfrm>
          <a:prstGeom prst="rect">
            <a:avLst/>
          </a:prstGeom>
          <a:noFill/>
          <a:ln>
            <a:noFill/>
          </a:ln>
        </p:spPr>
      </p:pic>
      <p:pic>
        <p:nvPicPr>
          <p:cNvPr id="93" name="Google Shape;93;p18"/>
          <p:cNvPicPr preferRelativeResize="0"/>
          <p:nvPr/>
        </p:nvPicPr>
        <p:blipFill>
          <a:blip r:embed="rId8">
            <a:alphaModFix/>
          </a:blip>
          <a:stretch>
            <a:fillRect/>
          </a:stretch>
        </p:blipFill>
        <p:spPr>
          <a:xfrm>
            <a:off x="7274124" y="1283300"/>
            <a:ext cx="1326649" cy="23585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Concept/ Structure</a:t>
            </a:r>
            <a:endParaRPr/>
          </a:p>
        </p:txBody>
      </p:sp>
      <p:sp>
        <p:nvSpPr>
          <p:cNvPr id="99" name="Google Shape;99;p19"/>
          <p:cNvSpPr txBox="1"/>
          <p:nvPr>
            <p:ph idx="1" type="body"/>
          </p:nvPr>
        </p:nvSpPr>
        <p:spPr>
          <a:xfrm>
            <a:off x="311700" y="1017725"/>
            <a:ext cx="8520600" cy="355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Look and Feel</a:t>
            </a:r>
            <a:endParaRPr b="1"/>
          </a:p>
          <a:p>
            <a:pPr indent="0" lvl="0" marL="0" rtl="0" algn="l">
              <a:spcBef>
                <a:spcPts val="1600"/>
              </a:spcBef>
              <a:spcAft>
                <a:spcPts val="0"/>
              </a:spcAft>
              <a:buNone/>
            </a:pPr>
            <a:r>
              <a:rPr lang="en" sz="1400"/>
              <a:t>We wanted the site to have a friendly and warm feel about it so used soft colours and a cute logo in a warm pink colour.</a:t>
            </a:r>
            <a:endParaRPr sz="1400"/>
          </a:p>
          <a:p>
            <a:pPr indent="0" lvl="0" marL="0" rtl="0" algn="l">
              <a:spcBef>
                <a:spcPts val="1600"/>
              </a:spcBef>
              <a:spcAft>
                <a:spcPts val="1600"/>
              </a:spcAft>
              <a:buNone/>
            </a:pPr>
            <a:r>
              <a:rPr lang="en" sz="1400"/>
              <a:t>(Put image of logo here)</a:t>
            </a:r>
            <a:endParaRPr sz="1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20"/>
          <p:cNvSpPr txBox="1"/>
          <p:nvPr>
            <p:ph idx="1" type="body"/>
          </p:nvPr>
        </p:nvSpPr>
        <p:spPr>
          <a:xfrm>
            <a:off x="311700" y="249375"/>
            <a:ext cx="8520600" cy="431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t>What we did</a:t>
            </a:r>
            <a:endParaRPr sz="1200"/>
          </a:p>
          <a:p>
            <a:pPr indent="0" lvl="0" marL="0" rtl="0" algn="l">
              <a:spcBef>
                <a:spcPts val="1600"/>
              </a:spcBef>
              <a:spcAft>
                <a:spcPts val="0"/>
              </a:spcAft>
              <a:buClr>
                <a:schemeClr val="dk1"/>
              </a:buClr>
              <a:buSzPts val="1100"/>
              <a:buFont typeface="Arial"/>
              <a:buNone/>
            </a:pPr>
            <a:r>
              <a:rPr lang="en" sz="1200"/>
              <a:t>Processes</a:t>
            </a:r>
            <a:endParaRPr sz="1200"/>
          </a:p>
          <a:p>
            <a:pPr indent="0" lvl="0" marL="0" rtl="0" algn="l">
              <a:spcBef>
                <a:spcPts val="1600"/>
              </a:spcBef>
              <a:spcAft>
                <a:spcPts val="0"/>
              </a:spcAft>
              <a:buClr>
                <a:schemeClr val="dk1"/>
              </a:buClr>
              <a:buSzPts val="1100"/>
              <a:buFont typeface="Arial"/>
              <a:buNone/>
            </a:pPr>
            <a:r>
              <a:rPr lang="en" sz="1200"/>
              <a:t>We wanted to structure the app so that the landing page was a quiz asking some basic boolean questions of potential pet owners, such as:-</a:t>
            </a:r>
            <a:endParaRPr sz="1200"/>
          </a:p>
          <a:p>
            <a:pPr indent="0" lvl="0" marL="0" rtl="0" algn="l">
              <a:spcBef>
                <a:spcPts val="1600"/>
              </a:spcBef>
              <a:spcAft>
                <a:spcPts val="0"/>
              </a:spcAft>
              <a:buClr>
                <a:schemeClr val="dk1"/>
              </a:buClr>
              <a:buSzPts val="1100"/>
              <a:buFont typeface="Arial"/>
              <a:buNone/>
            </a:pPr>
            <a:r>
              <a:rPr lang="en" sz="1200"/>
              <a:t>Do you have a garden?</a:t>
            </a:r>
            <a:endParaRPr sz="1200"/>
          </a:p>
          <a:p>
            <a:pPr indent="0" lvl="0" marL="0" rtl="0" algn="l">
              <a:spcBef>
                <a:spcPts val="1600"/>
              </a:spcBef>
              <a:spcAft>
                <a:spcPts val="0"/>
              </a:spcAft>
              <a:buClr>
                <a:schemeClr val="dk1"/>
              </a:buClr>
              <a:buSzPts val="1100"/>
              <a:buFont typeface="Arial"/>
              <a:buNone/>
            </a:pPr>
            <a:r>
              <a:rPr lang="en" sz="1200"/>
              <a:t>How much time do you spend at home?</a:t>
            </a:r>
            <a:endParaRPr sz="1200"/>
          </a:p>
          <a:p>
            <a:pPr indent="0" lvl="0" marL="0" rtl="0" algn="l">
              <a:spcBef>
                <a:spcPts val="1600"/>
              </a:spcBef>
              <a:spcAft>
                <a:spcPts val="0"/>
              </a:spcAft>
              <a:buClr>
                <a:schemeClr val="dk1"/>
              </a:buClr>
              <a:buSzPts val="1100"/>
              <a:buFont typeface="Arial"/>
              <a:buNone/>
            </a:pPr>
            <a:r>
              <a:rPr lang="en" sz="1200"/>
              <a:t>Do you have children?</a:t>
            </a:r>
            <a:endParaRPr sz="1200"/>
          </a:p>
          <a:p>
            <a:pPr indent="0" lvl="0" marL="0" rtl="0" algn="l">
              <a:spcBef>
                <a:spcPts val="1600"/>
              </a:spcBef>
              <a:spcAft>
                <a:spcPts val="0"/>
              </a:spcAft>
              <a:buClr>
                <a:schemeClr val="dk1"/>
              </a:buClr>
              <a:buSzPts val="1100"/>
              <a:buFont typeface="Arial"/>
              <a:buNone/>
            </a:pPr>
            <a:r>
              <a:rPr lang="en" sz="1200"/>
              <a:t>Followed by a question, ‘what is your level of activity?’, with a slider question where you would place on the slider your level of activity. This would also help to determine the potential pet owners suitability for any particular pet.</a:t>
            </a:r>
            <a:endParaRPr sz="1200"/>
          </a:p>
          <a:p>
            <a:pPr indent="0" lvl="0" marL="0" rtl="0" algn="l">
              <a:spcBef>
                <a:spcPts val="1600"/>
              </a:spcBef>
              <a:spcAft>
                <a:spcPts val="0"/>
              </a:spcAft>
              <a:buNone/>
            </a:pPr>
            <a:r>
              <a:rPr lang="en" sz="1200"/>
              <a:t>This would then bring up and array of ‘pet cards’pulled from the database with a ‘Learn More’ button that when pressed would give individual information on each potential pet.</a:t>
            </a:r>
            <a:endParaRPr sz="1100"/>
          </a:p>
          <a:p>
            <a:pPr indent="0" lvl="0" marL="0" rtl="0" algn="l">
              <a:spcBef>
                <a:spcPts val="1600"/>
              </a:spcBef>
              <a:spcAft>
                <a:spcPts val="0"/>
              </a:spcAft>
              <a:buNone/>
            </a:pPr>
            <a:r>
              <a:t/>
            </a:r>
            <a:endParaRPr sz="1100"/>
          </a:p>
          <a:p>
            <a:pPr indent="0" lvl="0" marL="0" rtl="0" algn="l">
              <a:spcBef>
                <a:spcPts val="1600"/>
              </a:spcBef>
              <a:spcAft>
                <a:spcPts val="0"/>
              </a:spcAft>
              <a:buClr>
                <a:schemeClr val="dk1"/>
              </a:buClr>
              <a:buSzPts val="1100"/>
              <a:buFont typeface="Arial"/>
              <a:buNone/>
            </a:pPr>
            <a:r>
              <a:t/>
            </a:r>
            <a:endParaRPr sz="1200"/>
          </a:p>
          <a:p>
            <a:pPr indent="0" lvl="0" marL="0" rtl="0" algn="l">
              <a:spcBef>
                <a:spcPts val="1600"/>
              </a:spcBef>
              <a:spcAft>
                <a:spcPts val="0"/>
              </a:spcAft>
              <a:buNone/>
            </a:pPr>
            <a:r>
              <a:t/>
            </a:r>
            <a:endParaRPr sz="1100"/>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Work Process</a:t>
            </a:r>
            <a:endParaRPr/>
          </a:p>
        </p:txBody>
      </p:sp>
      <p:sp>
        <p:nvSpPr>
          <p:cNvPr id="110" name="Google Shape;110;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t>With a mixture of stand up meetings in person and over Zoom, single, pair, trio and quad  programming,we have worked on the shape and structure of the app.</a:t>
            </a:r>
            <a:endParaRPr sz="1200"/>
          </a:p>
          <a:p>
            <a:pPr indent="0" lvl="0" marL="0" rtl="0" algn="l">
              <a:spcBef>
                <a:spcPts val="1600"/>
              </a:spcBef>
              <a:spcAft>
                <a:spcPts val="0"/>
              </a:spcAft>
              <a:buClr>
                <a:schemeClr val="dk1"/>
              </a:buClr>
              <a:buSzPts val="1100"/>
              <a:buFont typeface="Arial"/>
              <a:buNone/>
            </a:pPr>
            <a:r>
              <a:rPr lang="en" sz="1200"/>
              <a:t>This included:-</a:t>
            </a:r>
            <a:endParaRPr sz="1200"/>
          </a:p>
          <a:p>
            <a:pPr indent="0" lvl="0" marL="0" rtl="0" algn="l">
              <a:spcBef>
                <a:spcPts val="1600"/>
              </a:spcBef>
              <a:spcAft>
                <a:spcPts val="0"/>
              </a:spcAft>
              <a:buClr>
                <a:schemeClr val="dk1"/>
              </a:buClr>
              <a:buSzPts val="1100"/>
              <a:buFont typeface="Arial"/>
              <a:buNone/>
            </a:pPr>
            <a:r>
              <a:rPr lang="en" sz="1200"/>
              <a:t>Setting up a Trello project </a:t>
            </a:r>
            <a:r>
              <a:rPr lang="en" sz="1200"/>
              <a:t>where we inputted all of the resources, tasks, and materials we needed to complete the project.</a:t>
            </a:r>
            <a:endParaRPr sz="1200"/>
          </a:p>
          <a:p>
            <a:pPr indent="0" lvl="0" marL="0" rtl="0" algn="l">
              <a:spcBef>
                <a:spcPts val="1600"/>
              </a:spcBef>
              <a:spcAft>
                <a:spcPts val="0"/>
              </a:spcAft>
              <a:buClr>
                <a:schemeClr val="dk1"/>
              </a:buClr>
              <a:buSzPts val="1100"/>
              <a:buFont typeface="Arial"/>
              <a:buNone/>
            </a:pPr>
            <a:r>
              <a:rPr lang="en" sz="1200"/>
              <a:t>Setting up and account on Github</a:t>
            </a:r>
            <a:endParaRPr sz="1200"/>
          </a:p>
          <a:p>
            <a:pPr indent="0" lvl="0" marL="0" rtl="0" algn="l">
              <a:spcBef>
                <a:spcPts val="1600"/>
              </a:spcBef>
              <a:spcAft>
                <a:spcPts val="0"/>
              </a:spcAft>
              <a:buClr>
                <a:schemeClr val="dk1"/>
              </a:buClr>
              <a:buSzPts val="1100"/>
              <a:buFont typeface="Arial"/>
              <a:buNone/>
            </a:pPr>
            <a:r>
              <a:rPr lang="en" sz="1200"/>
              <a:t>Setting up a database on AWS LAMBDA using Mysql</a:t>
            </a:r>
            <a:endParaRPr sz="1200"/>
          </a:p>
          <a:p>
            <a:pPr indent="0" lvl="0" marL="0" rtl="0" algn="l">
              <a:spcBef>
                <a:spcPts val="1600"/>
              </a:spcBef>
              <a:spcAft>
                <a:spcPts val="0"/>
              </a:spcAft>
              <a:buClr>
                <a:schemeClr val="dk1"/>
              </a:buClr>
              <a:buSzPts val="1100"/>
              <a:buFont typeface="Arial"/>
              <a:buNone/>
            </a:pPr>
            <a:r>
              <a:rPr lang="en" sz="850">
                <a:solidFill>
                  <a:schemeClr val="dk1"/>
                </a:solidFill>
              </a:rPr>
              <a:t>4 topics to talk about</a:t>
            </a:r>
            <a:endParaRPr sz="850">
              <a:solidFill>
                <a:schemeClr val="dk1"/>
              </a:solidFill>
            </a:endParaRPr>
          </a:p>
          <a:p>
            <a:pPr indent="0" lvl="0" marL="0" rtl="0" algn="l">
              <a:spcBef>
                <a:spcPts val="0"/>
              </a:spcBef>
              <a:spcAft>
                <a:spcPts val="0"/>
              </a:spcAft>
              <a:buClr>
                <a:schemeClr val="dk1"/>
              </a:buClr>
              <a:buSzPts val="1100"/>
              <a:buFont typeface="Arial"/>
              <a:buNone/>
            </a:pPr>
            <a:r>
              <a:t/>
            </a:r>
            <a:endParaRPr sz="850">
              <a:solidFill>
                <a:schemeClr val="dk1"/>
              </a:solidFill>
            </a:endParaRPr>
          </a:p>
          <a:p>
            <a:pPr indent="0" lvl="0" marL="0" rtl="0" algn="l">
              <a:spcBef>
                <a:spcPts val="0"/>
              </a:spcBef>
              <a:spcAft>
                <a:spcPts val="0"/>
              </a:spcAft>
              <a:buClr>
                <a:schemeClr val="dk1"/>
              </a:buClr>
              <a:buSzPts val="1100"/>
              <a:buFont typeface="Arial"/>
              <a:buNone/>
            </a:pPr>
            <a:r>
              <a:rPr lang="en" sz="850">
                <a:solidFill>
                  <a:schemeClr val="dk1"/>
                </a:solidFill>
              </a:rPr>
              <a:t>Why and how</a:t>
            </a:r>
            <a:endParaRPr sz="850">
              <a:solidFill>
                <a:schemeClr val="dk1"/>
              </a:solidFill>
            </a:endParaRPr>
          </a:p>
          <a:p>
            <a:pPr indent="0" lvl="0" marL="0" rtl="0" algn="l">
              <a:spcBef>
                <a:spcPts val="0"/>
              </a:spcBef>
              <a:spcAft>
                <a:spcPts val="0"/>
              </a:spcAft>
              <a:buClr>
                <a:schemeClr val="dk1"/>
              </a:buClr>
              <a:buSzPts val="1100"/>
              <a:buFont typeface="Arial"/>
              <a:buNone/>
            </a:pPr>
            <a:r>
              <a:t/>
            </a:r>
            <a:endParaRPr sz="850">
              <a:solidFill>
                <a:schemeClr val="dk1"/>
              </a:solidFill>
            </a:endParaRPr>
          </a:p>
          <a:p>
            <a:pPr indent="0" lvl="0" marL="0" rtl="0" algn="l">
              <a:spcBef>
                <a:spcPts val="0"/>
              </a:spcBef>
              <a:spcAft>
                <a:spcPts val="0"/>
              </a:spcAft>
              <a:buClr>
                <a:schemeClr val="dk1"/>
              </a:buClr>
              <a:buSzPts val="1100"/>
              <a:buFont typeface="Arial"/>
              <a:buNone/>
            </a:pPr>
            <a:r>
              <a:rPr lang="en" sz="850">
                <a:solidFill>
                  <a:schemeClr val="dk1"/>
                </a:solidFill>
              </a:rPr>
              <a:t>What we did</a:t>
            </a:r>
            <a:endParaRPr sz="850">
              <a:solidFill>
                <a:schemeClr val="dk1"/>
              </a:solidFill>
            </a:endParaRPr>
          </a:p>
          <a:p>
            <a:pPr indent="0" lvl="0" marL="0" rtl="0" algn="l">
              <a:spcBef>
                <a:spcPts val="0"/>
              </a:spcBef>
              <a:spcAft>
                <a:spcPts val="0"/>
              </a:spcAft>
              <a:buClr>
                <a:schemeClr val="dk1"/>
              </a:buClr>
              <a:buSzPts val="1100"/>
              <a:buFont typeface="Arial"/>
              <a:buNone/>
            </a:pPr>
            <a:r>
              <a:t/>
            </a:r>
            <a:endParaRPr sz="850">
              <a:solidFill>
                <a:schemeClr val="dk1"/>
              </a:solidFill>
            </a:endParaRPr>
          </a:p>
          <a:p>
            <a:pPr indent="0" lvl="0" marL="0" rtl="0" algn="l">
              <a:spcBef>
                <a:spcPts val="0"/>
              </a:spcBef>
              <a:spcAft>
                <a:spcPts val="0"/>
              </a:spcAft>
              <a:buClr>
                <a:schemeClr val="dk1"/>
              </a:buClr>
              <a:buSzPts val="1100"/>
              <a:buFont typeface="Arial"/>
              <a:buNone/>
            </a:pPr>
            <a:r>
              <a:rPr lang="en" sz="850">
                <a:solidFill>
                  <a:schemeClr val="dk1"/>
                </a:solidFill>
              </a:rPr>
              <a:t>Processes</a:t>
            </a:r>
            <a:endParaRPr sz="850">
              <a:solidFill>
                <a:schemeClr val="dk1"/>
              </a:solidFill>
            </a:endParaRPr>
          </a:p>
          <a:p>
            <a:pPr indent="0" lvl="0" marL="0" rtl="0" algn="l">
              <a:spcBef>
                <a:spcPts val="0"/>
              </a:spcBef>
              <a:spcAft>
                <a:spcPts val="0"/>
              </a:spcAft>
              <a:buClr>
                <a:schemeClr val="dk1"/>
              </a:buClr>
              <a:buSzPts val="1100"/>
              <a:buFont typeface="Arial"/>
              <a:buNone/>
            </a:pPr>
            <a:r>
              <a:t/>
            </a:r>
            <a:endParaRPr sz="850">
              <a:solidFill>
                <a:schemeClr val="dk1"/>
              </a:solidFill>
            </a:endParaRPr>
          </a:p>
          <a:p>
            <a:pPr indent="0" lvl="0" marL="0" rtl="0" algn="l">
              <a:spcBef>
                <a:spcPts val="0"/>
              </a:spcBef>
              <a:spcAft>
                <a:spcPts val="0"/>
              </a:spcAft>
              <a:buClr>
                <a:schemeClr val="dk1"/>
              </a:buClr>
              <a:buSzPts val="1100"/>
              <a:buFont typeface="Arial"/>
              <a:buNone/>
            </a:pPr>
            <a:r>
              <a:rPr lang="en" sz="850">
                <a:solidFill>
                  <a:schemeClr val="dk1"/>
                </a:solidFill>
              </a:rPr>
              <a:t>Inutting all aspects of the project into Trello with a combination of virtual and in person stand up meetings we collaborated in single, pair, trio and quad programming.</a:t>
            </a:r>
            <a:endParaRPr sz="850">
              <a:solidFill>
                <a:schemeClr val="dk1"/>
              </a:solidFill>
            </a:endParaRPr>
          </a:p>
          <a:p>
            <a:pPr indent="0" lvl="0" marL="0" rtl="0" algn="l">
              <a:spcBef>
                <a:spcPts val="0"/>
              </a:spcBef>
              <a:spcAft>
                <a:spcPts val="0"/>
              </a:spcAft>
              <a:buClr>
                <a:schemeClr val="dk1"/>
              </a:buClr>
              <a:buSzPts val="1100"/>
              <a:buFont typeface="Arial"/>
              <a:buNone/>
            </a:pPr>
            <a:r>
              <a:t/>
            </a:r>
            <a:endParaRPr sz="850">
              <a:solidFill>
                <a:schemeClr val="dk1"/>
              </a:solidFill>
            </a:endParaRPr>
          </a:p>
          <a:p>
            <a:pPr indent="0" lvl="0" marL="0" rtl="0" algn="l">
              <a:spcBef>
                <a:spcPts val="0"/>
              </a:spcBef>
              <a:spcAft>
                <a:spcPts val="0"/>
              </a:spcAft>
              <a:buClr>
                <a:schemeClr val="dk1"/>
              </a:buClr>
              <a:buSzPts val="1100"/>
              <a:buFont typeface="Arial"/>
              <a:buNone/>
            </a:pPr>
            <a:r>
              <a:rPr lang="en" sz="850">
                <a:solidFill>
                  <a:schemeClr val="dk1"/>
                </a:solidFill>
              </a:rPr>
              <a:t>Jyoti- you mentioned set.state - prevent default asynchronous state</a:t>
            </a:r>
            <a:endParaRPr sz="850">
              <a:solidFill>
                <a:schemeClr val="dk1"/>
              </a:solidFill>
            </a:endParaRPr>
          </a:p>
          <a:p>
            <a:pPr indent="0" lvl="0" marL="0" rtl="0" algn="l">
              <a:spcBef>
                <a:spcPts val="0"/>
              </a:spcBef>
              <a:spcAft>
                <a:spcPts val="0"/>
              </a:spcAft>
              <a:buClr>
                <a:schemeClr val="dk1"/>
              </a:buClr>
              <a:buSzPts val="1100"/>
              <a:buFont typeface="Arial"/>
              <a:buNone/>
            </a:pPr>
            <a:r>
              <a:t/>
            </a:r>
            <a:endParaRPr sz="850">
              <a:solidFill>
                <a:schemeClr val="dk1"/>
              </a:solidFill>
            </a:endParaRPr>
          </a:p>
          <a:p>
            <a:pPr indent="0" lvl="0" marL="0" rtl="0" algn="l">
              <a:spcBef>
                <a:spcPts val="0"/>
              </a:spcBef>
              <a:spcAft>
                <a:spcPts val="0"/>
              </a:spcAft>
              <a:buClr>
                <a:schemeClr val="dk1"/>
              </a:buClr>
              <a:buSzPts val="1100"/>
              <a:buFont typeface="Arial"/>
              <a:buNone/>
            </a:pPr>
            <a:r>
              <a:rPr lang="en" sz="850">
                <a:solidFill>
                  <a:schemeClr val="dk1"/>
                </a:solidFill>
              </a:rPr>
              <a:t>Console logs not sharing anything</a:t>
            </a:r>
            <a:endParaRPr sz="850">
              <a:solidFill>
                <a:schemeClr val="dk1"/>
              </a:solidFill>
            </a:endParaRPr>
          </a:p>
          <a:p>
            <a:pPr indent="0" lvl="0" marL="0" rtl="0" algn="l">
              <a:spcBef>
                <a:spcPts val="0"/>
              </a:spcBef>
              <a:spcAft>
                <a:spcPts val="0"/>
              </a:spcAft>
              <a:buClr>
                <a:schemeClr val="dk1"/>
              </a:buClr>
              <a:buSzPts val="1100"/>
              <a:buFont typeface="Arial"/>
              <a:buNone/>
            </a:pPr>
            <a:r>
              <a:t/>
            </a:r>
            <a:endParaRPr sz="850">
              <a:solidFill>
                <a:schemeClr val="dk1"/>
              </a:solidFill>
            </a:endParaRPr>
          </a:p>
          <a:p>
            <a:pPr indent="0" lvl="0" marL="0" rtl="0" algn="l">
              <a:spcBef>
                <a:spcPts val="0"/>
              </a:spcBef>
              <a:spcAft>
                <a:spcPts val="0"/>
              </a:spcAft>
              <a:buClr>
                <a:schemeClr val="dk1"/>
              </a:buClr>
              <a:buSzPts val="1100"/>
              <a:buFont typeface="Arial"/>
              <a:buNone/>
            </a:pPr>
            <a:r>
              <a:rPr lang="en" sz="850">
                <a:solidFill>
                  <a:schemeClr val="dk1"/>
                </a:solidFill>
              </a:rPr>
              <a:t>The first weekend was a major challenge.  </a:t>
            </a:r>
            <a:endParaRPr sz="850">
              <a:solidFill>
                <a:schemeClr val="dk1"/>
              </a:solidFill>
            </a:endParaRPr>
          </a:p>
          <a:p>
            <a:pPr indent="0" lvl="0" marL="0" rtl="0" algn="l">
              <a:spcBef>
                <a:spcPts val="0"/>
              </a:spcBef>
              <a:spcAft>
                <a:spcPts val="0"/>
              </a:spcAft>
              <a:buClr>
                <a:schemeClr val="dk1"/>
              </a:buClr>
              <a:buSzPts val="1100"/>
              <a:buFont typeface="Arial"/>
              <a:buNone/>
            </a:pPr>
            <a:r>
              <a:t/>
            </a:r>
            <a:endParaRPr sz="850">
              <a:solidFill>
                <a:schemeClr val="dk1"/>
              </a:solidFill>
            </a:endParaRPr>
          </a:p>
          <a:p>
            <a:pPr indent="0" lvl="0" marL="0" rtl="0" algn="l">
              <a:spcBef>
                <a:spcPts val="0"/>
              </a:spcBef>
              <a:spcAft>
                <a:spcPts val="0"/>
              </a:spcAft>
              <a:buClr>
                <a:schemeClr val="dk1"/>
              </a:buClr>
              <a:buSzPts val="1100"/>
              <a:buFont typeface="Arial"/>
              <a:buNone/>
            </a:pPr>
            <a:r>
              <a:rPr lang="en" sz="850">
                <a:solidFill>
                  <a:schemeClr val="dk1"/>
                </a:solidFill>
              </a:rPr>
              <a:t>We knew where we wanted to be but we didn’t know how to get there.</a:t>
            </a:r>
            <a:endParaRPr sz="850">
              <a:solidFill>
                <a:schemeClr val="dk1"/>
              </a:solidFill>
            </a:endParaRPr>
          </a:p>
          <a:p>
            <a:pPr indent="0" lvl="0" marL="0" rtl="0" algn="l">
              <a:spcBef>
                <a:spcPts val="0"/>
              </a:spcBef>
              <a:spcAft>
                <a:spcPts val="0"/>
              </a:spcAft>
              <a:buClr>
                <a:schemeClr val="dk1"/>
              </a:buClr>
              <a:buSzPts val="1100"/>
              <a:buFont typeface="Arial"/>
              <a:buNone/>
            </a:pPr>
            <a:r>
              <a:t/>
            </a:r>
            <a:endParaRPr sz="850">
              <a:solidFill>
                <a:schemeClr val="dk1"/>
              </a:solidFill>
            </a:endParaRPr>
          </a:p>
          <a:p>
            <a:pPr indent="0" lvl="0" marL="0" rtl="0" algn="l">
              <a:spcBef>
                <a:spcPts val="0"/>
              </a:spcBef>
              <a:spcAft>
                <a:spcPts val="0"/>
              </a:spcAft>
              <a:buClr>
                <a:schemeClr val="dk1"/>
              </a:buClr>
              <a:buSzPts val="1100"/>
              <a:buFont typeface="Arial"/>
              <a:buNone/>
            </a:pPr>
            <a:r>
              <a:rPr lang="en" sz="850">
                <a:solidFill>
                  <a:schemeClr val="dk1"/>
                </a:solidFill>
              </a:rPr>
              <a:t>We were very new to React and Bootstrap which made the project all the more challenging</a:t>
            </a:r>
            <a:endParaRPr sz="850">
              <a:solidFill>
                <a:schemeClr val="dk1"/>
              </a:solidFill>
            </a:endParaRPr>
          </a:p>
          <a:p>
            <a:pPr indent="0" lvl="0" marL="0" rtl="0" algn="l">
              <a:spcBef>
                <a:spcPts val="0"/>
              </a:spcBef>
              <a:spcAft>
                <a:spcPts val="0"/>
              </a:spcAft>
              <a:buClr>
                <a:schemeClr val="dk1"/>
              </a:buClr>
              <a:buSzPts val="1100"/>
              <a:buFont typeface="Arial"/>
              <a:buNone/>
            </a:pPr>
            <a:r>
              <a:t/>
            </a:r>
            <a:endParaRPr sz="850">
              <a:solidFill>
                <a:schemeClr val="dk1"/>
              </a:solidFill>
            </a:endParaRPr>
          </a:p>
          <a:p>
            <a:pPr indent="0" lvl="0" marL="0" rtl="0" algn="l">
              <a:spcBef>
                <a:spcPts val="0"/>
              </a:spcBef>
              <a:spcAft>
                <a:spcPts val="0"/>
              </a:spcAft>
              <a:buClr>
                <a:schemeClr val="dk1"/>
              </a:buClr>
              <a:buSzPts val="1100"/>
              <a:buFont typeface="Arial"/>
              <a:buNone/>
            </a:pPr>
            <a:r>
              <a:rPr lang="en" sz="850">
                <a:solidFill>
                  <a:schemeClr val="dk1"/>
                </a:solidFill>
              </a:rPr>
              <a:t>We needed to define our minimum viable product.  After having initially many ideas going off in different directions we realised that we really needed to pare down the idea.</a:t>
            </a:r>
            <a:endParaRPr sz="850">
              <a:solidFill>
                <a:schemeClr val="dk1"/>
              </a:solidFill>
            </a:endParaRPr>
          </a:p>
          <a:p>
            <a:pPr indent="0" lvl="0" marL="0" rtl="0" algn="l">
              <a:spcBef>
                <a:spcPts val="0"/>
              </a:spcBef>
              <a:spcAft>
                <a:spcPts val="0"/>
              </a:spcAft>
              <a:buClr>
                <a:schemeClr val="dk1"/>
              </a:buClr>
              <a:buSzPts val="1100"/>
              <a:buFont typeface="Arial"/>
              <a:buNone/>
            </a:pPr>
            <a:r>
              <a:t/>
            </a:r>
            <a:endParaRPr sz="850">
              <a:solidFill>
                <a:schemeClr val="dk1"/>
              </a:solidFill>
            </a:endParaRPr>
          </a:p>
          <a:p>
            <a:pPr indent="0" lvl="0" marL="0" rtl="0" algn="l">
              <a:spcBef>
                <a:spcPts val="0"/>
              </a:spcBef>
              <a:spcAft>
                <a:spcPts val="0"/>
              </a:spcAft>
              <a:buClr>
                <a:schemeClr val="dk1"/>
              </a:buClr>
              <a:buSzPts val="1100"/>
              <a:buFont typeface="Arial"/>
              <a:buNone/>
            </a:pPr>
            <a:r>
              <a:rPr lang="en" sz="850">
                <a:solidFill>
                  <a:schemeClr val="dk1"/>
                </a:solidFill>
              </a:rPr>
              <a:t>Problems</a:t>
            </a:r>
            <a:endParaRPr sz="850">
              <a:solidFill>
                <a:schemeClr val="dk1"/>
              </a:solidFill>
            </a:endParaRPr>
          </a:p>
          <a:p>
            <a:pPr indent="0" lvl="0" marL="0" rtl="0" algn="l">
              <a:spcBef>
                <a:spcPts val="0"/>
              </a:spcBef>
              <a:spcAft>
                <a:spcPts val="0"/>
              </a:spcAft>
              <a:buClr>
                <a:schemeClr val="dk1"/>
              </a:buClr>
              <a:buSzPts val="1100"/>
              <a:buFont typeface="Arial"/>
              <a:buNone/>
            </a:pPr>
            <a:r>
              <a:t/>
            </a:r>
            <a:endParaRPr sz="850">
              <a:solidFill>
                <a:schemeClr val="dk1"/>
              </a:solidFill>
            </a:endParaRPr>
          </a:p>
          <a:p>
            <a:pPr indent="0" lvl="0" marL="0" rtl="0" algn="l">
              <a:spcBef>
                <a:spcPts val="0"/>
              </a:spcBef>
              <a:spcAft>
                <a:spcPts val="0"/>
              </a:spcAft>
              <a:buClr>
                <a:schemeClr val="dk1"/>
              </a:buClr>
              <a:buSzPts val="1100"/>
              <a:buFont typeface="Arial"/>
              <a:buNone/>
            </a:pPr>
            <a:r>
              <a:rPr lang="en" sz="850">
                <a:solidFill>
                  <a:schemeClr val="dk1"/>
                </a:solidFill>
              </a:rPr>
              <a:t>Database access problems</a:t>
            </a:r>
            <a:endParaRPr sz="850">
              <a:solidFill>
                <a:schemeClr val="dk1"/>
              </a:solidFill>
            </a:endParaRPr>
          </a:p>
          <a:p>
            <a:pPr indent="0" lvl="0" marL="0" rtl="0" algn="l">
              <a:spcBef>
                <a:spcPts val="0"/>
              </a:spcBef>
              <a:spcAft>
                <a:spcPts val="0"/>
              </a:spcAft>
              <a:buClr>
                <a:schemeClr val="dk1"/>
              </a:buClr>
              <a:buSzPts val="1100"/>
              <a:buFont typeface="Arial"/>
              <a:buNone/>
            </a:pPr>
            <a:r>
              <a:t/>
            </a:r>
            <a:endParaRPr sz="850">
              <a:solidFill>
                <a:schemeClr val="dk1"/>
              </a:solidFill>
            </a:endParaRPr>
          </a:p>
          <a:p>
            <a:pPr indent="0" lvl="0" marL="0" rtl="0" algn="l">
              <a:spcBef>
                <a:spcPts val="0"/>
              </a:spcBef>
              <a:spcAft>
                <a:spcPts val="0"/>
              </a:spcAft>
              <a:buClr>
                <a:schemeClr val="dk1"/>
              </a:buClr>
              <a:buSzPts val="1100"/>
              <a:buFont typeface="Arial"/>
              <a:buNone/>
            </a:pPr>
            <a:r>
              <a:rPr lang="en" sz="850">
                <a:solidFill>
                  <a:schemeClr val="dk1"/>
                </a:solidFill>
              </a:rPr>
              <a:t>Navigation through website without React router</a:t>
            </a:r>
            <a:endParaRPr sz="850">
              <a:solidFill>
                <a:schemeClr val="dk1"/>
              </a:solidFill>
            </a:endParaRPr>
          </a:p>
          <a:p>
            <a:pPr indent="0" lvl="0" marL="0" rtl="0" algn="l">
              <a:spcBef>
                <a:spcPts val="0"/>
              </a:spcBef>
              <a:spcAft>
                <a:spcPts val="0"/>
              </a:spcAft>
              <a:buClr>
                <a:schemeClr val="dk1"/>
              </a:buClr>
              <a:buSzPts val="1100"/>
              <a:buFont typeface="Arial"/>
              <a:buNone/>
            </a:pPr>
            <a:r>
              <a:t/>
            </a:r>
            <a:endParaRPr sz="850">
              <a:solidFill>
                <a:schemeClr val="dk1"/>
              </a:solidFill>
            </a:endParaRPr>
          </a:p>
          <a:p>
            <a:pPr indent="0" lvl="0" marL="0" rtl="0" algn="l">
              <a:spcBef>
                <a:spcPts val="0"/>
              </a:spcBef>
              <a:spcAft>
                <a:spcPts val="0"/>
              </a:spcAft>
              <a:buClr>
                <a:schemeClr val="dk1"/>
              </a:buClr>
              <a:buSzPts val="1100"/>
              <a:buFont typeface="Arial"/>
              <a:buNone/>
            </a:pPr>
            <a:r>
              <a:rPr lang="en" sz="850">
                <a:solidFill>
                  <a:schemeClr val="dk1"/>
                </a:solidFill>
              </a:rPr>
              <a:t>Research</a:t>
            </a:r>
            <a:endParaRPr sz="850">
              <a:solidFill>
                <a:schemeClr val="dk1"/>
              </a:solidFill>
            </a:endParaRPr>
          </a:p>
          <a:p>
            <a:pPr indent="0" lvl="0" marL="0" rtl="0" algn="l">
              <a:spcBef>
                <a:spcPts val="0"/>
              </a:spcBef>
              <a:spcAft>
                <a:spcPts val="0"/>
              </a:spcAft>
              <a:buClr>
                <a:schemeClr val="dk1"/>
              </a:buClr>
              <a:buSzPts val="1100"/>
              <a:buFont typeface="Arial"/>
              <a:buNone/>
            </a:pPr>
            <a:r>
              <a:t/>
            </a:r>
            <a:endParaRPr sz="850">
              <a:solidFill>
                <a:schemeClr val="dk1"/>
              </a:solidFill>
            </a:endParaRPr>
          </a:p>
          <a:p>
            <a:pPr indent="0" lvl="0" marL="0" rtl="0" algn="l">
              <a:spcBef>
                <a:spcPts val="0"/>
              </a:spcBef>
              <a:spcAft>
                <a:spcPts val="0"/>
              </a:spcAft>
              <a:buClr>
                <a:schemeClr val="dk1"/>
              </a:buClr>
              <a:buSzPts val="1100"/>
              <a:buFont typeface="Arial"/>
              <a:buNone/>
            </a:pPr>
            <a:r>
              <a:rPr lang="en" sz="850">
                <a:solidFill>
                  <a:schemeClr val="dk1"/>
                </a:solidFill>
              </a:rPr>
              <a:t>Text block - How many animals are re homed every year</a:t>
            </a:r>
            <a:endParaRPr sz="850">
              <a:solidFill>
                <a:schemeClr val="dk1"/>
              </a:solidFill>
            </a:endParaRPr>
          </a:p>
          <a:p>
            <a:pPr indent="0" lvl="0" marL="0" rtl="0" algn="l">
              <a:spcBef>
                <a:spcPts val="0"/>
              </a:spcBef>
              <a:spcAft>
                <a:spcPts val="0"/>
              </a:spcAft>
              <a:buClr>
                <a:schemeClr val="dk1"/>
              </a:buClr>
              <a:buSzPts val="1100"/>
              <a:buFont typeface="Arial"/>
              <a:buNone/>
            </a:pPr>
            <a:r>
              <a:t/>
            </a:r>
            <a:endParaRPr sz="850">
              <a:solidFill>
                <a:schemeClr val="dk1"/>
              </a:solidFill>
            </a:endParaRPr>
          </a:p>
          <a:p>
            <a:pPr indent="0" lvl="0" marL="0" rtl="0" algn="l">
              <a:spcBef>
                <a:spcPts val="0"/>
              </a:spcBef>
              <a:spcAft>
                <a:spcPts val="0"/>
              </a:spcAft>
              <a:buClr>
                <a:schemeClr val="dk1"/>
              </a:buClr>
              <a:buSzPts val="1100"/>
              <a:buFont typeface="Arial"/>
              <a:buNone/>
            </a:pPr>
            <a:r>
              <a:rPr lang="en" sz="850">
                <a:solidFill>
                  <a:schemeClr val="dk1"/>
                </a:solidFill>
              </a:rPr>
              <a:t>We took our research from real analysis and statistics</a:t>
            </a:r>
            <a:endParaRPr sz="850">
              <a:solidFill>
                <a:schemeClr val="dk1"/>
              </a:solidFill>
            </a:endParaRPr>
          </a:p>
          <a:p>
            <a:pPr indent="0" lvl="0" marL="0" rtl="0" algn="l">
              <a:spcBef>
                <a:spcPts val="0"/>
              </a:spcBef>
              <a:spcAft>
                <a:spcPts val="0"/>
              </a:spcAft>
              <a:buClr>
                <a:schemeClr val="dk1"/>
              </a:buClr>
              <a:buSzPts val="1100"/>
              <a:buFont typeface="Arial"/>
              <a:buNone/>
            </a:pPr>
            <a:r>
              <a:t/>
            </a:r>
            <a:endParaRPr sz="850">
              <a:solidFill>
                <a:schemeClr val="dk1"/>
              </a:solidFill>
            </a:endParaRPr>
          </a:p>
          <a:p>
            <a:pPr indent="0" lvl="0" marL="0" rtl="0" algn="l">
              <a:spcBef>
                <a:spcPts val="0"/>
              </a:spcBef>
              <a:spcAft>
                <a:spcPts val="0"/>
              </a:spcAft>
              <a:buClr>
                <a:schemeClr val="dk1"/>
              </a:buClr>
              <a:buSzPts val="1100"/>
              <a:buFont typeface="Arial"/>
              <a:buNone/>
            </a:pPr>
            <a:r>
              <a:t/>
            </a:r>
            <a:endParaRPr sz="850">
              <a:solidFill>
                <a:schemeClr val="dk1"/>
              </a:solidFill>
            </a:endParaRPr>
          </a:p>
          <a:p>
            <a:pPr indent="0" lvl="0" marL="0" rtl="0" algn="l">
              <a:spcBef>
                <a:spcPts val="0"/>
              </a:spcBef>
              <a:spcAft>
                <a:spcPts val="0"/>
              </a:spcAft>
              <a:buClr>
                <a:schemeClr val="dk1"/>
              </a:buClr>
              <a:buSzPts val="1100"/>
              <a:buFont typeface="Arial"/>
              <a:buNone/>
            </a:pPr>
            <a:r>
              <a:rPr lang="en" sz="850">
                <a:solidFill>
                  <a:schemeClr val="dk1"/>
                </a:solidFill>
              </a:rPr>
              <a:t>What would our optimum product look like?</a:t>
            </a:r>
            <a:endParaRPr sz="850">
              <a:solidFill>
                <a:schemeClr val="dk1"/>
              </a:solidFill>
            </a:endParaRPr>
          </a:p>
          <a:p>
            <a:pPr indent="0" lvl="0" marL="0" rtl="0" algn="l">
              <a:spcBef>
                <a:spcPts val="0"/>
              </a:spcBef>
              <a:spcAft>
                <a:spcPts val="0"/>
              </a:spcAft>
              <a:buClr>
                <a:schemeClr val="dk1"/>
              </a:buClr>
              <a:buSzPts val="1100"/>
              <a:buFont typeface="Arial"/>
              <a:buNone/>
            </a:pPr>
            <a:r>
              <a:t/>
            </a:r>
            <a:endParaRPr sz="850">
              <a:solidFill>
                <a:schemeClr val="dk1"/>
              </a:solidFill>
            </a:endParaRPr>
          </a:p>
          <a:p>
            <a:pPr indent="0" lvl="0" marL="0" rtl="0" algn="l">
              <a:spcBef>
                <a:spcPts val="0"/>
              </a:spcBef>
              <a:spcAft>
                <a:spcPts val="0"/>
              </a:spcAft>
              <a:buClr>
                <a:schemeClr val="dk1"/>
              </a:buClr>
              <a:buSzPts val="1100"/>
              <a:buFont typeface="Arial"/>
              <a:buNone/>
            </a:pPr>
            <a:r>
              <a:rPr lang="en" sz="850">
                <a:solidFill>
                  <a:schemeClr val="dk1"/>
                </a:solidFill>
              </a:rPr>
              <a:t>Links to different websites</a:t>
            </a:r>
            <a:endParaRPr sz="850">
              <a:solidFill>
                <a:schemeClr val="dk1"/>
              </a:solidFill>
            </a:endParaRPr>
          </a:p>
          <a:p>
            <a:pPr indent="0" lvl="0" marL="0" rtl="0" algn="l">
              <a:spcBef>
                <a:spcPts val="0"/>
              </a:spcBef>
              <a:spcAft>
                <a:spcPts val="0"/>
              </a:spcAft>
              <a:buClr>
                <a:schemeClr val="dk1"/>
              </a:buClr>
              <a:buSzPts val="1100"/>
              <a:buFont typeface="Arial"/>
              <a:buNone/>
            </a:pPr>
            <a:r>
              <a:t/>
            </a:r>
            <a:endParaRPr sz="850">
              <a:solidFill>
                <a:schemeClr val="dk1"/>
              </a:solidFill>
            </a:endParaRPr>
          </a:p>
          <a:p>
            <a:pPr indent="0" lvl="0" marL="0" rtl="0" algn="l">
              <a:spcBef>
                <a:spcPts val="0"/>
              </a:spcBef>
              <a:spcAft>
                <a:spcPts val="0"/>
              </a:spcAft>
              <a:buClr>
                <a:schemeClr val="dk1"/>
              </a:buClr>
              <a:buSzPts val="1100"/>
              <a:buFont typeface="Arial"/>
              <a:buNone/>
            </a:pPr>
            <a:r>
              <a:rPr lang="en" sz="850">
                <a:solidFill>
                  <a:srgbClr val="161516"/>
                </a:solidFill>
                <a:highlight>
                  <a:srgbClr val="F6F6F6"/>
                </a:highlight>
              </a:rPr>
              <a:t>Maybe we can have one last filter by category for animal type. Checkboxes mvp and then I can try to make the clickable image buttons that we dreamed about from the beginning.</a:t>
            </a:r>
            <a:endParaRPr sz="850">
              <a:solidFill>
                <a:srgbClr val="161516"/>
              </a:solidFill>
              <a:highlight>
                <a:srgbClr val="F6F6F6"/>
              </a:highlight>
            </a:endParaRPr>
          </a:p>
          <a:p>
            <a:pPr indent="0" lvl="0" marL="0" rtl="0" algn="l">
              <a:spcBef>
                <a:spcPts val="0"/>
              </a:spcBef>
              <a:spcAft>
                <a:spcPts val="0"/>
              </a:spcAft>
              <a:buClr>
                <a:schemeClr val="dk1"/>
              </a:buClr>
              <a:buSzPts val="1100"/>
              <a:buFont typeface="Arial"/>
              <a:buNone/>
            </a:pPr>
            <a:r>
              <a:t/>
            </a:r>
            <a:endParaRPr sz="850">
              <a:solidFill>
                <a:schemeClr val="dk1"/>
              </a:solidFill>
            </a:endParaRPr>
          </a:p>
          <a:p>
            <a:pPr indent="0" lvl="0" marL="0" rtl="0" algn="l">
              <a:spcBef>
                <a:spcPts val="0"/>
              </a:spcBef>
              <a:spcAft>
                <a:spcPts val="0"/>
              </a:spcAft>
              <a:buClr>
                <a:schemeClr val="dk1"/>
              </a:buClr>
              <a:buSzPts val="1100"/>
              <a:buFont typeface="Arial"/>
              <a:buNone/>
            </a:pPr>
            <a:r>
              <a:rPr lang="en" sz="850">
                <a:solidFill>
                  <a:schemeClr val="dk1"/>
                </a:solidFill>
              </a:rPr>
              <a:t>For the purposes of the demo, we can show two routes through the questions:</a:t>
            </a:r>
            <a:endParaRPr sz="850">
              <a:solidFill>
                <a:schemeClr val="dk1"/>
              </a:solidFill>
            </a:endParaRPr>
          </a:p>
          <a:p>
            <a:pPr indent="0" lvl="0" marL="0" rtl="0" algn="l">
              <a:spcBef>
                <a:spcPts val="0"/>
              </a:spcBef>
              <a:spcAft>
                <a:spcPts val="0"/>
              </a:spcAft>
              <a:buClr>
                <a:schemeClr val="dk1"/>
              </a:buClr>
              <a:buSzPts val="1100"/>
              <a:buFont typeface="Arial"/>
              <a:buNone/>
            </a:pPr>
            <a:r>
              <a:t/>
            </a:r>
            <a:endParaRPr sz="850">
              <a:solidFill>
                <a:schemeClr val="dk1"/>
              </a:solidFill>
            </a:endParaRPr>
          </a:p>
          <a:p>
            <a:pPr indent="0" lvl="0" marL="0" rtl="0" algn="l">
              <a:spcBef>
                <a:spcPts val="0"/>
              </a:spcBef>
              <a:spcAft>
                <a:spcPts val="0"/>
              </a:spcAft>
              <a:buClr>
                <a:schemeClr val="dk1"/>
              </a:buClr>
              <a:buSzPts val="1100"/>
              <a:buFont typeface="Arial"/>
              <a:buNone/>
            </a:pPr>
            <a:r>
              <a:rPr lang="en" sz="850">
                <a:solidFill>
                  <a:schemeClr val="dk1"/>
                </a:solidFill>
              </a:rPr>
              <a:t>Has garden = Yes</a:t>
            </a:r>
            <a:endParaRPr sz="850">
              <a:solidFill>
                <a:schemeClr val="dk1"/>
              </a:solidFill>
            </a:endParaRPr>
          </a:p>
          <a:p>
            <a:pPr indent="0" lvl="0" marL="0" rtl="0" algn="l">
              <a:spcBef>
                <a:spcPts val="0"/>
              </a:spcBef>
              <a:spcAft>
                <a:spcPts val="0"/>
              </a:spcAft>
              <a:buClr>
                <a:schemeClr val="dk1"/>
              </a:buClr>
              <a:buSzPts val="1100"/>
              <a:buFont typeface="Arial"/>
              <a:buNone/>
            </a:pPr>
            <a:r>
              <a:t/>
            </a:r>
            <a:endParaRPr sz="850">
              <a:solidFill>
                <a:schemeClr val="dk1"/>
              </a:solidFill>
            </a:endParaRPr>
          </a:p>
          <a:p>
            <a:pPr indent="0" lvl="0" marL="0" rtl="0" algn="l">
              <a:spcBef>
                <a:spcPts val="0"/>
              </a:spcBef>
              <a:spcAft>
                <a:spcPts val="0"/>
              </a:spcAft>
              <a:buClr>
                <a:schemeClr val="dk1"/>
              </a:buClr>
              <a:buSzPts val="1100"/>
              <a:buFont typeface="Arial"/>
              <a:buNone/>
            </a:pPr>
            <a:r>
              <a:rPr lang="en" sz="850">
                <a:solidFill>
                  <a:schemeClr val="dk1"/>
                </a:solidFill>
              </a:rPr>
              <a:t>Has children = Yes/NoActivity level =</a:t>
            </a:r>
            <a:endParaRPr sz="850">
              <a:solidFill>
                <a:schemeClr val="dk1"/>
              </a:solidFill>
            </a:endParaRPr>
          </a:p>
          <a:p>
            <a:pPr indent="0" lvl="0" marL="0" rtl="0" algn="l">
              <a:spcBef>
                <a:spcPts val="0"/>
              </a:spcBef>
              <a:spcAft>
                <a:spcPts val="0"/>
              </a:spcAft>
              <a:buClr>
                <a:schemeClr val="dk1"/>
              </a:buClr>
              <a:buSzPts val="1100"/>
              <a:buFont typeface="Arial"/>
              <a:buNone/>
            </a:pPr>
            <a:r>
              <a:t/>
            </a:r>
            <a:endParaRPr sz="850">
              <a:solidFill>
                <a:schemeClr val="dk1"/>
              </a:solidFill>
            </a:endParaRPr>
          </a:p>
          <a:p>
            <a:pPr indent="0" lvl="0" marL="0" rtl="0" algn="l">
              <a:spcBef>
                <a:spcPts val="0"/>
              </a:spcBef>
              <a:spcAft>
                <a:spcPts val="0"/>
              </a:spcAft>
              <a:buClr>
                <a:schemeClr val="dk1"/>
              </a:buClr>
              <a:buSzPts val="1100"/>
              <a:buFont typeface="Arial"/>
              <a:buNone/>
            </a:pPr>
            <a:r>
              <a:rPr lang="en" sz="850">
                <a:solidFill>
                  <a:srgbClr val="161516"/>
                </a:solidFill>
                <a:highlight>
                  <a:srgbClr val="F6F6F6"/>
                </a:highlight>
              </a:rPr>
              <a:t>Has garden = Yes</a:t>
            </a:r>
            <a:endParaRPr sz="850">
              <a:solidFill>
                <a:srgbClr val="161516"/>
              </a:solidFill>
              <a:highlight>
                <a:srgbClr val="F6F6F6"/>
              </a:highlight>
            </a:endParaRPr>
          </a:p>
          <a:p>
            <a:pPr indent="0" lvl="0" marL="0" rtl="0" algn="l">
              <a:spcBef>
                <a:spcPts val="0"/>
              </a:spcBef>
              <a:spcAft>
                <a:spcPts val="0"/>
              </a:spcAft>
              <a:buClr>
                <a:schemeClr val="dk1"/>
              </a:buClr>
              <a:buSzPts val="1100"/>
              <a:buFont typeface="Arial"/>
              <a:buNone/>
            </a:pPr>
            <a:r>
              <a:rPr lang="en" sz="850">
                <a:solidFill>
                  <a:srgbClr val="161516"/>
                </a:solidFill>
                <a:highlight>
                  <a:srgbClr val="F6F6F6"/>
                </a:highlight>
              </a:rPr>
              <a:t>Has children = Yes/No</a:t>
            </a:r>
            <a:endParaRPr sz="850">
              <a:solidFill>
                <a:srgbClr val="161516"/>
              </a:solidFill>
              <a:highlight>
                <a:srgbClr val="F6F6F6"/>
              </a:highlight>
            </a:endParaRPr>
          </a:p>
          <a:p>
            <a:pPr indent="0" lvl="0" marL="0" rtl="0" algn="l">
              <a:spcBef>
                <a:spcPts val="0"/>
              </a:spcBef>
              <a:spcAft>
                <a:spcPts val="0"/>
              </a:spcAft>
              <a:buClr>
                <a:schemeClr val="dk1"/>
              </a:buClr>
              <a:buSzPts val="1100"/>
              <a:buFont typeface="Arial"/>
              <a:buNone/>
            </a:pPr>
            <a:r>
              <a:rPr lang="en" sz="850">
                <a:solidFill>
                  <a:srgbClr val="161516"/>
                </a:solidFill>
                <a:highlight>
                  <a:srgbClr val="F6F6F6"/>
                </a:highlight>
              </a:rPr>
              <a:t>Activity level = Couch potato</a:t>
            </a:r>
            <a:endParaRPr sz="850">
              <a:solidFill>
                <a:srgbClr val="161516"/>
              </a:solidFill>
              <a:highlight>
                <a:srgbClr val="F6F6F6"/>
              </a:highlight>
            </a:endParaRPr>
          </a:p>
          <a:p>
            <a:pPr indent="0" lvl="0" marL="0" rtl="0" algn="l">
              <a:spcBef>
                <a:spcPts val="0"/>
              </a:spcBef>
              <a:spcAft>
                <a:spcPts val="0"/>
              </a:spcAft>
              <a:buClr>
                <a:schemeClr val="dk1"/>
              </a:buClr>
              <a:buSzPts val="1100"/>
              <a:buFont typeface="Arial"/>
              <a:buNone/>
            </a:pPr>
            <a:r>
              <a:rPr lang="en" sz="850">
                <a:solidFill>
                  <a:srgbClr val="161516"/>
                </a:solidFill>
                <a:highlight>
                  <a:srgbClr val="F6F6F6"/>
                </a:highlight>
              </a:rPr>
              <a:t>Time at home = Don't leave the home</a:t>
            </a:r>
            <a:endParaRPr sz="850">
              <a:solidFill>
                <a:srgbClr val="161516"/>
              </a:solidFill>
              <a:highlight>
                <a:srgbClr val="F6F6F6"/>
              </a:highlight>
            </a:endParaRPr>
          </a:p>
          <a:p>
            <a:pPr indent="0" lvl="0" marL="0" rtl="0" algn="l">
              <a:spcBef>
                <a:spcPts val="0"/>
              </a:spcBef>
              <a:spcAft>
                <a:spcPts val="0"/>
              </a:spcAft>
              <a:buClr>
                <a:schemeClr val="dk1"/>
              </a:buClr>
              <a:buSzPts val="1100"/>
              <a:buFont typeface="Arial"/>
              <a:buNone/>
            </a:pPr>
            <a:r>
              <a:rPr lang="en" sz="850">
                <a:solidFill>
                  <a:srgbClr val="161516"/>
                </a:solidFill>
                <a:highlight>
                  <a:srgbClr val="F6F6F6"/>
                </a:highlight>
              </a:rPr>
              <a:t>=&gt; DOGS</a:t>
            </a:r>
            <a:endParaRPr sz="850">
              <a:solidFill>
                <a:srgbClr val="161516"/>
              </a:solidFill>
              <a:highlight>
                <a:srgbClr val="F6F6F6"/>
              </a:highlight>
            </a:endParaRPr>
          </a:p>
          <a:p>
            <a:pPr indent="0" lvl="0" marL="0" rtl="0" algn="l">
              <a:spcBef>
                <a:spcPts val="0"/>
              </a:spcBef>
              <a:spcAft>
                <a:spcPts val="0"/>
              </a:spcAft>
              <a:buClr>
                <a:schemeClr val="dk1"/>
              </a:buClr>
              <a:buSzPts val="1100"/>
              <a:buFont typeface="Arial"/>
              <a:buNone/>
            </a:pPr>
            <a:r>
              <a:t/>
            </a:r>
            <a:endParaRPr sz="850">
              <a:solidFill>
                <a:srgbClr val="161516"/>
              </a:solidFill>
              <a:highlight>
                <a:srgbClr val="F6F6F6"/>
              </a:highlight>
            </a:endParaRPr>
          </a:p>
          <a:p>
            <a:pPr indent="0" lvl="0" marL="0" rtl="0" algn="l">
              <a:spcBef>
                <a:spcPts val="0"/>
              </a:spcBef>
              <a:spcAft>
                <a:spcPts val="0"/>
              </a:spcAft>
              <a:buClr>
                <a:schemeClr val="dk1"/>
              </a:buClr>
              <a:buSzPts val="1100"/>
              <a:buFont typeface="Arial"/>
              <a:buNone/>
            </a:pPr>
            <a:r>
              <a:rPr lang="en" sz="850">
                <a:solidFill>
                  <a:srgbClr val="161516"/>
                </a:solidFill>
                <a:highlight>
                  <a:srgbClr val="F6F6F6"/>
                </a:highlight>
              </a:rPr>
              <a:t>Has garden = No</a:t>
            </a:r>
            <a:endParaRPr sz="850">
              <a:solidFill>
                <a:srgbClr val="161516"/>
              </a:solidFill>
              <a:highlight>
                <a:srgbClr val="F6F6F6"/>
              </a:highlight>
            </a:endParaRPr>
          </a:p>
          <a:p>
            <a:pPr indent="0" lvl="0" marL="0" rtl="0" algn="l">
              <a:spcBef>
                <a:spcPts val="0"/>
              </a:spcBef>
              <a:spcAft>
                <a:spcPts val="0"/>
              </a:spcAft>
              <a:buClr>
                <a:schemeClr val="dk1"/>
              </a:buClr>
              <a:buSzPts val="1100"/>
              <a:buFont typeface="Arial"/>
              <a:buNone/>
            </a:pPr>
            <a:r>
              <a:rPr lang="en" sz="850">
                <a:solidFill>
                  <a:srgbClr val="161516"/>
                </a:solidFill>
                <a:highlight>
                  <a:srgbClr val="F6F6F6"/>
                </a:highlight>
              </a:rPr>
              <a:t>Has children = Yes</a:t>
            </a:r>
            <a:endParaRPr sz="850">
              <a:solidFill>
                <a:srgbClr val="161516"/>
              </a:solidFill>
              <a:highlight>
                <a:srgbClr val="F6F6F6"/>
              </a:highlight>
            </a:endParaRPr>
          </a:p>
          <a:p>
            <a:pPr indent="0" lvl="0" marL="0" rtl="0" algn="l">
              <a:spcBef>
                <a:spcPts val="0"/>
              </a:spcBef>
              <a:spcAft>
                <a:spcPts val="0"/>
              </a:spcAft>
              <a:buClr>
                <a:schemeClr val="dk1"/>
              </a:buClr>
              <a:buSzPts val="1100"/>
              <a:buFont typeface="Arial"/>
              <a:buNone/>
            </a:pPr>
            <a:r>
              <a:rPr lang="en" sz="850">
                <a:solidFill>
                  <a:srgbClr val="161516"/>
                </a:solidFill>
                <a:highlight>
                  <a:srgbClr val="F6F6F6"/>
                </a:highlight>
              </a:rPr>
              <a:t>Activity level = Couch potato</a:t>
            </a:r>
            <a:endParaRPr sz="850">
              <a:solidFill>
                <a:srgbClr val="161516"/>
              </a:solidFill>
              <a:highlight>
                <a:srgbClr val="F6F6F6"/>
              </a:highlight>
            </a:endParaRPr>
          </a:p>
          <a:p>
            <a:pPr indent="0" lvl="0" marL="0" rtl="0" algn="l">
              <a:spcBef>
                <a:spcPts val="0"/>
              </a:spcBef>
              <a:spcAft>
                <a:spcPts val="0"/>
              </a:spcAft>
              <a:buClr>
                <a:schemeClr val="dk1"/>
              </a:buClr>
              <a:buSzPts val="1100"/>
              <a:buFont typeface="Arial"/>
              <a:buNone/>
            </a:pPr>
            <a:r>
              <a:rPr lang="en" sz="850">
                <a:solidFill>
                  <a:srgbClr val="161516"/>
                </a:solidFill>
                <a:highlight>
                  <a:srgbClr val="F6F6F6"/>
                </a:highlight>
              </a:rPr>
              <a:t>Time at home = Away often - option 3 on the slider, not working full-time</a:t>
            </a:r>
            <a:endParaRPr sz="850">
              <a:solidFill>
                <a:srgbClr val="161516"/>
              </a:solidFill>
              <a:highlight>
                <a:srgbClr val="F6F6F6"/>
              </a:highlight>
            </a:endParaRPr>
          </a:p>
          <a:p>
            <a:pPr indent="0" lvl="0" marL="0" rtl="0" algn="l">
              <a:spcBef>
                <a:spcPts val="0"/>
              </a:spcBef>
              <a:spcAft>
                <a:spcPts val="0"/>
              </a:spcAft>
              <a:buClr>
                <a:schemeClr val="dk1"/>
              </a:buClr>
              <a:buSzPts val="1100"/>
              <a:buFont typeface="Arial"/>
              <a:buNone/>
            </a:pPr>
            <a:r>
              <a:rPr lang="en" sz="850">
                <a:solidFill>
                  <a:srgbClr val="161516"/>
                </a:solidFill>
                <a:highlight>
                  <a:srgbClr val="F6F6F6"/>
                </a:highlight>
              </a:rPr>
              <a:t>=&gt; BIRDS and SMALL FURRIES</a:t>
            </a:r>
            <a:endParaRPr sz="850">
              <a:solidFill>
                <a:srgbClr val="161516"/>
              </a:solidFill>
              <a:highlight>
                <a:srgbClr val="F6F6F6"/>
              </a:highlight>
            </a:endParaRPr>
          </a:p>
          <a:p>
            <a:pPr indent="0" lvl="0" marL="0" rtl="0" algn="l">
              <a:spcBef>
                <a:spcPts val="0"/>
              </a:spcBef>
              <a:spcAft>
                <a:spcPts val="0"/>
              </a:spcAft>
              <a:buClr>
                <a:schemeClr val="dk1"/>
              </a:buClr>
              <a:buSzPts val="1100"/>
              <a:buFont typeface="Arial"/>
              <a:buNone/>
            </a:pPr>
            <a:r>
              <a:t/>
            </a:r>
            <a:endParaRPr sz="850">
              <a:solidFill>
                <a:schemeClr val="dk1"/>
              </a:solidFill>
            </a:endParaRPr>
          </a:p>
          <a:p>
            <a:pPr indent="0" lvl="0" marL="0" rtl="0" algn="l">
              <a:spcBef>
                <a:spcPts val="0"/>
              </a:spcBef>
              <a:spcAft>
                <a:spcPts val="0"/>
              </a:spcAft>
              <a:buClr>
                <a:schemeClr val="dk1"/>
              </a:buClr>
              <a:buSzPts val="1100"/>
              <a:buFont typeface="Arial"/>
              <a:buNone/>
            </a:pPr>
            <a:r>
              <a:rPr lang="en" sz="1150">
                <a:solidFill>
                  <a:srgbClr val="161516"/>
                </a:solidFill>
                <a:highlight>
                  <a:srgbClr val="F6F6F6"/>
                </a:highlight>
              </a:rPr>
              <a:t>For the first example, we can select those options and display the results. Then do a quick toggle of the "Has children = Yes/No" to show that it filters dogs based on if they like children.</a:t>
            </a:r>
            <a:endParaRPr sz="1150">
              <a:solidFill>
                <a:srgbClr val="161516"/>
              </a:solidFill>
              <a:highlight>
                <a:srgbClr val="F6F6F6"/>
              </a:highlight>
            </a:endParaRPr>
          </a:p>
          <a:p>
            <a:pPr indent="-301625" lvl="0" marL="457200" rtl="0" algn="l">
              <a:spcBef>
                <a:spcPts val="1200"/>
              </a:spcBef>
              <a:spcAft>
                <a:spcPts val="0"/>
              </a:spcAft>
              <a:buClr>
                <a:srgbClr val="161516"/>
              </a:buClr>
              <a:buSzPts val="1150"/>
              <a:buChar char="●"/>
            </a:pPr>
            <a:r>
              <a:rPr lang="en" sz="1150">
                <a:solidFill>
                  <a:srgbClr val="161516"/>
                </a:solidFill>
                <a:highlight>
                  <a:srgbClr val="FFFFFF"/>
                </a:highlight>
              </a:rPr>
              <a:t>Create a backend API that accepts quiz answers in the form of JSON such as </a:t>
            </a:r>
            <a:endParaRPr sz="1150">
              <a:solidFill>
                <a:srgbClr val="161516"/>
              </a:solidFill>
              <a:highlight>
                <a:srgbClr val="FFFFFF"/>
              </a:highlight>
            </a:endParaRPr>
          </a:p>
          <a:p>
            <a:pPr indent="0" lvl="0" marL="0" rtl="0" algn="l">
              <a:spcBef>
                <a:spcPts val="1200"/>
              </a:spcBef>
              <a:spcAft>
                <a:spcPts val="0"/>
              </a:spcAft>
              <a:buClr>
                <a:schemeClr val="dk1"/>
              </a:buClr>
              <a:buSzPts val="1100"/>
              <a:buFont typeface="Arial"/>
              <a:buNone/>
            </a:pPr>
            <a:r>
              <a:rPr lang="en" sz="900">
                <a:solidFill>
                  <a:srgbClr val="161516"/>
                </a:solidFill>
              </a:rPr>
              <a:t>{</a:t>
            </a:r>
            <a:endParaRPr sz="900">
              <a:solidFill>
                <a:srgbClr val="161516"/>
              </a:solidFill>
            </a:endParaRPr>
          </a:p>
          <a:p>
            <a:pPr indent="0" lvl="0" marL="0" rtl="0" algn="l">
              <a:spcBef>
                <a:spcPts val="0"/>
              </a:spcBef>
              <a:spcAft>
                <a:spcPts val="0"/>
              </a:spcAft>
              <a:buClr>
                <a:schemeClr val="dk1"/>
              </a:buClr>
              <a:buSzPts val="1100"/>
              <a:buFont typeface="Arial"/>
              <a:buNone/>
            </a:pPr>
            <a:r>
              <a:rPr lang="en" sz="900">
                <a:solidFill>
                  <a:srgbClr val="161516"/>
                </a:solidFill>
              </a:rPr>
              <a:t>    answers: [ </a:t>
            </a:r>
            <a:endParaRPr sz="900">
              <a:solidFill>
                <a:srgbClr val="161516"/>
              </a:solidFill>
            </a:endParaRPr>
          </a:p>
          <a:p>
            <a:pPr indent="0" lvl="0" marL="0" rtl="0" algn="l">
              <a:spcBef>
                <a:spcPts val="0"/>
              </a:spcBef>
              <a:spcAft>
                <a:spcPts val="0"/>
              </a:spcAft>
              <a:buClr>
                <a:schemeClr val="dk1"/>
              </a:buClr>
              <a:buSzPts val="1100"/>
              <a:buFont typeface="Arial"/>
              <a:buNone/>
            </a:pPr>
            <a:r>
              <a:rPr lang="en" sz="900">
                <a:solidFill>
                  <a:srgbClr val="161516"/>
                </a:solidFill>
              </a:rPr>
              <a:t>        {</a:t>
            </a:r>
            <a:endParaRPr sz="900">
              <a:solidFill>
                <a:srgbClr val="161516"/>
              </a:solidFill>
            </a:endParaRPr>
          </a:p>
          <a:p>
            <a:pPr indent="0" lvl="0" marL="0" rtl="0" algn="l">
              <a:spcBef>
                <a:spcPts val="0"/>
              </a:spcBef>
              <a:spcAft>
                <a:spcPts val="0"/>
              </a:spcAft>
              <a:buClr>
                <a:schemeClr val="dk1"/>
              </a:buClr>
              <a:buSzPts val="1100"/>
              <a:buFont typeface="Arial"/>
              <a:buNone/>
            </a:pPr>
            <a:r>
              <a:rPr lang="en" sz="900">
                <a:solidFill>
                  <a:srgbClr val="161516"/>
                </a:solidFill>
              </a:rPr>
              <a:t>            "questionOne" : "no"</a:t>
            </a:r>
            <a:endParaRPr sz="900">
              <a:solidFill>
                <a:srgbClr val="161516"/>
              </a:solidFill>
            </a:endParaRPr>
          </a:p>
          <a:p>
            <a:pPr indent="0" lvl="0" marL="0" rtl="0" algn="l">
              <a:spcBef>
                <a:spcPts val="0"/>
              </a:spcBef>
              <a:spcAft>
                <a:spcPts val="0"/>
              </a:spcAft>
              <a:buClr>
                <a:schemeClr val="dk1"/>
              </a:buClr>
              <a:buSzPts val="1100"/>
              <a:buFont typeface="Arial"/>
              <a:buNone/>
            </a:pPr>
            <a:r>
              <a:rPr lang="en" sz="900">
                <a:solidFill>
                  <a:srgbClr val="161516"/>
                </a:solidFill>
              </a:rPr>
              <a:t>        }</a:t>
            </a:r>
            <a:endParaRPr sz="900">
              <a:solidFill>
                <a:srgbClr val="161516"/>
              </a:solidFill>
            </a:endParaRPr>
          </a:p>
          <a:p>
            <a:pPr indent="0" lvl="0" marL="0" rtl="0" algn="l">
              <a:spcBef>
                <a:spcPts val="0"/>
              </a:spcBef>
              <a:spcAft>
                <a:spcPts val="0"/>
              </a:spcAft>
              <a:buClr>
                <a:schemeClr val="dk1"/>
              </a:buClr>
              <a:buSzPts val="1100"/>
              <a:buFont typeface="Arial"/>
              <a:buNone/>
            </a:pPr>
            <a:r>
              <a:rPr lang="en" sz="900">
                <a:solidFill>
                  <a:srgbClr val="161516"/>
                </a:solidFill>
              </a:rPr>
              <a:t>    ]</a:t>
            </a:r>
            <a:endParaRPr sz="900">
              <a:solidFill>
                <a:srgbClr val="161516"/>
              </a:solidFill>
            </a:endParaRPr>
          </a:p>
          <a:p>
            <a:pPr indent="0" lvl="0" marL="0" rtl="0" algn="l">
              <a:spcBef>
                <a:spcPts val="0"/>
              </a:spcBef>
              <a:spcAft>
                <a:spcPts val="0"/>
              </a:spcAft>
              <a:buClr>
                <a:schemeClr val="dk1"/>
              </a:buClr>
              <a:buSzPts val="1100"/>
              <a:buFont typeface="Arial"/>
              <a:buNone/>
            </a:pPr>
            <a:r>
              <a:rPr lang="en" sz="900">
                <a:solidFill>
                  <a:srgbClr val="161516"/>
                </a:solidFill>
              </a:rPr>
              <a:t>}</a:t>
            </a:r>
            <a:endParaRPr sz="900">
              <a:solidFill>
                <a:srgbClr val="161516"/>
              </a:solidFill>
            </a:endParaRPr>
          </a:p>
          <a:p>
            <a:pPr indent="0" lvl="0" marL="0" rtl="0" algn="l">
              <a:spcBef>
                <a:spcPts val="0"/>
              </a:spcBef>
              <a:spcAft>
                <a:spcPts val="0"/>
              </a:spcAft>
              <a:buClr>
                <a:schemeClr val="dk1"/>
              </a:buClr>
              <a:buSzPts val="1100"/>
              <a:buFont typeface="Arial"/>
              <a:buNone/>
            </a:pPr>
            <a:r>
              <a:rPr lang="en" sz="1150">
                <a:solidFill>
                  <a:srgbClr val="161516"/>
                </a:solidFill>
                <a:highlight>
                  <a:srgbClr val="FFFFFF"/>
                </a:highlight>
              </a:rPr>
              <a:t>Then you would pass that information on to database by constructing a query</a:t>
            </a:r>
            <a:endParaRPr sz="1150">
              <a:solidFill>
                <a:srgbClr val="161516"/>
              </a:solidFill>
              <a:highlight>
                <a:srgbClr val="FFFFFF"/>
              </a:highlight>
            </a:endParaRPr>
          </a:p>
          <a:p>
            <a:pPr indent="0" lvl="0" marL="0" rtl="0" algn="l">
              <a:spcBef>
                <a:spcPts val="0"/>
              </a:spcBef>
              <a:spcAft>
                <a:spcPts val="0"/>
              </a:spcAft>
              <a:buClr>
                <a:schemeClr val="dk1"/>
              </a:buClr>
              <a:buSzPts val="1100"/>
              <a:buFont typeface="Arial"/>
              <a:buNone/>
            </a:pPr>
            <a:r>
              <a:t/>
            </a:r>
            <a:endParaRPr sz="1150">
              <a:solidFill>
                <a:srgbClr val="161516"/>
              </a:solidFill>
              <a:highlight>
                <a:srgbClr val="FFFFFF"/>
              </a:highlight>
            </a:endParaRPr>
          </a:p>
          <a:p>
            <a:pPr indent="0" lvl="0" marL="0" rtl="0" algn="l">
              <a:spcBef>
                <a:spcPts val="0"/>
              </a:spcBef>
              <a:spcAft>
                <a:spcPts val="0"/>
              </a:spcAft>
              <a:buClr>
                <a:schemeClr val="dk1"/>
              </a:buClr>
              <a:buSzPts val="1100"/>
              <a:buFont typeface="Arial"/>
              <a:buNone/>
            </a:pPr>
            <a:r>
              <a:rPr lang="en" sz="900">
                <a:solidFill>
                  <a:srgbClr val="D60048"/>
                </a:solidFill>
              </a:rPr>
              <a:t>SELECT * FROM pet WHERE pet.children_ok = ?</a:t>
            </a:r>
            <a:endParaRPr sz="900">
              <a:solidFill>
                <a:srgbClr val="D60048"/>
              </a:solidFill>
            </a:endParaRPr>
          </a:p>
          <a:p>
            <a:pPr indent="0" lvl="0" marL="0" rtl="0" algn="l">
              <a:spcBef>
                <a:spcPts val="0"/>
              </a:spcBef>
              <a:spcAft>
                <a:spcPts val="0"/>
              </a:spcAft>
              <a:buClr>
                <a:schemeClr val="dk1"/>
              </a:buClr>
              <a:buSzPts val="1100"/>
              <a:buFont typeface="Arial"/>
              <a:buNone/>
            </a:pPr>
            <a:r>
              <a:t/>
            </a:r>
            <a:endParaRPr sz="1150">
              <a:solidFill>
                <a:srgbClr val="161516"/>
              </a:solidFill>
              <a:highlight>
                <a:srgbClr val="FFFFFF"/>
              </a:highlight>
            </a:endParaRPr>
          </a:p>
          <a:p>
            <a:pPr indent="0" lvl="0" marL="0" rtl="0" algn="l">
              <a:spcBef>
                <a:spcPts val="0"/>
              </a:spcBef>
              <a:spcAft>
                <a:spcPts val="0"/>
              </a:spcAft>
              <a:buClr>
                <a:schemeClr val="dk1"/>
              </a:buClr>
              <a:buSzPts val="1100"/>
              <a:buFont typeface="Arial"/>
              <a:buNone/>
            </a:pPr>
            <a:r>
              <a:rPr lang="en" sz="1150">
                <a:solidFill>
                  <a:srgbClr val="161516"/>
                </a:solidFill>
                <a:highlight>
                  <a:srgbClr val="FFFFFF"/>
                </a:highlight>
              </a:rPr>
              <a:t>2. Create a frontend that allows just one question and that question is 2 distinct values (yes/no)</a:t>
            </a:r>
            <a:endParaRPr sz="1150">
              <a:solidFill>
                <a:srgbClr val="161516"/>
              </a:solidFill>
              <a:highlight>
                <a:srgbClr val="FFFFFF"/>
              </a:highlight>
            </a:endParaRPr>
          </a:p>
          <a:p>
            <a:pPr indent="0" lvl="0" marL="0" rtl="0" algn="l">
              <a:spcBef>
                <a:spcPts val="0"/>
              </a:spcBef>
              <a:spcAft>
                <a:spcPts val="0"/>
              </a:spcAft>
              <a:buClr>
                <a:schemeClr val="dk1"/>
              </a:buClr>
              <a:buSzPts val="1100"/>
              <a:buFont typeface="Arial"/>
              <a:buNone/>
            </a:pPr>
            <a:r>
              <a:t/>
            </a:r>
            <a:endParaRPr sz="1150">
              <a:solidFill>
                <a:srgbClr val="161516"/>
              </a:solidFill>
              <a:highlight>
                <a:srgbClr val="FFFFFF"/>
              </a:highlight>
            </a:endParaRPr>
          </a:p>
          <a:p>
            <a:pPr indent="0" lvl="0" marL="0" rtl="0" algn="l">
              <a:spcBef>
                <a:spcPts val="0"/>
              </a:spcBef>
              <a:spcAft>
                <a:spcPts val="0"/>
              </a:spcAft>
              <a:buClr>
                <a:schemeClr val="dk1"/>
              </a:buClr>
              <a:buSzPts val="1100"/>
              <a:buFont typeface="Arial"/>
              <a:buNone/>
            </a:pPr>
            <a:r>
              <a:rPr lang="en" sz="1150">
                <a:solidFill>
                  <a:srgbClr val="161516"/>
                </a:solidFill>
                <a:highlight>
                  <a:srgbClr val="FFFFFF"/>
                </a:highlight>
              </a:rPr>
              <a:t>Once you've got that working, then introduce complexity of multiple questions on the frontend and handling of multiple questions on the backend</a:t>
            </a:r>
            <a:endParaRPr sz="1150">
              <a:solidFill>
                <a:srgbClr val="161516"/>
              </a:solidFill>
              <a:highlight>
                <a:srgbClr val="FFFFFF"/>
              </a:highlight>
            </a:endParaRPr>
          </a:p>
          <a:p>
            <a:pPr indent="0" lvl="0" marL="0" rtl="0" algn="l">
              <a:spcBef>
                <a:spcPts val="0"/>
              </a:spcBef>
              <a:spcAft>
                <a:spcPts val="0"/>
              </a:spcAft>
              <a:buClr>
                <a:schemeClr val="dk1"/>
              </a:buClr>
              <a:buSzPts val="1100"/>
              <a:buFont typeface="Arial"/>
              <a:buNone/>
            </a:pPr>
            <a:r>
              <a:t/>
            </a:r>
            <a:endParaRPr sz="1150">
              <a:solidFill>
                <a:srgbClr val="161516"/>
              </a:solidFill>
              <a:highlight>
                <a:srgbClr val="FFFFFF"/>
              </a:highlight>
            </a:endParaRPr>
          </a:p>
          <a:p>
            <a:pPr indent="0" lvl="0" marL="0" rtl="0" algn="r">
              <a:spcBef>
                <a:spcPts val="0"/>
              </a:spcBef>
              <a:spcAft>
                <a:spcPts val="0"/>
              </a:spcAft>
              <a:buClr>
                <a:schemeClr val="dk1"/>
              </a:buClr>
              <a:buSzPts val="1100"/>
              <a:buFont typeface="Arial"/>
              <a:buNone/>
            </a:pPr>
            <a:r>
              <a:rPr lang="en" sz="900" u="sng">
                <a:solidFill>
                  <a:schemeClr val="hlink"/>
                </a:solidFill>
                <a:highlight>
                  <a:srgbClr val="FFFFFF"/>
                </a:highlight>
                <a:hlinkClick r:id="rId3"/>
              </a:rPr>
              <a:t>20:24</a:t>
            </a:r>
            <a:endParaRPr sz="900" u="sng">
              <a:solidFill>
                <a:schemeClr val="hlink"/>
              </a:solidFill>
              <a:highlight>
                <a:srgbClr val="FFFFFF"/>
              </a:highlight>
            </a:endParaRPr>
          </a:p>
          <a:p>
            <a:pPr indent="0" lvl="0" marL="0" rtl="0" algn="l">
              <a:spcBef>
                <a:spcPts val="0"/>
              </a:spcBef>
              <a:spcAft>
                <a:spcPts val="0"/>
              </a:spcAft>
              <a:buClr>
                <a:schemeClr val="dk1"/>
              </a:buClr>
              <a:buSzPts val="1100"/>
              <a:buFont typeface="Arial"/>
              <a:buNone/>
            </a:pPr>
            <a:r>
              <a:rPr lang="en" sz="1150">
                <a:solidFill>
                  <a:srgbClr val="161516"/>
                </a:solidFill>
                <a:highlight>
                  <a:srgbClr val="FFFFFF"/>
                </a:highlight>
              </a:rPr>
              <a:t>This is a fairly ok tutorial on concepts</a:t>
            </a:r>
            <a:endParaRPr sz="1150">
              <a:solidFill>
                <a:srgbClr val="161516"/>
              </a:solidFill>
              <a:highlight>
                <a:srgbClr val="FFFFFF"/>
              </a:highlight>
            </a:endParaRPr>
          </a:p>
          <a:p>
            <a:pPr indent="0" lvl="0" marL="0" rtl="0" algn="l">
              <a:spcBef>
                <a:spcPts val="0"/>
              </a:spcBef>
              <a:spcAft>
                <a:spcPts val="0"/>
              </a:spcAft>
              <a:buClr>
                <a:schemeClr val="dk1"/>
              </a:buClr>
              <a:buSzPts val="1100"/>
              <a:buFont typeface="Arial"/>
              <a:buNone/>
            </a:pPr>
            <a:r>
              <a:t/>
            </a:r>
            <a:endParaRPr sz="1150">
              <a:solidFill>
                <a:srgbClr val="161516"/>
              </a:solidFill>
              <a:highlight>
                <a:srgbClr val="FFFFFF"/>
              </a:highlight>
            </a:endParaRPr>
          </a:p>
          <a:p>
            <a:pPr indent="0" lvl="0" marL="0" rtl="0" algn="l">
              <a:spcBef>
                <a:spcPts val="0"/>
              </a:spcBef>
              <a:spcAft>
                <a:spcPts val="0"/>
              </a:spcAft>
              <a:buClr>
                <a:schemeClr val="dk1"/>
              </a:buClr>
              <a:buSzPts val="1100"/>
              <a:buFont typeface="Arial"/>
              <a:buNone/>
            </a:pPr>
            <a:r>
              <a:rPr lang="en" sz="1150" u="sng">
                <a:solidFill>
                  <a:schemeClr val="hlink"/>
                </a:solidFill>
                <a:highlight>
                  <a:srgbClr val="FFFFFF"/>
                </a:highlight>
                <a:hlinkClick r:id="rId4"/>
              </a:rPr>
              <a:t>http://carinyperez.com/create-quiz-react/</a:t>
            </a:r>
            <a:r>
              <a:rPr lang="en" sz="1150">
                <a:solidFill>
                  <a:srgbClr val="161516"/>
                </a:solidFill>
                <a:highlight>
                  <a:srgbClr val="FFFFFF"/>
                </a:highlight>
              </a:rPr>
              <a:t> (edited)</a:t>
            </a:r>
            <a:endParaRPr sz="1150">
              <a:solidFill>
                <a:srgbClr val="161516"/>
              </a:solidFill>
              <a:highlight>
                <a:srgbClr val="FFFFFF"/>
              </a:highlight>
            </a:endParaRPr>
          </a:p>
          <a:p>
            <a:pPr indent="0" lvl="0" marL="0" rtl="0" algn="l">
              <a:spcBef>
                <a:spcPts val="0"/>
              </a:spcBef>
              <a:spcAft>
                <a:spcPts val="0"/>
              </a:spcAft>
              <a:buClr>
                <a:schemeClr val="dk1"/>
              </a:buClr>
              <a:buSzPts val="1100"/>
              <a:buFont typeface="Arial"/>
              <a:buNone/>
            </a:pPr>
            <a:r>
              <a:t/>
            </a:r>
            <a:endParaRPr sz="1150">
              <a:solidFill>
                <a:srgbClr val="161516"/>
              </a:solidFill>
              <a:highlight>
                <a:srgbClr val="D5D5D5"/>
              </a:highlight>
            </a:endParaRPr>
          </a:p>
          <a:p>
            <a:pPr indent="0" lvl="0" marL="0" rtl="0" algn="l">
              <a:spcBef>
                <a:spcPts val="0"/>
              </a:spcBef>
              <a:spcAft>
                <a:spcPts val="0"/>
              </a:spcAft>
              <a:buClr>
                <a:schemeClr val="dk1"/>
              </a:buClr>
              <a:buSzPts val="1100"/>
              <a:buFont typeface="Arial"/>
              <a:buNone/>
            </a:pPr>
            <a:r>
              <a:rPr lang="en" sz="900">
                <a:solidFill>
                  <a:srgbClr val="4E4D4E"/>
                </a:solidFill>
                <a:highlight>
                  <a:srgbClr val="FFFFFF"/>
                </a:highlight>
              </a:rPr>
              <a:t> </a:t>
            </a:r>
            <a:r>
              <a:rPr b="1" lang="en" sz="1150">
                <a:solidFill>
                  <a:srgbClr val="161516"/>
                </a:solidFill>
                <a:highlight>
                  <a:srgbClr val="FFFFFF"/>
                </a:highlight>
              </a:rPr>
              <a:t>Cariny Perez</a:t>
            </a:r>
            <a:endParaRPr b="1" sz="1150">
              <a:solidFill>
                <a:srgbClr val="161516"/>
              </a:solidFill>
              <a:highlight>
                <a:srgbClr val="FFFFFF"/>
              </a:highlight>
            </a:endParaRPr>
          </a:p>
          <a:p>
            <a:pPr indent="0" lvl="0" marL="0" rtl="0" algn="l">
              <a:spcBef>
                <a:spcPts val="0"/>
              </a:spcBef>
              <a:spcAft>
                <a:spcPts val="0"/>
              </a:spcAft>
              <a:buClr>
                <a:schemeClr val="dk1"/>
              </a:buClr>
              <a:buSzPts val="1100"/>
              <a:buFont typeface="Arial"/>
              <a:buNone/>
            </a:pPr>
            <a:r>
              <a:rPr b="1" lang="en" sz="1150" u="sng">
                <a:solidFill>
                  <a:schemeClr val="hlink"/>
                </a:solidFill>
                <a:highlight>
                  <a:srgbClr val="FFFFFF"/>
                </a:highlight>
                <a:hlinkClick r:id="rId5"/>
              </a:rPr>
              <a:t>Create a Quiz with React</a:t>
            </a:r>
            <a:endParaRPr b="1" sz="1150" u="sng">
              <a:solidFill>
                <a:schemeClr val="hlink"/>
              </a:solidFill>
              <a:highlight>
                <a:srgbClr val="FFFFFF"/>
              </a:highlight>
            </a:endParaRPr>
          </a:p>
          <a:p>
            <a:pPr indent="0" lvl="0" marL="0" rtl="0" algn="l">
              <a:spcBef>
                <a:spcPts val="0"/>
              </a:spcBef>
              <a:spcAft>
                <a:spcPts val="0"/>
              </a:spcAft>
              <a:buClr>
                <a:schemeClr val="dk1"/>
              </a:buClr>
              <a:buSzPts val="1100"/>
              <a:buFont typeface="Arial"/>
              <a:buNone/>
            </a:pPr>
            <a:r>
              <a:rPr lang="en" sz="1150">
                <a:solidFill>
                  <a:srgbClr val="161516"/>
                </a:solidFill>
                <a:highlight>
                  <a:srgbClr val="FFFFFF"/>
                </a:highlight>
              </a:rPr>
              <a:t>In this tutorial you will learn how to create a quiz using the React framework.</a:t>
            </a:r>
            <a:endParaRPr sz="1150">
              <a:solidFill>
                <a:srgbClr val="161516"/>
              </a:solidFill>
              <a:highlight>
                <a:srgbClr val="FFFFFF"/>
              </a:highlight>
            </a:endParaRPr>
          </a:p>
          <a:p>
            <a:pPr indent="0" lvl="0" marL="0" rtl="0" algn="l">
              <a:spcBef>
                <a:spcPts val="0"/>
              </a:spcBef>
              <a:spcAft>
                <a:spcPts val="0"/>
              </a:spcAft>
              <a:buClr>
                <a:schemeClr val="dk1"/>
              </a:buClr>
              <a:buSzPts val="1100"/>
              <a:buFont typeface="Arial"/>
              <a:buNone/>
            </a:pPr>
            <a:r>
              <a:rPr lang="en" sz="900">
                <a:solidFill>
                  <a:srgbClr val="4E4D4E"/>
                </a:solidFill>
                <a:highlight>
                  <a:srgbClr val="FFFFFF"/>
                </a:highlight>
              </a:rPr>
              <a:t>10 Oct 2017</a:t>
            </a:r>
            <a:endParaRPr sz="900">
              <a:solidFill>
                <a:srgbClr val="4E4D4E"/>
              </a:solidFill>
              <a:highlight>
                <a:srgbClr val="FFFFFF"/>
              </a:highlight>
            </a:endParaRPr>
          </a:p>
          <a:p>
            <a:pPr indent="0" lvl="0" marL="0" rtl="0" algn="l">
              <a:spcBef>
                <a:spcPts val="0"/>
              </a:spcBef>
              <a:spcAft>
                <a:spcPts val="0"/>
              </a:spcAft>
              <a:buClr>
                <a:schemeClr val="dk1"/>
              </a:buClr>
              <a:buSzPts val="1100"/>
              <a:buFont typeface="Arial"/>
              <a:buNone/>
            </a:pPr>
            <a:r>
              <a:t/>
            </a:r>
            <a:endParaRPr sz="1150">
              <a:solidFill>
                <a:srgbClr val="161516"/>
              </a:solidFill>
              <a:highlight>
                <a:srgbClr val="FFFFFF"/>
              </a:highlight>
            </a:endParaRPr>
          </a:p>
          <a:p>
            <a:pPr indent="0" lvl="0" marL="0" rtl="0" algn="ctr">
              <a:spcBef>
                <a:spcPts val="0"/>
              </a:spcBef>
              <a:spcAft>
                <a:spcPts val="0"/>
              </a:spcAft>
              <a:buClr>
                <a:schemeClr val="dk1"/>
              </a:buClr>
              <a:buSzPts val="1100"/>
              <a:buFont typeface="Arial"/>
              <a:buNone/>
            </a:pPr>
            <a:r>
              <a:rPr b="1" lang="en" sz="1050">
                <a:solidFill>
                  <a:srgbClr val="161516"/>
                </a:solidFill>
                <a:highlight>
                  <a:srgbClr val="FFFFFF"/>
                </a:highlight>
              </a:rPr>
              <a:t>Wednesday, 11 March</a:t>
            </a:r>
            <a:endParaRPr b="1" sz="1050">
              <a:solidFill>
                <a:srgbClr val="161516"/>
              </a:solidFill>
              <a:highlight>
                <a:srgbClr val="FFFFFF"/>
              </a:highlight>
            </a:endParaRPr>
          </a:p>
          <a:p>
            <a:pPr indent="0" lvl="0" marL="0" rtl="0" algn="l">
              <a:spcBef>
                <a:spcPts val="0"/>
              </a:spcBef>
              <a:spcAft>
                <a:spcPts val="0"/>
              </a:spcAft>
              <a:buClr>
                <a:schemeClr val="dk1"/>
              </a:buClr>
              <a:buSzPts val="1100"/>
              <a:buFont typeface="Arial"/>
              <a:buNone/>
            </a:pPr>
            <a:r>
              <a:t/>
            </a:r>
            <a:endParaRPr sz="1150">
              <a:solidFill>
                <a:srgbClr val="161516"/>
              </a:solidFill>
              <a:highlight>
                <a:srgbClr val="FFFFFF"/>
              </a:highlight>
            </a:endParaRPr>
          </a:p>
          <a:p>
            <a:pPr indent="0" lvl="0" marL="0" rtl="0" algn="l">
              <a:spcBef>
                <a:spcPts val="0"/>
              </a:spcBef>
              <a:spcAft>
                <a:spcPts val="0"/>
              </a:spcAft>
              <a:buClr>
                <a:schemeClr val="dk1"/>
              </a:buClr>
              <a:buSzPts val="1100"/>
              <a:buFont typeface="Arial"/>
              <a:buNone/>
            </a:pPr>
            <a:r>
              <a:t/>
            </a:r>
            <a:endParaRPr sz="1150">
              <a:solidFill>
                <a:srgbClr val="161516"/>
              </a:solidFill>
              <a:highlight>
                <a:srgbClr val="F6F6F6"/>
              </a:highlight>
            </a:endParaRPr>
          </a:p>
          <a:p>
            <a:pPr indent="0" lvl="0" marL="0" rtl="0" algn="l">
              <a:spcBef>
                <a:spcPts val="0"/>
              </a:spcBef>
              <a:spcAft>
                <a:spcPts val="0"/>
              </a:spcAft>
              <a:buClr>
                <a:schemeClr val="dk1"/>
              </a:buClr>
              <a:buSzPts val="1100"/>
              <a:buFont typeface="Arial"/>
              <a:buNone/>
            </a:pPr>
            <a:r>
              <a:rPr lang="en" sz="1150">
                <a:solidFill>
                  <a:srgbClr val="161516"/>
                </a:solidFill>
                <a:highlight>
                  <a:srgbClr val="F6F6F6"/>
                </a:highlight>
              </a:rPr>
              <a:t>axios</a:t>
            </a:r>
            <a:endParaRPr sz="1150">
              <a:solidFill>
                <a:srgbClr val="161516"/>
              </a:solidFill>
              <a:highlight>
                <a:srgbClr val="F6F6F6"/>
              </a:highlight>
            </a:endParaRPr>
          </a:p>
          <a:p>
            <a:pPr indent="0" lvl="0" marL="0" rtl="0" algn="l">
              <a:spcBef>
                <a:spcPts val="0"/>
              </a:spcBef>
              <a:spcAft>
                <a:spcPts val="0"/>
              </a:spcAft>
              <a:buClr>
                <a:schemeClr val="dk1"/>
              </a:buClr>
              <a:buSzPts val="1100"/>
              <a:buFont typeface="Arial"/>
              <a:buNone/>
            </a:pPr>
            <a:r>
              <a:rPr lang="en" sz="1150">
                <a:solidFill>
                  <a:srgbClr val="161516"/>
                </a:solidFill>
                <a:highlight>
                  <a:srgbClr val="F6F6F6"/>
                </a:highlight>
              </a:rPr>
              <a:t>      .get('</a:t>
            </a:r>
            <a:r>
              <a:rPr lang="en" sz="1150" u="sng">
                <a:solidFill>
                  <a:srgbClr val="124F92"/>
                </a:solidFill>
                <a:highlight>
                  <a:srgbClr val="F6F6F6"/>
                </a:highlight>
                <a:hlinkClick r:id="rId6"/>
              </a:rPr>
              <a:t>https://srtcnv0e2e.execute-api.eu-west-2.amazonaws.com/dev/pets/</a:t>
            </a:r>
            <a:r>
              <a:rPr lang="en" sz="1150">
                <a:solidFill>
                  <a:srgbClr val="161516"/>
                </a:solidFill>
                <a:highlight>
                  <a:srgbClr val="F6F6F6"/>
                </a:highlight>
              </a:rPr>
              <a:t>', {</a:t>
            </a:r>
            <a:endParaRPr sz="1150">
              <a:solidFill>
                <a:srgbClr val="161516"/>
              </a:solidFill>
              <a:highlight>
                <a:srgbClr val="F6F6F6"/>
              </a:highlight>
            </a:endParaRPr>
          </a:p>
          <a:p>
            <a:pPr indent="0" lvl="0" marL="0" rtl="0" algn="l">
              <a:spcBef>
                <a:spcPts val="0"/>
              </a:spcBef>
              <a:spcAft>
                <a:spcPts val="0"/>
              </a:spcAft>
              <a:buClr>
                <a:schemeClr val="dk1"/>
              </a:buClr>
              <a:buSzPts val="1100"/>
              <a:buFont typeface="Arial"/>
              <a:buNone/>
            </a:pPr>
            <a:r>
              <a:rPr lang="en" sz="1150">
                <a:solidFill>
                  <a:srgbClr val="161516"/>
                </a:solidFill>
                <a:highlight>
                  <a:srgbClr val="F6F6F6"/>
                </a:highlight>
              </a:rPr>
              <a:t>        params: {</a:t>
            </a:r>
            <a:endParaRPr sz="1150">
              <a:solidFill>
                <a:srgbClr val="161516"/>
              </a:solidFill>
              <a:highlight>
                <a:srgbClr val="F6F6F6"/>
              </a:highlight>
            </a:endParaRPr>
          </a:p>
          <a:p>
            <a:pPr indent="0" lvl="0" marL="0" rtl="0" algn="l">
              <a:spcBef>
                <a:spcPts val="0"/>
              </a:spcBef>
              <a:spcAft>
                <a:spcPts val="0"/>
              </a:spcAft>
              <a:buClr>
                <a:schemeClr val="dk1"/>
              </a:buClr>
              <a:buSzPts val="1100"/>
              <a:buFont typeface="Arial"/>
              <a:buNone/>
            </a:pPr>
            <a:r>
              <a:rPr lang="en" sz="1150">
                <a:solidFill>
                  <a:srgbClr val="161516"/>
                </a:solidFill>
                <a:highlight>
                  <a:srgbClr val="F6F6F6"/>
                </a:highlight>
              </a:rPr>
              <a:t>          hasGarden = this.state.answers.hasGarden</a:t>
            </a:r>
            <a:endParaRPr sz="1150">
              <a:solidFill>
                <a:srgbClr val="161516"/>
              </a:solidFill>
              <a:highlight>
                <a:srgbClr val="F6F6F6"/>
              </a:highlight>
            </a:endParaRPr>
          </a:p>
          <a:p>
            <a:pPr indent="0" lvl="0" marL="0" rtl="0" algn="l">
              <a:spcBef>
                <a:spcPts val="0"/>
              </a:spcBef>
              <a:spcAft>
                <a:spcPts val="0"/>
              </a:spcAft>
              <a:buClr>
                <a:schemeClr val="dk1"/>
              </a:buClr>
              <a:buSzPts val="1100"/>
              <a:buFont typeface="Arial"/>
              <a:buNone/>
            </a:pPr>
            <a:r>
              <a:rPr lang="en" sz="1150">
                <a:solidFill>
                  <a:srgbClr val="161516"/>
                </a:solidFill>
                <a:highlight>
                  <a:srgbClr val="F6F6F6"/>
                </a:highlight>
              </a:rPr>
              <a:t>        }</a:t>
            </a:r>
            <a:endParaRPr sz="1150">
              <a:solidFill>
                <a:srgbClr val="161516"/>
              </a:solidFill>
              <a:highlight>
                <a:srgbClr val="F6F6F6"/>
              </a:highlight>
            </a:endParaRPr>
          </a:p>
          <a:p>
            <a:pPr indent="0" lvl="0" marL="0" rtl="0" algn="l">
              <a:spcBef>
                <a:spcPts val="0"/>
              </a:spcBef>
              <a:spcAft>
                <a:spcPts val="0"/>
              </a:spcAft>
              <a:buClr>
                <a:schemeClr val="dk1"/>
              </a:buClr>
              <a:buSzPts val="1100"/>
              <a:buFont typeface="Arial"/>
              <a:buNone/>
            </a:pPr>
            <a:r>
              <a:rPr lang="en" sz="1150">
                <a:solidFill>
                  <a:srgbClr val="161516"/>
                </a:solidFill>
                <a:highlight>
                  <a:srgbClr val="F6F6F6"/>
                </a:highlight>
              </a:rPr>
              <a:t>      })</a:t>
            </a:r>
            <a:endParaRPr sz="1150">
              <a:solidFill>
                <a:srgbClr val="161516"/>
              </a:solidFill>
              <a:highlight>
                <a:srgbClr val="F6F6F6"/>
              </a:highlight>
            </a:endParaRPr>
          </a:p>
          <a:p>
            <a:pPr indent="0" lvl="0" marL="0" rtl="0" algn="l">
              <a:spcBef>
                <a:spcPts val="0"/>
              </a:spcBef>
              <a:spcAft>
                <a:spcPts val="0"/>
              </a:spcAft>
              <a:buClr>
                <a:schemeClr val="dk1"/>
              </a:buClr>
              <a:buSzPts val="1100"/>
              <a:buFont typeface="Arial"/>
              <a:buNone/>
            </a:pPr>
            <a:r>
              <a:t/>
            </a:r>
            <a:endParaRPr sz="1150">
              <a:solidFill>
                <a:srgbClr val="161516"/>
              </a:solidFill>
              <a:highlight>
                <a:srgbClr val="F6F6F6"/>
              </a:highlight>
            </a:endParaRPr>
          </a:p>
          <a:p>
            <a:pPr indent="0" lvl="0" marL="0" rtl="0" algn="l">
              <a:spcBef>
                <a:spcPts val="0"/>
              </a:spcBef>
              <a:spcAft>
                <a:spcPts val="0"/>
              </a:spcAft>
              <a:buClr>
                <a:schemeClr val="dk1"/>
              </a:buClr>
              <a:buSzPts val="1100"/>
              <a:buFont typeface="Arial"/>
              <a:buNone/>
            </a:pPr>
            <a:r>
              <a:rPr lang="en" sz="1150">
                <a:solidFill>
                  <a:srgbClr val="161516"/>
                </a:solidFill>
                <a:highlight>
                  <a:srgbClr val="F6F6F6"/>
                </a:highlight>
              </a:rPr>
              <a:t>Csv file on database</a:t>
            </a:r>
            <a:endParaRPr sz="1150">
              <a:solidFill>
                <a:srgbClr val="161516"/>
              </a:solidFill>
              <a:highlight>
                <a:srgbClr val="F6F6F6"/>
              </a:highlight>
            </a:endParaRPr>
          </a:p>
          <a:p>
            <a:pPr indent="0" lvl="0" marL="0" rtl="0" algn="l">
              <a:spcBef>
                <a:spcPts val="0"/>
              </a:spcBef>
              <a:spcAft>
                <a:spcPts val="0"/>
              </a:spcAft>
              <a:buClr>
                <a:schemeClr val="dk1"/>
              </a:buClr>
              <a:buSzPts val="1100"/>
              <a:buFont typeface="Arial"/>
              <a:buNone/>
            </a:pPr>
            <a:r>
              <a:t/>
            </a:r>
            <a:endParaRPr sz="1150">
              <a:solidFill>
                <a:srgbClr val="161516"/>
              </a:solidFill>
              <a:highlight>
                <a:srgbClr val="F6F6F6"/>
              </a:highlight>
            </a:endParaRPr>
          </a:p>
          <a:p>
            <a:pPr indent="0" lvl="0" marL="0" rtl="0" algn="l">
              <a:spcBef>
                <a:spcPts val="0"/>
              </a:spcBef>
              <a:spcAft>
                <a:spcPts val="0"/>
              </a:spcAft>
              <a:buClr>
                <a:schemeClr val="dk1"/>
              </a:buClr>
              <a:buSzPts val="1100"/>
              <a:buFont typeface="Arial"/>
              <a:buNone/>
            </a:pPr>
            <a:r>
              <a:rPr lang="en" sz="1150">
                <a:solidFill>
                  <a:srgbClr val="161516"/>
                </a:solidFill>
                <a:highlight>
                  <a:srgbClr val="F6F6F6"/>
                </a:highlight>
              </a:rPr>
              <a:t>Proof of concept</a:t>
            </a:r>
            <a:endParaRPr sz="1150">
              <a:solidFill>
                <a:srgbClr val="161516"/>
              </a:solidFill>
              <a:highlight>
                <a:srgbClr val="F6F6F6"/>
              </a:highlight>
            </a:endParaRPr>
          </a:p>
          <a:p>
            <a:pPr indent="0" lvl="0" marL="0" rtl="0" algn="l">
              <a:spcBef>
                <a:spcPts val="0"/>
              </a:spcBef>
              <a:spcAft>
                <a:spcPts val="0"/>
              </a:spcAft>
              <a:buClr>
                <a:schemeClr val="dk1"/>
              </a:buClr>
              <a:buSzPts val="1100"/>
              <a:buFont typeface="Arial"/>
              <a:buNone/>
            </a:pPr>
            <a:r>
              <a:t/>
            </a:r>
            <a:endParaRPr sz="1200"/>
          </a:p>
          <a:p>
            <a:pPr indent="0" lvl="0" marL="0" rtl="0" algn="l">
              <a:spcBef>
                <a:spcPts val="160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