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D568-34D3-5745-84C8-F72AA1FBA0AC}" type="datetimeFigureOut">
              <a:rPr lang="en-US" smtClean="0"/>
              <a:t>7/28/15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12C5-B88F-2D4D-8143-77CFF7B110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26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D568-34D3-5745-84C8-F72AA1FBA0AC}" type="datetimeFigureOut">
              <a:rPr lang="en-US" smtClean="0"/>
              <a:t>7/28/15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12C5-B88F-2D4D-8143-77CFF7B110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39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D568-34D3-5745-84C8-F72AA1FBA0AC}" type="datetimeFigureOut">
              <a:rPr lang="en-US" smtClean="0"/>
              <a:t>7/28/15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12C5-B88F-2D4D-8143-77CFF7B110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98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D568-34D3-5745-84C8-F72AA1FBA0AC}" type="datetimeFigureOut">
              <a:rPr lang="en-US" smtClean="0"/>
              <a:t>7/28/15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12C5-B88F-2D4D-8143-77CFF7B110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2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D568-34D3-5745-84C8-F72AA1FBA0AC}" type="datetimeFigureOut">
              <a:rPr lang="en-US" smtClean="0"/>
              <a:t>7/28/15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12C5-B88F-2D4D-8143-77CFF7B110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4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D568-34D3-5745-84C8-F72AA1FBA0AC}" type="datetimeFigureOut">
              <a:rPr lang="en-US" smtClean="0"/>
              <a:t>7/28/15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12C5-B88F-2D4D-8143-77CFF7B110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2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D568-34D3-5745-84C8-F72AA1FBA0AC}" type="datetimeFigureOut">
              <a:rPr lang="en-US" smtClean="0"/>
              <a:t>7/28/15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12C5-B88F-2D4D-8143-77CFF7B110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7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D568-34D3-5745-84C8-F72AA1FBA0AC}" type="datetimeFigureOut">
              <a:rPr lang="en-US" smtClean="0"/>
              <a:t>7/28/15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12C5-B88F-2D4D-8143-77CFF7B110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99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D568-34D3-5745-84C8-F72AA1FBA0AC}" type="datetimeFigureOut">
              <a:rPr lang="en-US" smtClean="0"/>
              <a:t>7/28/15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12C5-B88F-2D4D-8143-77CFF7B110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56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D568-34D3-5745-84C8-F72AA1FBA0AC}" type="datetimeFigureOut">
              <a:rPr lang="en-US" smtClean="0"/>
              <a:t>7/28/15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12C5-B88F-2D4D-8143-77CFF7B110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9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D568-34D3-5745-84C8-F72AA1FBA0AC}" type="datetimeFigureOut">
              <a:rPr lang="en-US" smtClean="0"/>
              <a:t>7/28/15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12C5-B88F-2D4D-8143-77CFF7B110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6D568-34D3-5745-84C8-F72AA1FBA0AC}" type="datetimeFigureOut">
              <a:rPr lang="en-US" smtClean="0"/>
              <a:t>7/28/15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E12C5-B88F-2D4D-8143-77CFF7B110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3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-scm.com/book/en/v2/Getting-Started-Git-Basics" TargetMode="External"/><Relationship Id="rId3" Type="http://schemas.openxmlformats.org/officeDocument/2006/relationships/hyperlink" Target="https://www.youtube.com/watch?v=0fKg7e37bQ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632" y="3092413"/>
            <a:ext cx="8337047" cy="2057694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3913" y="3486412"/>
            <a:ext cx="6400800" cy="125215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Welcome!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We will be starting very soon!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PetTutorBluAnd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81" y="636070"/>
            <a:ext cx="7086196" cy="185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7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613" y="1271616"/>
            <a:ext cx="7907792" cy="938370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 smtClean="0">
                <a:solidFill>
                  <a:srgbClr val="FFFFFF"/>
                </a:solidFill>
              </a:rPr>
              <a:t>GitHub</a:t>
            </a:r>
            <a:r>
              <a:rPr lang="en-US" dirty="0" smtClean="0">
                <a:solidFill>
                  <a:srgbClr val="FFFFFF"/>
                </a:solidFill>
              </a:rPr>
              <a:t> Introduction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0013" y="2568208"/>
            <a:ext cx="7907792" cy="2943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rId2"/>
              </a:rPr>
              <a:t>Demos Available At:</a:t>
            </a:r>
          </a:p>
          <a:p>
            <a:pPr marL="742950" indent="-742950" algn="l">
              <a:buAutoNum type="arabicParenR"/>
            </a:pPr>
            <a:endParaRPr lang="en-US" dirty="0">
              <a:solidFill>
                <a:schemeClr val="bg1"/>
              </a:solidFill>
              <a:hlinkClick r:id="rId2"/>
            </a:endParaRPr>
          </a:p>
          <a:p>
            <a:pPr marL="742950" indent="-742950" algn="l">
              <a:buAutoNum type="arabicParenR"/>
            </a:pPr>
            <a:r>
              <a:rPr lang="en-US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dirty="0">
                <a:solidFill>
                  <a:schemeClr val="bg1"/>
                </a:solidFill>
                <a:hlinkClick r:id="rId2"/>
              </a:rPr>
              <a:t>://github.com/PetTutor/PetTutor-SDK-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Demos</a:t>
            </a:r>
          </a:p>
          <a:p>
            <a:pPr algn="l"/>
            <a:endParaRPr lang="en-US" dirty="0">
              <a:solidFill>
                <a:schemeClr val="bg1"/>
              </a:solidFill>
              <a:hlinkClick r:id="rId2"/>
            </a:endParaRPr>
          </a:p>
          <a:p>
            <a:pPr algn="l"/>
            <a:r>
              <a:rPr lang="en-US" u="sng" dirty="0" smtClean="0">
                <a:solidFill>
                  <a:schemeClr val="bg1"/>
                </a:solidFill>
                <a:hlinkClick r:id="rId2"/>
              </a:rPr>
              <a:t> Git Hub Help:</a:t>
            </a:r>
          </a:p>
          <a:p>
            <a:pPr algn="l"/>
            <a:endParaRPr lang="en-US" u="sng" dirty="0" smtClean="0">
              <a:solidFill>
                <a:schemeClr val="bg1"/>
              </a:solidFill>
              <a:hlinkClick r:id="rId2"/>
            </a:endParaRPr>
          </a:p>
          <a:p>
            <a:pPr marL="742950" indent="-742950" algn="l">
              <a:buAutoNum type="arabicParenR"/>
            </a:pPr>
            <a:r>
              <a:rPr lang="en-US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dirty="0">
                <a:solidFill>
                  <a:schemeClr val="bg1"/>
                </a:solidFill>
                <a:hlinkClick r:id="rId2"/>
              </a:rPr>
              <a:t>://git-scm.com/book/en/v2/Getting-Started-Git-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Basics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indent="-742950" algn="l">
              <a:buAutoNum type="arabicParenR"/>
            </a:pPr>
            <a:endParaRPr lang="en-US" dirty="0" smtClean="0">
              <a:solidFill>
                <a:schemeClr val="bg1"/>
              </a:solidFill>
            </a:endParaRPr>
          </a:p>
          <a:p>
            <a:pPr marL="742950" indent="-742950" algn="l">
              <a:buAutoNum type="arabicParenR"/>
            </a:pPr>
            <a:r>
              <a:rPr lang="en-US" dirty="0">
                <a:solidFill>
                  <a:srgbClr val="FFFFFF"/>
                </a:solidFill>
                <a:hlinkClick r:id="rId3"/>
              </a:rPr>
              <a:t>https://www.youtube.com/watch?v=</a:t>
            </a:r>
            <a:r>
              <a:rPr lang="en-US" dirty="0" smtClean="0">
                <a:solidFill>
                  <a:srgbClr val="FFFFFF"/>
                </a:solidFill>
                <a:hlinkClick r:id="rId3"/>
              </a:rPr>
              <a:t>0fKg7e37bQE</a:t>
            </a:r>
            <a:endParaRPr lang="en-US" dirty="0" smtClean="0">
              <a:solidFill>
                <a:srgbClr val="FFFFFF"/>
              </a:solidFill>
            </a:endParaRPr>
          </a:p>
          <a:p>
            <a:pPr marL="742950" indent="-742950" algn="l">
              <a:buAutoNum type="arabicParenR"/>
            </a:pPr>
            <a:endParaRPr lang="en-US" dirty="0" smtClean="0">
              <a:solidFill>
                <a:srgbClr val="FFFFFF"/>
              </a:solidFill>
            </a:endParaRPr>
          </a:p>
          <a:p>
            <a:pPr marL="742950" indent="-742950" algn="l">
              <a:buAutoNum type="arabicParenR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156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613" y="2945658"/>
            <a:ext cx="7907792" cy="938370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 smtClean="0">
                <a:solidFill>
                  <a:srgbClr val="FFFFFF"/>
                </a:solidFill>
              </a:rPr>
              <a:t>Questions?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PetTutorBluAnd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81" y="544535"/>
            <a:ext cx="7086196" cy="185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6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3512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Agenda: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356" y="2209558"/>
            <a:ext cx="7907792" cy="3717356"/>
          </a:xfrm>
        </p:spPr>
        <p:txBody>
          <a:bodyPr>
            <a:normAutofit/>
          </a:bodyPr>
          <a:lstStyle/>
          <a:p>
            <a:pPr marL="514350" indent="-514350" algn="l">
              <a:buAutoNum type="arabicParenR"/>
            </a:pPr>
            <a:r>
              <a:rPr lang="en-US" sz="3600" dirty="0" smtClean="0">
                <a:solidFill>
                  <a:srgbClr val="FFFFFF"/>
                </a:solidFill>
              </a:rPr>
              <a:t>Overview of BLE and Capabilities</a:t>
            </a:r>
          </a:p>
          <a:p>
            <a:pPr marL="514350" indent="-514350" algn="l">
              <a:buAutoNum type="arabicParenR"/>
            </a:pPr>
            <a:r>
              <a:rPr lang="en-US" sz="3600" dirty="0" smtClean="0">
                <a:solidFill>
                  <a:srgbClr val="FFFFFF"/>
                </a:solidFill>
              </a:rPr>
              <a:t>Developing Accessories</a:t>
            </a:r>
          </a:p>
          <a:p>
            <a:pPr marL="514350" indent="-514350" algn="l">
              <a:buAutoNum type="arabicParenR"/>
            </a:pPr>
            <a:r>
              <a:rPr lang="en-US" sz="3600" dirty="0" smtClean="0">
                <a:solidFill>
                  <a:srgbClr val="FFFFFF"/>
                </a:solidFill>
              </a:rPr>
              <a:t>Connectivity though the Pet Tutor App</a:t>
            </a:r>
          </a:p>
          <a:p>
            <a:pPr lvl="1" algn="l"/>
            <a:r>
              <a:rPr lang="en-US" sz="3200" dirty="0" smtClean="0">
                <a:solidFill>
                  <a:srgbClr val="FFFFFF"/>
                </a:solidFill>
              </a:rPr>
              <a:t>- Submitting to the Pet Tutor mini-app store</a:t>
            </a:r>
          </a:p>
          <a:p>
            <a:pPr marL="514350" indent="-514350" algn="l">
              <a:buAutoNum type="arabicParenR"/>
            </a:pPr>
            <a:r>
              <a:rPr lang="en-US" sz="3600" dirty="0" smtClean="0">
                <a:solidFill>
                  <a:srgbClr val="FFFFFF"/>
                </a:solidFill>
              </a:rPr>
              <a:t>iOS</a:t>
            </a:r>
            <a:r>
              <a:rPr lang="en-US" sz="3600" dirty="0" smtClean="0">
                <a:solidFill>
                  <a:srgbClr val="FFFFFF"/>
                </a:solidFill>
              </a:rPr>
              <a:t> App Development for Pet Tutor</a:t>
            </a:r>
            <a:endParaRPr lang="en-US" sz="3600" dirty="0" smtClean="0">
              <a:solidFill>
                <a:srgbClr val="FFFFFF"/>
              </a:solidFill>
            </a:endParaRPr>
          </a:p>
          <a:p>
            <a:pPr marL="514350" indent="-514350" algn="l">
              <a:buAutoNum type="arabicParenR"/>
            </a:pP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53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123" y="565739"/>
            <a:ext cx="7772400" cy="93837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Overview: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731" y="1504109"/>
            <a:ext cx="7907792" cy="582270"/>
          </a:xfrm>
        </p:spPr>
        <p:txBody>
          <a:bodyPr>
            <a:normAutofit/>
          </a:bodyPr>
          <a:lstStyle/>
          <a:p>
            <a:pPr marL="514350" indent="-514350" algn="l">
              <a:buAutoNum type="arabicParenR"/>
            </a:pPr>
            <a:r>
              <a:rPr lang="en-US" dirty="0" smtClean="0">
                <a:solidFill>
                  <a:srgbClr val="FFFFFF"/>
                </a:solidFill>
              </a:rPr>
              <a:t>BLE and its Capabilities: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84731" y="2251488"/>
            <a:ext cx="7907792" cy="40415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rgbClr val="FFFFFF"/>
                </a:solidFill>
              </a:rPr>
              <a:t>Very low power connectivity</a:t>
            </a:r>
          </a:p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rgbClr val="FFFFFF"/>
                </a:solidFill>
              </a:rPr>
              <a:t>Wireless connectivity to device from Mac, PC, Phone, Tablets </a:t>
            </a:r>
            <a:r>
              <a:rPr lang="en-US" sz="2400" dirty="0" smtClean="0">
                <a:solidFill>
                  <a:srgbClr val="FFFFFF"/>
                </a:solidFill>
              </a:rPr>
              <a:t>(even wireless programming)</a:t>
            </a:r>
          </a:p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rgbClr val="FFFFFF"/>
                </a:solidFill>
              </a:rPr>
              <a:t>Wireless range between 50-120ft </a:t>
            </a:r>
          </a:p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rgbClr val="FFFFFF"/>
                </a:solidFill>
              </a:rPr>
              <a:t>Constantly Evolving Eco System</a:t>
            </a:r>
          </a:p>
          <a:p>
            <a:pPr marL="914400" lvl="1" indent="-457200" algn="l">
              <a:buFontTx/>
              <a:buChar char="-"/>
            </a:pPr>
            <a:r>
              <a:rPr lang="en-US" dirty="0" smtClean="0">
                <a:solidFill>
                  <a:srgbClr val="FFFFFF"/>
                </a:solidFill>
              </a:rPr>
              <a:t>Direct connection to the internet via built in IP stacks in upcoming version</a:t>
            </a:r>
          </a:p>
          <a:p>
            <a:pPr marL="914400" lvl="1" indent="-457200" algn="l">
              <a:buFontTx/>
              <a:buChar char="-"/>
            </a:pPr>
            <a:r>
              <a:rPr lang="en-US" sz="2000" dirty="0">
                <a:solidFill>
                  <a:srgbClr val="FFFFFF"/>
                </a:solidFill>
              </a:rPr>
              <a:t>http://</a:t>
            </a:r>
            <a:r>
              <a:rPr lang="en-US" sz="2000" dirty="0">
                <a:solidFill>
                  <a:srgbClr val="FFFFFF"/>
                </a:solidFill>
              </a:rPr>
              <a:t>www.bluetooth.com</a:t>
            </a:r>
            <a:r>
              <a:rPr lang="en-US" sz="2000" dirty="0">
                <a:solidFill>
                  <a:srgbClr val="FFFFFF"/>
                </a:solidFill>
              </a:rPr>
              <a:t>/Pages/Bluetooth-</a:t>
            </a:r>
            <a:r>
              <a:rPr lang="en-US" sz="2000" dirty="0">
                <a:solidFill>
                  <a:srgbClr val="FFFFFF"/>
                </a:solidFill>
              </a:rPr>
              <a:t>Smart.aspx</a:t>
            </a:r>
            <a:endParaRPr lang="en-US" sz="2000" dirty="0" smtClean="0">
              <a:solidFill>
                <a:srgbClr val="FFFFFF"/>
              </a:solidFill>
            </a:endParaRPr>
          </a:p>
          <a:p>
            <a:pPr marL="914400" lvl="1" indent="-457200" algn="l">
              <a:buFontTx/>
              <a:buChar char="-"/>
            </a:pPr>
            <a:endParaRPr lang="en-US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03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3005" y="519971"/>
            <a:ext cx="7772400" cy="93837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Overview </a:t>
            </a:r>
            <a:r>
              <a:rPr lang="en-US" sz="1400" dirty="0" smtClean="0">
                <a:solidFill>
                  <a:srgbClr val="FFFFFF"/>
                </a:solidFill>
              </a:rPr>
              <a:t>(cont.)</a:t>
            </a:r>
            <a:r>
              <a:rPr lang="en-US" dirty="0" smtClean="0">
                <a:solidFill>
                  <a:srgbClr val="FFFFFF"/>
                </a:solidFill>
              </a:rPr>
              <a:t>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613" y="1458341"/>
            <a:ext cx="7907792" cy="58227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FFFF"/>
                </a:solidFill>
              </a:rPr>
              <a:t>The Punch Through Design Bean:</a:t>
            </a: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7613" y="2205720"/>
            <a:ext cx="7907792" cy="350379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rgbClr val="FFFFFF"/>
                </a:solidFill>
              </a:rPr>
              <a:t>3-axis accelerometer</a:t>
            </a:r>
          </a:p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rgbClr val="FFFFFF"/>
                </a:solidFill>
              </a:rPr>
              <a:t>Temperature sensor</a:t>
            </a:r>
          </a:p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rgbClr val="FFFFFF"/>
                </a:solidFill>
              </a:rPr>
              <a:t>RBG LED</a:t>
            </a:r>
          </a:p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rgbClr val="FFFFFF"/>
                </a:solidFill>
              </a:rPr>
              <a:t>CR2032 Battery Powered</a:t>
            </a:r>
          </a:p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rgbClr val="FFFFFF"/>
                </a:solidFill>
              </a:rPr>
              <a:t>Atmega</a:t>
            </a:r>
            <a:r>
              <a:rPr lang="en-US" dirty="0" smtClean="0">
                <a:solidFill>
                  <a:srgbClr val="FFFFFF"/>
                </a:solidFill>
              </a:rPr>
              <a:t> 328p 8mhz, 3V</a:t>
            </a:r>
          </a:p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rgbClr val="FFFFFF"/>
                </a:solidFill>
              </a:rPr>
              <a:t>6 digital I/O pins, 2 analog</a:t>
            </a:r>
          </a:p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rgbClr val="FFFFFF"/>
                </a:solidFill>
              </a:rPr>
              <a:t>Bluetooth LE Peripheral (wireless programming)</a:t>
            </a:r>
          </a:p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rgbClr val="FFFFFF"/>
                </a:solidFill>
              </a:rPr>
              <a:t>Supports OSX, </a:t>
            </a:r>
            <a:r>
              <a:rPr lang="en-US" dirty="0" smtClean="0">
                <a:solidFill>
                  <a:srgbClr val="FFFFFF"/>
                </a:solidFill>
              </a:rPr>
              <a:t>iOS</a:t>
            </a:r>
            <a:r>
              <a:rPr lang="en-US" dirty="0" smtClean="0">
                <a:solidFill>
                  <a:srgbClr val="FFFFFF"/>
                </a:solidFill>
              </a:rPr>
              <a:t>, and Win 8</a:t>
            </a:r>
          </a:p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rgbClr val="FFFFFF"/>
                </a:solidFill>
              </a:rPr>
              <a:t>Android coming soon!</a:t>
            </a:r>
          </a:p>
          <a:p>
            <a:pPr marL="457200" indent="-457200" algn="l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https://</a:t>
            </a:r>
            <a:r>
              <a:rPr lang="en-US" dirty="0">
                <a:solidFill>
                  <a:srgbClr val="FFFFFF"/>
                </a:solidFill>
              </a:rPr>
              <a:t>punchthrough.com</a:t>
            </a:r>
            <a:r>
              <a:rPr lang="en-US" dirty="0">
                <a:solidFill>
                  <a:srgbClr val="FFFFFF"/>
                </a:solidFill>
              </a:rPr>
              <a:t>/bean/</a:t>
            </a:r>
            <a:endParaRPr lang="en-US" dirty="0" smtClean="0">
              <a:solidFill>
                <a:srgbClr val="FFFFFF"/>
              </a:solidFill>
            </a:endParaRPr>
          </a:p>
          <a:p>
            <a:pPr marL="914400" lvl="1" indent="-457200" algn="l">
              <a:buFontTx/>
              <a:buChar char="-"/>
            </a:pPr>
            <a:endParaRPr lang="en-US" dirty="0" smtClean="0">
              <a:solidFill>
                <a:srgbClr val="FFFFFF"/>
              </a:solidFill>
            </a:endParaRPr>
          </a:p>
        </p:txBody>
      </p:sp>
      <p:pic>
        <p:nvPicPr>
          <p:cNvPr id="6" name="Picture 5" descr="bean-against-box-7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907" y="2551879"/>
            <a:ext cx="2417498" cy="1022536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607613" y="5844251"/>
            <a:ext cx="7907792" cy="582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FFFFFF"/>
                </a:solidFill>
              </a:rPr>
              <a:t>Our commitment to BLE</a:t>
            </a:r>
            <a:endParaRPr lang="en-US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59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613" y="519971"/>
            <a:ext cx="7907792" cy="938370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>
                <a:solidFill>
                  <a:srgbClr val="FFFFFF"/>
                </a:solidFill>
              </a:rPr>
              <a:t>Developing Accessories</a:t>
            </a:r>
          </a:p>
        </p:txBody>
      </p:sp>
      <p:sp>
        <p:nvSpPr>
          <p:cNvPr id="8" name="Process 7"/>
          <p:cNvSpPr/>
          <p:nvPr/>
        </p:nvSpPr>
        <p:spPr>
          <a:xfrm>
            <a:off x="869494" y="2929133"/>
            <a:ext cx="1533058" cy="915353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Accessory</a:t>
            </a:r>
            <a:endParaRPr lang="en-US" dirty="0"/>
          </a:p>
        </p:txBody>
      </p:sp>
      <p:sp>
        <p:nvSpPr>
          <p:cNvPr id="9" name="Decision 8"/>
          <p:cNvSpPr/>
          <p:nvPr/>
        </p:nvSpPr>
        <p:spPr>
          <a:xfrm>
            <a:off x="3580948" y="2630522"/>
            <a:ext cx="2345348" cy="1571383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Pet Tutor Mobile App</a:t>
            </a:r>
            <a:endParaRPr lang="en-US" dirty="0"/>
          </a:p>
        </p:txBody>
      </p:sp>
      <p:sp>
        <p:nvSpPr>
          <p:cNvPr id="10" name="Process 9"/>
          <p:cNvSpPr/>
          <p:nvPr/>
        </p:nvSpPr>
        <p:spPr>
          <a:xfrm>
            <a:off x="7131243" y="2959330"/>
            <a:ext cx="1533058" cy="915353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Pet Tutor Feeder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808697" y="3455460"/>
            <a:ext cx="514834" cy="3890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6252358" y="3497098"/>
            <a:ext cx="514834" cy="3890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10800000">
            <a:off x="6252358" y="2929133"/>
            <a:ext cx="514834" cy="3890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10800000">
            <a:off x="2808697" y="2929133"/>
            <a:ext cx="514834" cy="3890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9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613" y="519971"/>
            <a:ext cx="7907792" cy="938370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>
                <a:solidFill>
                  <a:srgbClr val="FFFFFF"/>
                </a:solidFill>
              </a:rPr>
              <a:t>Developing Accessories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7613" y="1851021"/>
            <a:ext cx="7907792" cy="3675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200" dirty="0" smtClean="0">
                <a:solidFill>
                  <a:srgbClr val="FFFFFF"/>
                </a:solidFill>
              </a:rPr>
              <a:t>Arduino</a:t>
            </a:r>
            <a:r>
              <a:rPr lang="en-US" sz="3200" dirty="0" smtClean="0">
                <a:solidFill>
                  <a:srgbClr val="FFFFFF"/>
                </a:solidFill>
              </a:rPr>
              <a:t> Code to Trigger a Feeder:</a:t>
            </a:r>
          </a:p>
          <a:p>
            <a:pPr lvl="1"/>
            <a:endParaRPr lang="en-US" sz="2400" dirty="0" smtClean="0">
              <a:solidFill>
                <a:srgbClr val="FFFFFF"/>
              </a:solidFill>
            </a:endParaRPr>
          </a:p>
          <a:p>
            <a:pPr lvl="1"/>
            <a:r>
              <a:rPr lang="en-US" sz="2400" dirty="0" smtClean="0">
                <a:solidFill>
                  <a:srgbClr val="FFFFFF"/>
                </a:solidFill>
              </a:rPr>
              <a:t>Serial.write</a:t>
            </a:r>
            <a:r>
              <a:rPr lang="en-US" sz="2400" dirty="0">
                <a:solidFill>
                  <a:srgbClr val="FFFFFF"/>
                </a:solidFill>
              </a:rPr>
              <a:t>("</a:t>
            </a:r>
            <a:r>
              <a:rPr lang="en-US" sz="2400" u="sng" dirty="0">
                <a:solidFill>
                  <a:srgbClr val="FFFFFF"/>
                </a:solidFill>
              </a:rPr>
              <a:t>CMD-ACCESSORY-FEED</a:t>
            </a:r>
            <a:r>
              <a:rPr lang="en-US" sz="2400" dirty="0">
                <a:solidFill>
                  <a:srgbClr val="FFFFFF"/>
                </a:solidFill>
              </a:rPr>
              <a:t>")</a:t>
            </a:r>
            <a:r>
              <a:rPr lang="en-US" sz="2400" dirty="0" smtClean="0">
                <a:solidFill>
                  <a:srgbClr val="FFFFFF"/>
                </a:solidFill>
              </a:rPr>
              <a:t>;</a:t>
            </a:r>
          </a:p>
          <a:p>
            <a:pPr lvl="1"/>
            <a:endParaRPr lang="en-US" sz="2400" dirty="0">
              <a:solidFill>
                <a:srgbClr val="FFFFFF"/>
              </a:solidFill>
            </a:endParaRPr>
          </a:p>
          <a:p>
            <a:pPr lvl="1"/>
            <a:r>
              <a:rPr lang="en-US" sz="2400" dirty="0" smtClean="0">
                <a:solidFill>
                  <a:srgbClr val="FFFFFF"/>
                </a:solidFill>
              </a:rPr>
              <a:t>OR</a:t>
            </a:r>
          </a:p>
          <a:p>
            <a:pPr lvl="1"/>
            <a:endParaRPr lang="en-US" sz="2400" dirty="0">
              <a:solidFill>
                <a:srgbClr val="FFFFFF"/>
              </a:solidFill>
            </a:endParaRPr>
          </a:p>
          <a:p>
            <a:pPr lvl="1"/>
            <a:r>
              <a:rPr lang="en-US" sz="2400" dirty="0" smtClean="0">
                <a:solidFill>
                  <a:srgbClr val="FFFFFF"/>
                </a:solidFill>
              </a:rPr>
              <a:t>Bean.setScratchNumber</a:t>
            </a:r>
            <a:r>
              <a:rPr lang="en-US" sz="2400" dirty="0" smtClean="0">
                <a:solidFill>
                  <a:srgbClr val="FFFFFF"/>
                </a:solidFill>
              </a:rPr>
              <a:t>(5, 1);</a:t>
            </a:r>
            <a:endParaRPr lang="en-US" sz="24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96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613" y="519971"/>
            <a:ext cx="7907792" cy="93837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3600" dirty="0">
                <a:solidFill>
                  <a:srgbClr val="FFFFFF"/>
                </a:solidFill>
              </a:rPr>
              <a:t>Connectivity though the Pet Tutor App</a:t>
            </a:r>
          </a:p>
        </p:txBody>
      </p:sp>
      <p:pic>
        <p:nvPicPr>
          <p:cNvPr id="3" name="Picture 2" descr="IMG_35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037" y="1727729"/>
            <a:ext cx="2694207" cy="479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01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613" y="176711"/>
            <a:ext cx="7907792" cy="93837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3600" dirty="0" smtClean="0">
                <a:solidFill>
                  <a:srgbClr val="FFFFFF"/>
                </a:solidFill>
              </a:rPr>
              <a:t>Submitting to Mini-app Store</a:t>
            </a:r>
            <a:endParaRPr lang="en-US" sz="3600" dirty="0">
              <a:solidFill>
                <a:srgbClr val="FFFF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1223354"/>
            <a:ext cx="9144000" cy="3777685"/>
            <a:chOff x="0" y="2012852"/>
            <a:chExt cx="9144000" cy="3777685"/>
          </a:xfrm>
        </p:grpSpPr>
        <p:pic>
          <p:nvPicPr>
            <p:cNvPr id="5" name="Picture 4" descr="Screen Shot 2015-07-29 at 2.50.05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12852"/>
              <a:ext cx="9144000" cy="377768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0" y="4359371"/>
              <a:ext cx="8946647" cy="2517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49577" y="5253685"/>
            <a:ext cx="742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To get this level of feedback you must go to </a:t>
            </a:r>
            <a:r>
              <a:rPr lang="en-US" dirty="0" smtClean="0">
                <a:solidFill>
                  <a:srgbClr val="FFFFFF"/>
                </a:solidFill>
              </a:rPr>
              <a:t>Arduino’s</a:t>
            </a:r>
            <a:r>
              <a:rPr lang="en-US" dirty="0" smtClean="0">
                <a:solidFill>
                  <a:srgbClr val="FFFFFF"/>
                </a:solidFill>
              </a:rPr>
              <a:t> preferences and select: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Picture 8" descr="Screen Shot 2015-07-29 at 2.53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16" y="5810217"/>
            <a:ext cx="5041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74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613" y="519971"/>
            <a:ext cx="7907792" cy="93837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dirty="0">
                <a:solidFill>
                  <a:srgbClr val="FFFFFF"/>
                </a:solidFill>
              </a:rPr>
              <a:t>iOS</a:t>
            </a:r>
            <a:r>
              <a:rPr lang="en-US" dirty="0">
                <a:solidFill>
                  <a:srgbClr val="FFFFFF"/>
                </a:solidFill>
              </a:rPr>
              <a:t> App Development for Pet Tutor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7613" y="1851021"/>
            <a:ext cx="7907792" cy="4510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200" dirty="0" smtClean="0">
                <a:solidFill>
                  <a:srgbClr val="FFFFFF"/>
                </a:solidFill>
              </a:rPr>
              <a:t>iOS</a:t>
            </a:r>
            <a:r>
              <a:rPr lang="en-US" sz="3200" dirty="0" smtClean="0">
                <a:solidFill>
                  <a:srgbClr val="FFFFFF"/>
                </a:solidFill>
              </a:rPr>
              <a:t> Code to Trigger a Feeder:</a:t>
            </a:r>
          </a:p>
          <a:p>
            <a:pPr lvl="1"/>
            <a:endParaRPr lang="en-US" sz="2400" dirty="0" smtClean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FF"/>
                </a:solidFill>
              </a:rPr>
              <a:t>[bean </a:t>
            </a:r>
            <a:r>
              <a:rPr lang="en-US" sz="2800" dirty="0" smtClean="0">
                <a:solidFill>
                  <a:srgbClr val="FFFFFF"/>
                </a:solidFill>
              </a:rPr>
              <a:t>sendSerialString</a:t>
            </a:r>
            <a:r>
              <a:rPr lang="en-US" sz="2800" dirty="0">
                <a:solidFill>
                  <a:srgbClr val="FFFFFF"/>
                </a:solidFill>
              </a:rPr>
              <a:t>:@"</a:t>
            </a:r>
            <a:r>
              <a:rPr lang="en-US" sz="2800" u="sng" dirty="0">
                <a:solidFill>
                  <a:srgbClr val="FFFFFF"/>
                </a:solidFill>
              </a:rPr>
              <a:t>CMD-FEED</a:t>
            </a:r>
            <a:r>
              <a:rPr lang="en-US" sz="2800" dirty="0">
                <a:solidFill>
                  <a:srgbClr val="FFFFFF"/>
                </a:solidFill>
              </a:rPr>
              <a:t>"];</a:t>
            </a:r>
          </a:p>
          <a:p>
            <a:pPr lvl="1"/>
            <a:endParaRPr lang="en-US" sz="2400" dirty="0" smtClean="0">
              <a:solidFill>
                <a:srgbClr val="FFFFFF"/>
              </a:solidFill>
            </a:endParaRPr>
          </a:p>
          <a:p>
            <a:pPr lvl="1"/>
            <a:r>
              <a:rPr lang="en-US" sz="2400" dirty="0" smtClean="0">
                <a:solidFill>
                  <a:srgbClr val="FFFFFF"/>
                </a:solidFill>
              </a:rPr>
              <a:t>OR</a:t>
            </a:r>
          </a:p>
          <a:p>
            <a:pPr lvl="1"/>
            <a:endParaRPr lang="en-US" sz="2400" dirty="0">
              <a:solidFill>
                <a:srgbClr val="FFFFFF"/>
              </a:solidFill>
            </a:endParaRPr>
          </a:p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    </a:t>
            </a:r>
            <a:r>
              <a:rPr lang="en-US" sz="1800" dirty="0" smtClean="0">
                <a:solidFill>
                  <a:srgbClr val="FFFFFF"/>
                </a:solidFill>
              </a:rPr>
              <a:t>int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>
                <a:solidFill>
                  <a:srgbClr val="FFFFFF"/>
                </a:solidFill>
              </a:rPr>
              <a:t>feedValue</a:t>
            </a:r>
            <a:r>
              <a:rPr lang="en-US" sz="1800" dirty="0">
                <a:solidFill>
                  <a:srgbClr val="FFFFFF"/>
                </a:solidFill>
              </a:rPr>
              <a:t> = 1;</a:t>
            </a:r>
            <a:endParaRPr lang="en-US" sz="1800" dirty="0" smtClean="0">
              <a:solidFill>
                <a:srgbClr val="FFFFFF"/>
              </a:solidFill>
            </a:endParaRPr>
          </a:p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    [</a:t>
            </a:r>
            <a:r>
              <a:rPr lang="en-US" sz="1800" dirty="0">
                <a:solidFill>
                  <a:srgbClr val="FFFFFF"/>
                </a:solidFill>
              </a:rPr>
              <a:t>selectedBean</a:t>
            </a:r>
            <a:r>
              <a:rPr lang="en-US" sz="1800" dirty="0">
                <a:solidFill>
                  <a:srgbClr val="FFFFFF"/>
                </a:solidFill>
              </a:rPr>
              <a:t> setScratchBank:5 data</a:t>
            </a:r>
            <a:r>
              <a:rPr lang="en-US" sz="1800" dirty="0" smtClean="0">
                <a:solidFill>
                  <a:srgbClr val="FFFFFF"/>
                </a:solidFill>
              </a:rPr>
              <a:t>:    </a:t>
            </a:r>
          </a:p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                  [</a:t>
            </a:r>
            <a:r>
              <a:rPr lang="en-US" sz="1800" dirty="0">
                <a:solidFill>
                  <a:srgbClr val="FFFFFF"/>
                </a:solidFill>
              </a:rPr>
              <a:t>NSData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>
                <a:solidFill>
                  <a:srgbClr val="FFFFFF"/>
                </a:solidFill>
              </a:rPr>
              <a:t>dataWithBytes</a:t>
            </a:r>
            <a:r>
              <a:rPr lang="en-US" sz="1800" dirty="0">
                <a:solidFill>
                  <a:srgbClr val="FFFFFF"/>
                </a:solidFill>
              </a:rPr>
              <a:t>:&amp;</a:t>
            </a:r>
            <a:r>
              <a:rPr lang="en-US" sz="1800" dirty="0">
                <a:solidFill>
                  <a:srgbClr val="FFFFFF"/>
                </a:solidFill>
              </a:rPr>
              <a:t>feedValue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>
                <a:solidFill>
                  <a:srgbClr val="FFFFFF"/>
                </a:solidFill>
              </a:rPr>
              <a:t>length:sizeof</a:t>
            </a:r>
            <a:r>
              <a:rPr lang="en-US" sz="1800" dirty="0">
                <a:solidFill>
                  <a:srgbClr val="FFFFFF"/>
                </a:solidFill>
              </a:rPr>
              <a:t>(</a:t>
            </a:r>
            <a:r>
              <a:rPr lang="en-US" sz="1800" dirty="0">
                <a:solidFill>
                  <a:srgbClr val="FFFFFF"/>
                </a:solidFill>
              </a:rPr>
              <a:t>feedValue</a:t>
            </a:r>
            <a:r>
              <a:rPr lang="en-US" sz="1800" dirty="0">
                <a:solidFill>
                  <a:srgbClr val="FFFFFF"/>
                </a:solidFill>
              </a:rPr>
              <a:t>)]];</a:t>
            </a:r>
            <a:endParaRPr lang="en-US" sz="18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883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348</Words>
  <Application>Microsoft Macintosh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Agenda:</vt:lpstr>
      <vt:lpstr>Overview:</vt:lpstr>
      <vt:lpstr>Overview (cont.):</vt:lpstr>
      <vt:lpstr>Developing Accessories</vt:lpstr>
      <vt:lpstr>Developing Accessories</vt:lpstr>
      <vt:lpstr>Connectivity though the Pet Tutor App</vt:lpstr>
      <vt:lpstr>Submitting to Mini-app Store</vt:lpstr>
      <vt:lpstr>iOS App Development for Pet Tutor</vt:lpstr>
      <vt:lpstr>GitHub Introduction</vt:lpstr>
      <vt:lpstr>Questions?</vt:lpstr>
    </vt:vector>
  </TitlesOfParts>
  <Company>Dufect Mobile,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Nelson</dc:creator>
  <cp:lastModifiedBy>David Nelson</cp:lastModifiedBy>
  <cp:revision>11</cp:revision>
  <dcterms:created xsi:type="dcterms:W3CDTF">2015-07-28T20:04:19Z</dcterms:created>
  <dcterms:modified xsi:type="dcterms:W3CDTF">2015-07-29T20:01:35Z</dcterms:modified>
</cp:coreProperties>
</file>