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embeddedFontLst>
    <p:embeddedFont>
      <p:font typeface="Merriweather" panose="020B0604020202020204" charset="0"/>
      <p:regular r:id="rId46"/>
      <p:bold r:id="rId47"/>
      <p:italic r:id="rId48"/>
      <p:boldItalic r:id="rId49"/>
    </p:embeddedFon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5DBD39-0467-4520-AC1F-9E60E25DE2A4}">
  <a:tblStyle styleId="{3C5DBD39-0467-4520-AC1F-9E60E25DE2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995680d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995680d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40d78630d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40d78630d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b4305b7d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b4305b7d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95680d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95680d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b4305b7d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b4305b7d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95680d5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995680d5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95680d5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95680d5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95680d5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995680d5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95680d5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95680d5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540339c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540339c8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995680d5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995680d5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41d6be9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41d6be9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41d6be95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41d6be95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41d6be95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41d6be95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1d6be95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1d6be95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41d6be95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41d6be95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41d6be95b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41d6be95b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1d6be95b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1d6be95b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1d6be95b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1d6be95b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1d6be95b_0_1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1d6be95b_0_1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9fb155a42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9fb155a42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1d6be95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1d6be95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768022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768022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995680d5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995680d5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a995680d5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a995680d5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768022c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768022c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995680d5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995680d5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41d6be95b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41d6be95b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1d6be95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1d6be95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1d6be95b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1d6be95b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a995680d5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a995680d5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a995680d5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a995680d5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95680d5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95680d5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995efe0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995efe0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995680d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a995680d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995efe0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995efe0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995680d5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995680d5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995680d5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995680d5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995680d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995680d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9cf58d8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9cf58d8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heavy tail distribution comes into the picture of tail index.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995680d5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995680d5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0d78630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40d78630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://emis.dsd.sztaki.hu/journals/PM/59f4/pm59f402.pdf" TargetMode="External"/><Relationship Id="rId3" Type="http://schemas.openxmlformats.org/officeDocument/2006/relationships/hyperlink" Target="https://www.sciencedirect.com/science/article/pii/S0167947305000733" TargetMode="External"/><Relationship Id="rId7" Type="http://schemas.openxmlformats.org/officeDocument/2006/relationships/hyperlink" Target="https://www.sciencedirect.com/science/article/pii/S0378375803001940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ink.springer.com/article/10.1023/A:1011470010228" TargetMode="External"/><Relationship Id="rId5" Type="http://schemas.openxmlformats.org/officeDocument/2006/relationships/hyperlink" Target="https://link.springer.com/article/10.1023/A:1016592028871" TargetMode="External"/><Relationship Id="rId4" Type="http://schemas.openxmlformats.org/officeDocument/2006/relationships/hyperlink" Target="https://rss.onlinelibrary.wiley.com/doi/epdf/10.1111/1467-9868.00223" TargetMode="External"/><Relationship Id="rId9" Type="http://schemas.openxmlformats.org/officeDocument/2006/relationships/hyperlink" Target="https://onlinelibrary.wiley.com/doi/full/10.1111/1467-9892.003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knv-VHvqGvhkjOg55LApWDyW6SCBtz_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Statistics (MA51109)</a:t>
            </a:r>
            <a:endParaRPr sz="25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3176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Term Paper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Nandagopalan’s Extremal Index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Nandagopalan’s estimator: </a:t>
            </a:r>
            <a:r>
              <a:rPr lang="en-GB"/>
              <a:t>For given (X</a:t>
            </a:r>
            <a:r>
              <a:rPr lang="en-GB" baseline="-25000"/>
              <a:t>1</a:t>
            </a:r>
            <a:r>
              <a:rPr lang="en-GB"/>
              <a:t> , X</a:t>
            </a:r>
            <a:r>
              <a:rPr lang="en-GB" baseline="-25000"/>
              <a:t>2</a:t>
            </a:r>
            <a:r>
              <a:rPr lang="en-GB"/>
              <a:t> , . . . , X</a:t>
            </a:r>
            <a:r>
              <a:rPr lang="en-GB" baseline="-25000"/>
              <a:t>n </a:t>
            </a:r>
            <a:r>
              <a:rPr lang="en-GB"/>
              <a:t>) samples, non-parametric estimator of θ, given by the ratio between the number of down-crossings/up-crossings and the number of exceedances over a high threshold is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 = u</a:t>
            </a:r>
            <a:r>
              <a:rPr lang="en-GB" baseline="-25000"/>
              <a:t>n</a:t>
            </a:r>
            <a:r>
              <a:rPr lang="en-GB"/>
              <a:t> must be such that n(1 − F (u</a:t>
            </a:r>
            <a:r>
              <a:rPr lang="en-GB" baseline="-25000"/>
              <a:t>n</a:t>
            </a:r>
            <a:r>
              <a:rPr lang="en-GB"/>
              <a:t> )) = c</a:t>
            </a:r>
            <a:r>
              <a:rPr lang="en-GB" baseline="-25000"/>
              <a:t>n</a:t>
            </a:r>
            <a:r>
              <a:rPr lang="en-GB"/>
              <a:t>𝜏 =  𝜏</a:t>
            </a:r>
            <a:r>
              <a:rPr lang="en-GB" baseline="-25000"/>
              <a:t>n</a:t>
            </a:r>
            <a:r>
              <a:rPr lang="en-GB"/>
              <a:t> ,  𝜏</a:t>
            </a:r>
            <a:r>
              <a:rPr lang="en-GB" baseline="-25000"/>
              <a:t>n</a:t>
            </a:r>
            <a:r>
              <a:rPr lang="en-GB"/>
              <a:t> → ∞ and  𝜏</a:t>
            </a:r>
            <a:r>
              <a:rPr lang="en-GB" baseline="-25000"/>
              <a:t>n</a:t>
            </a:r>
            <a:r>
              <a:rPr lang="en-GB"/>
              <a:t>/n → 0.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𝜏</a:t>
            </a:r>
            <a:r>
              <a:rPr lang="en-GB" baseline="-25000"/>
              <a:t>  </a:t>
            </a:r>
            <a:r>
              <a:rPr lang="en-GB"/>
              <a:t>is fixed, the Nandagopalan’s estimator may not be consistent. So we need to assume 𝜏 =  𝜏</a:t>
            </a:r>
            <a:r>
              <a:rPr lang="en-GB" baseline="-25000"/>
              <a:t>n</a:t>
            </a:r>
            <a:r>
              <a:rPr lang="en-GB"/>
              <a:t> → ∞, as n → ∞. We shall here consider a deterministic level u ∈ [X</a:t>
            </a:r>
            <a:r>
              <a:rPr lang="en-GB" baseline="-25000"/>
              <a:t>n−k:n</a:t>
            </a:r>
            <a:r>
              <a:rPr lang="en-GB"/>
              <a:t> , X </a:t>
            </a:r>
            <a:r>
              <a:rPr lang="en-GB" baseline="-25000"/>
              <a:t>n−k+1:n</a:t>
            </a:r>
            <a:r>
              <a:rPr lang="en-GB"/>
              <a:t> ), the interval between the (k + 1) and the k</a:t>
            </a:r>
            <a:r>
              <a:rPr lang="en-GB" baseline="30000"/>
              <a:t>th</a:t>
            </a:r>
            <a:r>
              <a:rPr lang="en-GB"/>
              <a:t> top order statistics.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100" y="2224075"/>
            <a:ext cx="4695825" cy="6953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Nandagopalan’s Extremal Index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11725" y="1505700"/>
            <a:ext cx="84492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extremal index estimator is then a function of k, the number of top o.s. higher than the chosen threshold. The estimator can be modified as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3657600" lvl="0" indent="45720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Or</a:t>
            </a:r>
            <a:r>
              <a:rPr lang="en-GB"/>
              <a:t>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Consistency is attained only if k is intermediate, i.e., k = k</a:t>
            </a:r>
            <a:r>
              <a:rPr lang="en-GB" baseline="-25000"/>
              <a:t>n </a:t>
            </a:r>
            <a:r>
              <a:rPr lang="en-GB"/>
              <a:t>→ ∞, k = o(n) as n → ∞.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50" y="2232588"/>
            <a:ext cx="4781550" cy="6191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500" y="3511563"/>
            <a:ext cx="2533650" cy="59055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154025" y="2571750"/>
            <a:ext cx="3909900" cy="27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cdf of the Frechet Parent distribution we have utilised to simulate from.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have utilised the inverse transform method to simulate from this distribution.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 simulated from this distribution are iid stationary.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Fréchet Process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t="6300" b="-6300"/>
          <a:stretch/>
        </p:blipFill>
        <p:spPr>
          <a:xfrm>
            <a:off x="1783225" y="1746263"/>
            <a:ext cx="5107100" cy="4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00" y="2931113"/>
            <a:ext cx="4690399" cy="205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9350" y="2351409"/>
            <a:ext cx="471465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ARMAX Process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7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ARMAX process is based on an i.i.d. sequence of innovations {Zi }</a:t>
            </a:r>
            <a:r>
              <a:rPr lang="en-GB" baseline="-25000"/>
              <a:t>i&gt;=1 </a:t>
            </a:r>
            <a:r>
              <a:rPr lang="en-GB"/>
              <a:t>, with degree of freedom H, and is defined through the following relation: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t="23305" b="12632"/>
          <a:stretch/>
        </p:blipFill>
        <p:spPr>
          <a:xfrm>
            <a:off x="2036125" y="2202223"/>
            <a:ext cx="5210175" cy="4881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5"/>
          <p:cNvSpPr txBox="1"/>
          <p:nvPr/>
        </p:nvSpPr>
        <p:spPr>
          <a:xfrm>
            <a:off x="450063" y="2679190"/>
            <a:ext cx="83823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ARMAX sequence has a stationary distribution F, it depends on the d.f. H of the i.i.d. sequence {Zi }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i&gt;=1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through the relation: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F(x)/F(x/β) = H(x/β)</a:t>
            </a:r>
            <a:endParaRPr sz="19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50" y="3573408"/>
            <a:ext cx="7521522" cy="1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50" y="2841300"/>
            <a:ext cx="5943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ARMAX Process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t="-4320" b="4320"/>
          <a:stretch/>
        </p:blipFill>
        <p:spPr>
          <a:xfrm>
            <a:off x="1562100" y="1986750"/>
            <a:ext cx="6019800" cy="63817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6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Let us consider the ARMAX model. As said before, the use of the stationarity equation in which enables us to write: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2"/>
          </p:nvPr>
        </p:nvSpPr>
        <p:spPr>
          <a:xfrm>
            <a:off x="507815" y="2662207"/>
            <a:ext cx="8382300" cy="3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Then,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Generalized Jackknife Method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17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objectives of the Jackknife methodology are the following:</a:t>
            </a:r>
            <a:endParaRPr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Bias and variance estimation, together with the derivation of the sampling distribution of a certain statistic, only through manipulation of the observed data x.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building of estimators with bias and mean squared error smaller than those of an initial set of estimators.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82150" y="3107300"/>
            <a:ext cx="8318100" cy="9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Jackknife Methodology is thus a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resampling methodology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which usually gives a positive answer to the question whether the combination of information can improve the quality of estimators of a certain parameter or functional.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Generalized Jackknife Method 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2"/>
          </p:nvPr>
        </p:nvSpPr>
        <p:spPr>
          <a:xfrm>
            <a:off x="373850" y="1581900"/>
            <a:ext cx="8382300" cy="8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According to the Generalized Jackknife methodology, we need to have access to three estimators of , T</a:t>
            </a:r>
            <a:r>
              <a:rPr lang="en-GB" baseline="-25000"/>
              <a:t>n</a:t>
            </a:r>
            <a:r>
              <a:rPr lang="en-GB" baseline="30000"/>
              <a:t>(1)</a:t>
            </a:r>
            <a:r>
              <a:rPr lang="en-GB"/>
              <a:t> , T</a:t>
            </a:r>
            <a:r>
              <a:rPr lang="en-GB" baseline="-25000"/>
              <a:t>n</a:t>
            </a:r>
            <a:r>
              <a:rPr lang="en-GB" baseline="30000"/>
              <a:t>(2)</a:t>
            </a:r>
            <a:r>
              <a:rPr lang="en-GB" baseline="-25000"/>
              <a:t>, </a:t>
            </a:r>
            <a:r>
              <a:rPr lang="en-GB"/>
              <a:t>T</a:t>
            </a:r>
            <a:r>
              <a:rPr lang="en-GB" baseline="-25000"/>
              <a:t>n</a:t>
            </a:r>
            <a:r>
              <a:rPr lang="en-GB" baseline="30000"/>
              <a:t>(3)</a:t>
            </a:r>
            <a:r>
              <a:rPr lang="en-GB"/>
              <a:t> , with the same type of bias.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t="19826"/>
          <a:stretch/>
        </p:blipFill>
        <p:spPr>
          <a:xfrm>
            <a:off x="1137050" y="2338400"/>
            <a:ext cx="6965124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l="6431" t="-6247" r="23205"/>
          <a:stretch/>
        </p:blipFill>
        <p:spPr>
          <a:xfrm>
            <a:off x="6020975" y="2986100"/>
            <a:ext cx="2719325" cy="191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311700" y="3636625"/>
            <a:ext cx="53058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Generalized Jackknife statistic (of order 2) is given by the equation on the right with ||A|| denoting, as usual, the determinant of the matrix 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" name="Google Shape;188;p28"/>
          <p:cNvCxnSpPr>
            <a:stCxn id="187" idx="3"/>
            <a:endCxn id="186" idx="1"/>
          </p:cNvCxnSpPr>
          <p:nvPr/>
        </p:nvCxnSpPr>
        <p:spPr>
          <a:xfrm rot="10800000" flipH="1">
            <a:off x="5617500" y="3941575"/>
            <a:ext cx="403500" cy="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Generalized Jackknife Method </a:t>
            </a: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2"/>
          </p:nvPr>
        </p:nvSpPr>
        <p:spPr>
          <a:xfrm>
            <a:off x="373850" y="1581900"/>
            <a:ext cx="8382300" cy="13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class of estimators are found by the equation below: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choice of 𝜹 equal to 0.25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𝜹 is regarded as a tuning parameter</a:t>
            </a:r>
            <a:endParaRPr/>
          </a:p>
        </p:txBody>
      </p:sp>
      <p:pic>
        <p:nvPicPr>
          <p:cNvPr id="195" name="Google Shape;195;p29"/>
          <p:cNvPicPr preferRelativeResize="0"/>
          <p:nvPr/>
        </p:nvPicPr>
        <p:blipFill rotWithShape="1">
          <a:blip r:embed="rId3">
            <a:alphaModFix/>
          </a:blip>
          <a:srcRect l="3755" t="4662" r="15475"/>
          <a:stretch/>
        </p:blipFill>
        <p:spPr>
          <a:xfrm>
            <a:off x="702400" y="3038175"/>
            <a:ext cx="7070000" cy="10897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 l="9950" t="9806" r="14612" b="8747"/>
          <a:stretch/>
        </p:blipFill>
        <p:spPr>
          <a:xfrm>
            <a:off x="5191425" y="3833288"/>
            <a:ext cx="3539624" cy="9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>
            <a:spLocks noGrp="1"/>
          </p:cNvSpPr>
          <p:nvPr>
            <p:ph type="title"/>
          </p:nvPr>
        </p:nvSpPr>
        <p:spPr>
          <a:xfrm>
            <a:off x="139075" y="76200"/>
            <a:ext cx="89286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Distributional Behavior of the Generalized Jackknife Extremal Index Estimator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4">
            <a:alphaModFix/>
          </a:blip>
          <a:srcRect l="10252" t="13630" r="11241" b="6611"/>
          <a:stretch/>
        </p:blipFill>
        <p:spPr>
          <a:xfrm>
            <a:off x="5027625" y="1307075"/>
            <a:ext cx="4039908" cy="10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5925" y="2389675"/>
            <a:ext cx="3645663" cy="132076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386150" y="1607325"/>
            <a:ext cx="4039800" cy="48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Relative Efficiency (REFF</a:t>
            </a:r>
            <a:r>
              <a:rPr lang="en-GB" sz="1300" baseline="-25000">
                <a:solidFill>
                  <a:schemeClr val="dk2"/>
                </a:solidFill>
              </a:rPr>
              <a:t>0</a:t>
            </a:r>
            <a:r>
              <a:rPr lang="en-GB" sz="1300" baseline="30000">
                <a:solidFill>
                  <a:schemeClr val="dk2"/>
                </a:solidFill>
              </a:rPr>
              <a:t>GJ</a:t>
            </a:r>
            <a:r>
              <a:rPr lang="en-GB" sz="1300">
                <a:solidFill>
                  <a:schemeClr val="dk2"/>
                </a:solidFill>
              </a:rPr>
              <a:t>) is defined defined as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205" name="Google Shape;205;p30"/>
          <p:cNvCxnSpPr>
            <a:stCxn id="204" idx="3"/>
            <a:endCxn id="202" idx="1"/>
          </p:cNvCxnSpPr>
          <p:nvPr/>
        </p:nvCxnSpPr>
        <p:spPr>
          <a:xfrm>
            <a:off x="4425950" y="1848375"/>
            <a:ext cx="60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" name="Google Shape;206;p30"/>
          <p:cNvSpPr txBox="1"/>
          <p:nvPr/>
        </p:nvSpPr>
        <p:spPr>
          <a:xfrm>
            <a:off x="386150" y="2849950"/>
            <a:ext cx="40398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Bias reduction Indicator (BRI</a:t>
            </a:r>
            <a:r>
              <a:rPr lang="en-GB" sz="1300" baseline="-25000">
                <a:solidFill>
                  <a:schemeClr val="dk2"/>
                </a:solidFill>
              </a:rPr>
              <a:t>0</a:t>
            </a:r>
            <a:r>
              <a:rPr lang="en-GB" sz="1300" baseline="30000">
                <a:solidFill>
                  <a:schemeClr val="dk2"/>
                </a:solidFill>
              </a:rPr>
              <a:t>GJ</a:t>
            </a:r>
            <a:r>
              <a:rPr lang="en-GB" sz="1300">
                <a:solidFill>
                  <a:schemeClr val="dk2"/>
                </a:solidFill>
              </a:rPr>
              <a:t>)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372650" y="4010675"/>
            <a:ext cx="4039800" cy="622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Indicator to illustrate the loss of sensitivity of the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new estimators to the choice of the level k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59150" y="4733925"/>
            <a:ext cx="4486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Note: Higher the indicators, the better the GJ estimator.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30"/>
          <p:cNvCxnSpPr/>
          <p:nvPr/>
        </p:nvCxnSpPr>
        <p:spPr>
          <a:xfrm>
            <a:off x="4425950" y="3039922"/>
            <a:ext cx="60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30"/>
          <p:cNvCxnSpPr/>
          <p:nvPr/>
        </p:nvCxnSpPr>
        <p:spPr>
          <a:xfrm>
            <a:off x="4412447" y="4322079"/>
            <a:ext cx="60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1: The Armax Simulation </a:t>
            </a:r>
            <a:endParaRPr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9485"/>
            <a:ext cx="7096515" cy="253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8775" y="4121401"/>
            <a:ext cx="2795226" cy="102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/>
        </p:nvSpPr>
        <p:spPr>
          <a:xfrm>
            <a:off x="2733650" y="44425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8114675" y="2035463"/>
            <a:ext cx="802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31"/>
          <p:cNvCxnSpPr>
            <a:stCxn id="219" idx="1"/>
            <a:endCxn id="216" idx="3"/>
          </p:cNvCxnSpPr>
          <p:nvPr/>
        </p:nvCxnSpPr>
        <p:spPr>
          <a:xfrm rot="10800000">
            <a:off x="7096475" y="2546513"/>
            <a:ext cx="101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31"/>
          <p:cNvCxnSpPr>
            <a:stCxn id="218" idx="3"/>
            <a:endCxn id="217" idx="1"/>
          </p:cNvCxnSpPr>
          <p:nvPr/>
        </p:nvCxnSpPr>
        <p:spPr>
          <a:xfrm>
            <a:off x="5486750" y="4632450"/>
            <a:ext cx="86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1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Poisson Process: A </a:t>
            </a:r>
            <a:r>
              <a:rPr lang="en-GB">
                <a:highlight>
                  <a:srgbClr val="FFFFFF"/>
                </a:highlight>
              </a:rPr>
              <a:t>type of random mathematical object  that consists of points randomly located on a mathematical space.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Compound Poisson Process: Process in which e</a:t>
            </a:r>
            <a:r>
              <a:rPr lang="en-GB">
                <a:highlight>
                  <a:srgbClr val="FFFFFF"/>
                </a:highlight>
              </a:rPr>
              <a:t>ach arrival in an ordinary Poisson process comes with an associated real-valued random variable that represents the value of the arrival in a sense.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exists the extremal index θ, 0 ≤ θ ≤ 1, which is directly related to the clustering of exceedances of high values for such stationary sequences.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θ = 1, for independent, identically distributed sequences and θ &gt; 0, for most of the cases.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Estimation of extremal index through the use of the Generalized Jackknife methodology, possibly together with the use of subsampling techniques.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2: Sample path of extremal index estimator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2733650" y="4340225"/>
            <a:ext cx="2752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8151550" y="2290638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9" name="Google Shape;229;p32"/>
          <p:cNvCxnSpPr>
            <a:stCxn id="228" idx="1"/>
            <a:endCxn id="230" idx="3"/>
          </p:cNvCxnSpPr>
          <p:nvPr/>
        </p:nvCxnSpPr>
        <p:spPr>
          <a:xfrm rot="10800000">
            <a:off x="7513450" y="2602488"/>
            <a:ext cx="6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32"/>
          <p:cNvCxnSpPr>
            <a:stCxn id="227" idx="3"/>
            <a:endCxn id="232" idx="1"/>
          </p:cNvCxnSpPr>
          <p:nvPr/>
        </p:nvCxnSpPr>
        <p:spPr>
          <a:xfrm>
            <a:off x="5486450" y="4530125"/>
            <a:ext cx="1032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361050" cy="26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786" y="3927949"/>
            <a:ext cx="2526315" cy="12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 txBox="1"/>
          <p:nvPr/>
        </p:nvSpPr>
        <p:spPr>
          <a:xfrm>
            <a:off x="7422988" y="1650450"/>
            <a:ext cx="717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0000F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N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116975" y="500925"/>
            <a:ext cx="871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3: Variation with delta, Fréchet(1) theta = 0.5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3329350" y="4374350"/>
            <a:ext cx="20376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8151650" y="2355038"/>
            <a:ext cx="8025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33"/>
          <p:cNvCxnSpPr>
            <a:stCxn id="240" idx="1"/>
            <a:endCxn id="242" idx="3"/>
          </p:cNvCxnSpPr>
          <p:nvPr/>
        </p:nvCxnSpPr>
        <p:spPr>
          <a:xfrm rot="10800000">
            <a:off x="7016450" y="2636888"/>
            <a:ext cx="113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3"/>
          <p:cNvCxnSpPr>
            <a:stCxn id="239" idx="3"/>
            <a:endCxn id="244" idx="1"/>
          </p:cNvCxnSpPr>
          <p:nvPr/>
        </p:nvCxnSpPr>
        <p:spPr>
          <a:xfrm>
            <a:off x="5366950" y="4564250"/>
            <a:ext cx="75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t="10217"/>
          <a:stretch/>
        </p:blipFill>
        <p:spPr>
          <a:xfrm>
            <a:off x="0" y="1288750"/>
            <a:ext cx="7016549" cy="269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799" y="3985024"/>
            <a:ext cx="3040076" cy="11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title"/>
          </p:nvPr>
        </p:nvSpPr>
        <p:spPr>
          <a:xfrm>
            <a:off x="116975" y="500925"/>
            <a:ext cx="871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4: Mean and MSE, Fréchet(1) theta = 0.2</a:t>
            </a:r>
            <a:endParaRPr/>
          </a:p>
        </p:txBody>
      </p:sp>
      <p:sp>
        <p:nvSpPr>
          <p:cNvPr id="250" name="Google Shape;250;p34"/>
          <p:cNvSpPr txBox="1"/>
          <p:nvPr/>
        </p:nvSpPr>
        <p:spPr>
          <a:xfrm>
            <a:off x="2724425" y="4511675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8151550" y="2325663"/>
            <a:ext cx="802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2" name="Google Shape;252;p34"/>
          <p:cNvCxnSpPr>
            <a:stCxn id="251" idx="1"/>
            <a:endCxn id="253" idx="3"/>
          </p:cNvCxnSpPr>
          <p:nvPr/>
        </p:nvCxnSpPr>
        <p:spPr>
          <a:xfrm rot="10800000">
            <a:off x="7513450" y="2836713"/>
            <a:ext cx="638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4" name="Google Shape;254;p34"/>
          <p:cNvCxnSpPr>
            <a:stCxn id="250" idx="3"/>
            <a:endCxn id="255" idx="1"/>
          </p:cNvCxnSpPr>
          <p:nvPr/>
        </p:nvCxnSpPr>
        <p:spPr>
          <a:xfrm>
            <a:off x="5477525" y="4701575"/>
            <a:ext cx="15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361051" cy="311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1900" y="4281525"/>
            <a:ext cx="2122099" cy="8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116975" y="500925"/>
            <a:ext cx="871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5: Mean and MSE, Fréchet(1) theta = 0.5</a:t>
            </a: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2706000" y="4384863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7838175" y="2194588"/>
            <a:ext cx="802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35"/>
          <p:cNvCxnSpPr>
            <a:stCxn id="262" idx="1"/>
            <a:endCxn id="264" idx="3"/>
          </p:cNvCxnSpPr>
          <p:nvPr/>
        </p:nvCxnSpPr>
        <p:spPr>
          <a:xfrm rot="10800000">
            <a:off x="6686475" y="2705638"/>
            <a:ext cx="115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35"/>
          <p:cNvCxnSpPr>
            <a:stCxn id="261" idx="3"/>
            <a:endCxn id="266" idx="1"/>
          </p:cNvCxnSpPr>
          <p:nvPr/>
        </p:nvCxnSpPr>
        <p:spPr>
          <a:xfrm>
            <a:off x="5459100" y="4574763"/>
            <a:ext cx="7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6686434" cy="28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700" y="4006025"/>
            <a:ext cx="2929300" cy="11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title"/>
          </p:nvPr>
        </p:nvSpPr>
        <p:spPr>
          <a:xfrm>
            <a:off x="116975" y="500925"/>
            <a:ext cx="871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6: Mean and MSE, Fréchet(1) theta = 0.8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2706000" y="45825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8151550" y="2192025"/>
            <a:ext cx="802500" cy="10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36"/>
          <p:cNvCxnSpPr>
            <a:stCxn id="273" idx="1"/>
            <a:endCxn id="275" idx="3"/>
          </p:cNvCxnSpPr>
          <p:nvPr/>
        </p:nvCxnSpPr>
        <p:spPr>
          <a:xfrm flipH="1">
            <a:off x="7665850" y="2703075"/>
            <a:ext cx="485700" cy="1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36"/>
          <p:cNvCxnSpPr/>
          <p:nvPr/>
        </p:nvCxnSpPr>
        <p:spPr>
          <a:xfrm>
            <a:off x="4811725" y="4815550"/>
            <a:ext cx="1993500" cy="2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 r="1058"/>
          <a:stretch/>
        </p:blipFill>
        <p:spPr>
          <a:xfrm>
            <a:off x="152400" y="1277025"/>
            <a:ext cx="7282850" cy="3094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4200" y="4205324"/>
            <a:ext cx="2225055" cy="89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1: Simulated values (theta = 0.2)</a:t>
            </a:r>
            <a:endParaRPr/>
          </a:p>
        </p:txBody>
      </p:sp>
      <p:graphicFrame>
        <p:nvGraphicFramePr>
          <p:cNvPr id="284" name="Google Shape;284;p37"/>
          <p:cNvGraphicFramePr/>
          <p:nvPr/>
        </p:nvGraphicFramePr>
        <p:xfrm>
          <a:off x="952500" y="1333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{3C5DBD39-0467-4520-AC1F-9E60E25DE2A4}</a:tableStyleId>
              </a:tblPr>
              <a:tblGrid>
                <a:gridCol w="120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4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500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2000</a:t>
                      </a:r>
                      <a:endParaRPr sz="125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0.3600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0.2800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0.2180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0.1720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0.1365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k_gj/n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0.9700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0.9850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0.9300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0.8690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0.8085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0.1698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0.1761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0.1787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0.1825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0.1858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0.2227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0.2247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0.2205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0.2164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0.2127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0.0038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0.0026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0.0011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0.0007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0.0136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0.0074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0.0034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0.0019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REFF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0.5255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0.5919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0.6786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0.7425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0.822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BRI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1.3324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0.9698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1.0419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1.0686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1.1132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STI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3.1429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7.4286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8.4474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8.6418</a:t>
                      </a:r>
                      <a:endParaRPr sz="125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9.0440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1: Simulated values (theta = 0.5)</a:t>
            </a:r>
            <a:endParaRPr/>
          </a:p>
        </p:txBody>
      </p:sp>
      <p:graphicFrame>
        <p:nvGraphicFramePr>
          <p:cNvPr id="290" name="Google Shape;290;p38"/>
          <p:cNvGraphicFramePr/>
          <p:nvPr/>
        </p:nvGraphicFramePr>
        <p:xfrm>
          <a:off x="952500" y="13314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{3C5DBD39-0467-4520-AC1F-9E60E25DE2A4}</a:tableStyleId>
              </a:tblPr>
              <a:tblGrid>
                <a:gridCol w="118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500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2000</a:t>
                      </a:r>
                      <a:endParaRPr sz="125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0.2100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0.1600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0.1220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0.0950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0.0780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k_gj/n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0.9700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0.9650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0.8980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0.8170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0.7445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0.4419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0.4530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0.4609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0.4683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0.4737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0.5310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0.5348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0.5296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0.5224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0.5176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0.0130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0.0087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0.0051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0.0034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0.0021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0.0232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0.0129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0.0060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0.0034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0.0019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REFF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0.7476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0.8217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0.9207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0.9956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1.0599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BRI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1.8731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1.3531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1.3203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1.4162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1.4959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STI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20.00</a:t>
                      </a: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20.00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20.9231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22.76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21.6481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1: Simulated values (theta = 0.8)</a:t>
            </a:r>
            <a:endParaRPr/>
          </a:p>
        </p:txBody>
      </p:sp>
      <p:graphicFrame>
        <p:nvGraphicFramePr>
          <p:cNvPr id="296" name="Google Shape;296;p39"/>
          <p:cNvGraphicFramePr/>
          <p:nvPr/>
        </p:nvGraphicFramePr>
        <p:xfrm>
          <a:off x="952500" y="1343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{3C5DBD39-0467-4520-AC1F-9E60E25DE2A4}</a:tableStyleId>
              </a:tblPr>
              <a:tblGrid>
                <a:gridCol w="12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500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1000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N = 2000</a:t>
                      </a:r>
                      <a:endParaRPr sz="125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0.1200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0.0950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0.0660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0.0530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0.0430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k_gj/n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0.9700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0.9850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0.9700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0.9050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0.8105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0.7344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0.7443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0.7592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0.7654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0.7718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0.8129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0.8203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0.8228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0.8199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0.8148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MSE_n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0.0195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0.0123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0.0068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0.0043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0.0027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MSE_GJ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0.0227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0.0119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0.0053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0.0029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0.0016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REFF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0.9256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1.0175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1.1379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1.2155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1.3037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BRI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5.0710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2.7433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1.7870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1.7364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1.9117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 b="1"/>
                        <a:t>STI</a:t>
                      </a:r>
                      <a:endParaRPr sz="125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66.0000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46.6667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50.0000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52.6923</a:t>
                      </a:r>
                      <a:endParaRPr sz="1250"/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50"/>
                        <a:t>49.1429</a:t>
                      </a:r>
                      <a:endParaRPr sz="1250"/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title"/>
          </p:nvPr>
        </p:nvSpPr>
        <p:spPr>
          <a:xfrm>
            <a:off x="311700" y="1728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2: Asymptotic and simulated optimal sample fractions for Nandagopalan’s estimator</a:t>
            </a:r>
            <a:endParaRPr/>
          </a:p>
        </p:txBody>
      </p:sp>
      <p:pic>
        <p:nvPicPr>
          <p:cNvPr id="302" name="Google Shape;3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3550" y="4404271"/>
            <a:ext cx="2380938" cy="623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29875" y="153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{3C5DBD39-0467-4520-AC1F-9E60E25DE2A4}</a:tableStyleId>
              </a:tblPr>
              <a:tblGrid>
                <a:gridCol w="11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0.5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0.5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0.8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Theta = 0.8</a:t>
                      </a: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k_ass/n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k/n</a:t>
                      </a:r>
                      <a:endParaRPr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k_ass/n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k/n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k_ass/n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k/n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0.3816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0.3600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0.2071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0.2100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0.1156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0.1200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0.3029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0.2800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0.1644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0.1600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0.2231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0.2180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0.1211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0.1220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0.0676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0.0660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0.1771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0.1730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0.0961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0.0950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0.1406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0.1365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0.0763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0.0780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0.0426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0.0430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04" name="Google Shape;304;p40"/>
          <p:cNvCxnSpPr/>
          <p:nvPr/>
        </p:nvCxnSpPr>
        <p:spPr>
          <a:xfrm>
            <a:off x="546775" y="2322675"/>
            <a:ext cx="813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40"/>
          <p:cNvCxnSpPr/>
          <p:nvPr/>
        </p:nvCxnSpPr>
        <p:spPr>
          <a:xfrm rot="10800000" flipH="1">
            <a:off x="527250" y="1544600"/>
            <a:ext cx="8166900" cy="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40"/>
          <p:cNvCxnSpPr/>
          <p:nvPr/>
        </p:nvCxnSpPr>
        <p:spPr>
          <a:xfrm>
            <a:off x="546775" y="4297227"/>
            <a:ext cx="8135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0"/>
          <p:cNvCxnSpPr/>
          <p:nvPr/>
        </p:nvCxnSpPr>
        <p:spPr>
          <a:xfrm>
            <a:off x="527250" y="1554100"/>
            <a:ext cx="0" cy="273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0"/>
          <p:cNvCxnSpPr/>
          <p:nvPr/>
        </p:nvCxnSpPr>
        <p:spPr>
          <a:xfrm flipH="1">
            <a:off x="1695200" y="1572550"/>
            <a:ext cx="2700" cy="273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40"/>
          <p:cNvCxnSpPr/>
          <p:nvPr/>
        </p:nvCxnSpPr>
        <p:spPr>
          <a:xfrm>
            <a:off x="4030000" y="1563325"/>
            <a:ext cx="300" cy="272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40"/>
          <p:cNvCxnSpPr/>
          <p:nvPr/>
        </p:nvCxnSpPr>
        <p:spPr>
          <a:xfrm flipH="1">
            <a:off x="6346575" y="1554100"/>
            <a:ext cx="6300" cy="273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40"/>
          <p:cNvCxnSpPr/>
          <p:nvPr/>
        </p:nvCxnSpPr>
        <p:spPr>
          <a:xfrm>
            <a:off x="8684950" y="1554100"/>
            <a:ext cx="0" cy="2746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183450" y="505325"/>
            <a:ext cx="89607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7: Simulation from  Fréchet(1) i.i.d. framework</a:t>
            </a:r>
            <a:endParaRPr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900" y="4036968"/>
            <a:ext cx="2753101" cy="1106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1"/>
          <p:cNvSpPr txBox="1"/>
          <p:nvPr/>
        </p:nvSpPr>
        <p:spPr>
          <a:xfrm>
            <a:off x="2706000" y="45825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8151675" y="2391225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p41"/>
          <p:cNvCxnSpPr>
            <a:stCxn id="319" idx="1"/>
            <a:endCxn id="321" idx="3"/>
          </p:cNvCxnSpPr>
          <p:nvPr/>
        </p:nvCxnSpPr>
        <p:spPr>
          <a:xfrm rot="10800000">
            <a:off x="7185375" y="2703075"/>
            <a:ext cx="96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2" name="Google Shape;322;p41"/>
          <p:cNvCxnSpPr/>
          <p:nvPr/>
        </p:nvCxnSpPr>
        <p:spPr>
          <a:xfrm>
            <a:off x="4811725" y="4815550"/>
            <a:ext cx="148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3" name="Google Shape;32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1790320"/>
            <a:ext cx="6873651" cy="213093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1"/>
          <p:cNvSpPr txBox="1"/>
          <p:nvPr/>
        </p:nvSpPr>
        <p:spPr>
          <a:xfrm rot="-5400000">
            <a:off x="-491853" y="2683294"/>
            <a:ext cx="143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oboto"/>
                <a:ea typeface="Roboto"/>
                <a:cs typeface="Roboto"/>
                <a:sym typeface="Roboto"/>
              </a:rPr>
              <a:t>E[*]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41"/>
          <p:cNvSpPr txBox="1"/>
          <p:nvPr/>
        </p:nvSpPr>
        <p:spPr>
          <a:xfrm rot="-5400000">
            <a:off x="2988588" y="2744591"/>
            <a:ext cx="143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oboto"/>
                <a:ea typeface="Roboto"/>
                <a:cs typeface="Roboto"/>
                <a:sym typeface="Roboto"/>
              </a:rPr>
              <a:t>MSE[*]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3096825" y="3659813"/>
            <a:ext cx="22932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6754425" y="3658622"/>
            <a:ext cx="2293200" cy="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oboto"/>
                <a:ea typeface="Roboto"/>
                <a:cs typeface="Roboto"/>
                <a:sym typeface="Roboto"/>
              </a:rPr>
              <a:t>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7340200" y="1871675"/>
            <a:ext cx="717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N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0000F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chemeClr val="lt1"/>
                </a:highlight>
              </a:rPr>
              <a:t>θ</a:t>
            </a:r>
            <a:r>
              <a:rPr lang="en-GB" sz="1500" baseline="-25000">
                <a:solidFill>
                  <a:srgbClr val="202124"/>
                </a:solidFill>
                <a:highlight>
                  <a:schemeClr val="lt1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of the paper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39625" y="1881775"/>
            <a:ext cx="20139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Stationary Dependant Sequences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643725" y="1881775"/>
            <a:ext cx="17853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Extremal index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68225" y="3100975"/>
            <a:ext cx="17853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Nandagopalan Method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678125" y="3100975"/>
            <a:ext cx="17853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Generalized Jackknife Method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7047025" y="3100975"/>
            <a:ext cx="17853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Subsampling Method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716225" y="4167775"/>
            <a:ext cx="1785300" cy="55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Case studies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5"/>
          <p:cNvCxnSpPr>
            <a:stCxn id="78" idx="3"/>
            <a:endCxn id="79" idx="1"/>
          </p:cNvCxnSpPr>
          <p:nvPr/>
        </p:nvCxnSpPr>
        <p:spPr>
          <a:xfrm>
            <a:off x="2453525" y="2161675"/>
            <a:ext cx="119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85;p15"/>
          <p:cNvCxnSpPr>
            <a:stCxn id="79" idx="2"/>
            <a:endCxn id="80" idx="0"/>
          </p:cNvCxnSpPr>
          <p:nvPr/>
        </p:nvCxnSpPr>
        <p:spPr>
          <a:xfrm flipH="1">
            <a:off x="1560975" y="2441575"/>
            <a:ext cx="2975400" cy="6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5"/>
          <p:cNvCxnSpPr>
            <a:stCxn id="79" idx="2"/>
            <a:endCxn id="81" idx="0"/>
          </p:cNvCxnSpPr>
          <p:nvPr/>
        </p:nvCxnSpPr>
        <p:spPr>
          <a:xfrm>
            <a:off x="4536375" y="2441575"/>
            <a:ext cx="34500" cy="6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5"/>
          <p:cNvCxnSpPr>
            <a:stCxn id="79" idx="2"/>
            <a:endCxn id="82" idx="0"/>
          </p:cNvCxnSpPr>
          <p:nvPr/>
        </p:nvCxnSpPr>
        <p:spPr>
          <a:xfrm>
            <a:off x="4536375" y="2441575"/>
            <a:ext cx="3403200" cy="65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Autoregressive Process of Order 1 (AR~1)</a:t>
            </a:r>
            <a:endParaRPr/>
          </a:p>
        </p:txBody>
      </p:sp>
      <p:pic>
        <p:nvPicPr>
          <p:cNvPr id="334" name="Google Shape;334;p42"/>
          <p:cNvPicPr preferRelativeResize="0"/>
          <p:nvPr/>
        </p:nvPicPr>
        <p:blipFill rotWithShape="1">
          <a:blip r:embed="rId3">
            <a:alphaModFix/>
          </a:blip>
          <a:srcRect l="4528" t="15433" r="4537"/>
          <a:stretch/>
        </p:blipFill>
        <p:spPr>
          <a:xfrm>
            <a:off x="1644425" y="2809977"/>
            <a:ext cx="5855150" cy="571925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5" name="Google Shape;335;p42"/>
          <p:cNvSpPr txBox="1"/>
          <p:nvPr/>
        </p:nvSpPr>
        <p:spPr>
          <a:xfrm>
            <a:off x="557250" y="1757250"/>
            <a:ext cx="78759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have simulated for sample size n = 1000 , the class of exponential autoregressive processes of order 1 with with {ε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j&gt;=1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standard exponential random variables. For this type of sequences we have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𝛳 = 1 and D’’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satisfied.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557250" y="3657000"/>
            <a:ext cx="78759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next slide, we present the simulated mean values of the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extremal index estimators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a logarithmic scale, for the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autoregressive processes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the equation above, with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𝛳 = 0.1 and 0.5.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8: AR(1) Process</a:t>
            </a:r>
            <a:endParaRPr/>
          </a:p>
        </p:txBody>
      </p:sp>
      <p:pic>
        <p:nvPicPr>
          <p:cNvPr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87525"/>
            <a:ext cx="6725201" cy="22866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3"/>
          <p:cNvSpPr txBox="1"/>
          <p:nvPr/>
        </p:nvSpPr>
        <p:spPr>
          <a:xfrm>
            <a:off x="2097550" y="42788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43"/>
          <p:cNvSpPr txBox="1"/>
          <p:nvPr/>
        </p:nvSpPr>
        <p:spPr>
          <a:xfrm>
            <a:off x="8151550" y="2219000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5" name="Google Shape;345;p43"/>
          <p:cNvCxnSpPr>
            <a:stCxn id="344" idx="1"/>
            <a:endCxn id="342" idx="3"/>
          </p:cNvCxnSpPr>
          <p:nvPr/>
        </p:nvCxnSpPr>
        <p:spPr>
          <a:xfrm rot="10800000">
            <a:off x="7037050" y="2530850"/>
            <a:ext cx="111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43"/>
          <p:cNvCxnSpPr>
            <a:stCxn id="343" idx="3"/>
            <a:endCxn id="347" idx="1"/>
          </p:cNvCxnSpPr>
          <p:nvPr/>
        </p:nvCxnSpPr>
        <p:spPr>
          <a:xfrm>
            <a:off x="4850650" y="4468750"/>
            <a:ext cx="81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7" name="Google Shape;347;p43"/>
          <p:cNvPicPr preferRelativeResize="0"/>
          <p:nvPr/>
        </p:nvPicPr>
        <p:blipFill rotWithShape="1">
          <a:blip r:embed="rId4">
            <a:alphaModFix/>
          </a:blip>
          <a:srcRect l="1516" t="3947" r="674"/>
          <a:stretch/>
        </p:blipFill>
        <p:spPr>
          <a:xfrm>
            <a:off x="5667575" y="3794025"/>
            <a:ext cx="3476400" cy="134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 txBox="1"/>
          <p:nvPr/>
        </p:nvSpPr>
        <p:spPr>
          <a:xfrm>
            <a:off x="7046825" y="1659675"/>
            <a:ext cx="717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0000F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N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49" name="Google Shape;349;p43"/>
          <p:cNvSpPr txBox="1"/>
          <p:nvPr/>
        </p:nvSpPr>
        <p:spPr>
          <a:xfrm rot="-5400000">
            <a:off x="-482103" y="2379794"/>
            <a:ext cx="143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oboto"/>
                <a:ea typeface="Roboto"/>
                <a:cs typeface="Roboto"/>
                <a:sym typeface="Roboto"/>
              </a:rPr>
              <a:t>E[*]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43"/>
          <p:cNvSpPr txBox="1"/>
          <p:nvPr/>
        </p:nvSpPr>
        <p:spPr>
          <a:xfrm rot="-5400000">
            <a:off x="2994059" y="2379806"/>
            <a:ext cx="143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oboto"/>
                <a:ea typeface="Roboto"/>
                <a:cs typeface="Roboto"/>
                <a:sym typeface="Roboto"/>
              </a:rPr>
              <a:t>E[*]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Autoregressive Process (AR</a:t>
            </a:r>
            <a:r>
              <a:rPr lang="en-GB" baseline="-25000"/>
              <a:t>r</a:t>
            </a:r>
            <a:r>
              <a:rPr lang="en-GB"/>
              <a:t>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 rotWithShape="1">
          <a:blip r:embed="rId3">
            <a:alphaModFix/>
          </a:blip>
          <a:srcRect l="4379" t="8970" b="-8969"/>
          <a:stretch/>
        </p:blipFill>
        <p:spPr>
          <a:xfrm>
            <a:off x="1891320" y="2379300"/>
            <a:ext cx="5539560" cy="6237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7" name="Google Shape;357;p44"/>
          <p:cNvSpPr txBox="1"/>
          <p:nvPr/>
        </p:nvSpPr>
        <p:spPr>
          <a:xfrm>
            <a:off x="672700" y="1648700"/>
            <a:ext cx="7404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a fixed r&gt;=1, and a sequence of i.i.d. Random variables {ε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n&gt;=1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such that P( ε</a:t>
            </a:r>
            <a:r>
              <a:rPr lang="en-GB" sz="1300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= k/r ) = 1/r,  k = 0, 1, . . . , r − 1. We consider the process below: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4"/>
          <p:cNvSpPr txBox="1"/>
          <p:nvPr/>
        </p:nvSpPr>
        <p:spPr>
          <a:xfrm>
            <a:off x="672700" y="3225375"/>
            <a:ext cx="74046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next slide, we present the simulated mean values of the extremal index estimators on a logarithmic scale, for samples of size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1000 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from the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</a:t>
            </a:r>
            <a:r>
              <a:rPr lang="en-GB" sz="1300" b="1" baseline="-25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(1)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processes in the equation above with </a:t>
            </a:r>
            <a:r>
              <a:rPr lang="en-GB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 = 2, 5 and 10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9 AR</a:t>
            </a:r>
            <a:r>
              <a:rPr lang="en-GB" baseline="-25000"/>
              <a:t>r</a:t>
            </a:r>
            <a:r>
              <a:rPr lang="en-GB"/>
              <a:t>(1)  </a:t>
            </a:r>
            <a:endParaRPr/>
          </a:p>
        </p:txBody>
      </p:sp>
      <p:pic>
        <p:nvPicPr>
          <p:cNvPr id="364" name="Google Shape;36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9" y="1316411"/>
            <a:ext cx="7035000" cy="239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097" y="3711072"/>
            <a:ext cx="3993251" cy="14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5"/>
          <p:cNvSpPr txBox="1"/>
          <p:nvPr/>
        </p:nvSpPr>
        <p:spPr>
          <a:xfrm>
            <a:off x="2565150" y="4223563"/>
            <a:ext cx="2096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5"/>
          <p:cNvSpPr txBox="1"/>
          <p:nvPr/>
        </p:nvSpPr>
        <p:spPr>
          <a:xfrm>
            <a:off x="7948975" y="2201953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45"/>
          <p:cNvCxnSpPr>
            <a:stCxn id="367" idx="1"/>
            <a:endCxn id="364" idx="3"/>
          </p:cNvCxnSpPr>
          <p:nvPr/>
        </p:nvCxnSpPr>
        <p:spPr>
          <a:xfrm rot="10800000">
            <a:off x="7081075" y="2513803"/>
            <a:ext cx="86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5"/>
          <p:cNvCxnSpPr>
            <a:stCxn id="366" idx="3"/>
            <a:endCxn id="365" idx="1"/>
          </p:cNvCxnSpPr>
          <p:nvPr/>
        </p:nvCxnSpPr>
        <p:spPr>
          <a:xfrm>
            <a:off x="4661550" y="4413463"/>
            <a:ext cx="46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5"/>
          <p:cNvSpPr txBox="1"/>
          <p:nvPr/>
        </p:nvSpPr>
        <p:spPr>
          <a:xfrm>
            <a:off x="7156075" y="1613575"/>
            <a:ext cx="717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rgbClr val="6AA84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6AA84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chemeClr val="lt1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chemeClr val="lt1"/>
                </a:highlight>
              </a:rPr>
              <a:t>N</a:t>
            </a:r>
            <a:endParaRPr sz="9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71" name="Google Shape;371;p45"/>
          <p:cNvSpPr txBox="1"/>
          <p:nvPr/>
        </p:nvSpPr>
        <p:spPr>
          <a:xfrm rot="-5400000">
            <a:off x="-618306" y="2379794"/>
            <a:ext cx="1435800" cy="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latin typeface="Roboto"/>
                <a:ea typeface="Roboto"/>
                <a:cs typeface="Roboto"/>
                <a:sym typeface="Roboto"/>
              </a:rPr>
              <a:t>E[*]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Subsampling </a:t>
            </a:r>
            <a:endParaRPr/>
          </a:p>
        </p:txBody>
      </p:sp>
      <p:sp>
        <p:nvSpPr>
          <p:cNvPr id="377" name="Google Shape;377;p46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Subsampling may thus improve the performance of an estimator, through the consideration of averages, which often enable a decrease in variance, and consequently in mean squared error.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following sub-sampling algorithm has been used in the paper:</a:t>
            </a:r>
            <a:endParaRPr/>
          </a:p>
        </p:txBody>
      </p:sp>
      <p:pic>
        <p:nvPicPr>
          <p:cNvPr id="378" name="Google Shape;3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275" y="2571750"/>
            <a:ext cx="7359451" cy="11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6"/>
          <p:cNvSpPr txBox="1">
            <a:spLocks noGrp="1"/>
          </p:cNvSpPr>
          <p:nvPr>
            <p:ph type="body" idx="2"/>
          </p:nvPr>
        </p:nvSpPr>
        <p:spPr>
          <a:xfrm>
            <a:off x="450050" y="3767525"/>
            <a:ext cx="8382300" cy="10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If 𝛳 &lt;= 0.2, we are able to overpass the original estimator at optimal levels, when we consider the Generalized Jackknife statistic in with 𝛅=1/4,  together with the use of subsampling techniques with T= 2, 3 and 4. A graph with representation along with the table has been computed for the same.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>
            <a:spLocks noGrp="1"/>
          </p:cNvSpPr>
          <p:nvPr>
            <p:ph type="title"/>
          </p:nvPr>
        </p:nvSpPr>
        <p:spPr>
          <a:xfrm>
            <a:off x="91100" y="500925"/>
            <a:ext cx="8949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10: Effect of subsampling, Fréchet(1) theta 0.5</a:t>
            </a:r>
            <a:endParaRPr/>
          </a:p>
        </p:txBody>
      </p:sp>
      <p:sp>
        <p:nvSpPr>
          <p:cNvPr id="385" name="Google Shape;385;p47"/>
          <p:cNvSpPr txBox="1"/>
          <p:nvPr/>
        </p:nvSpPr>
        <p:spPr>
          <a:xfrm>
            <a:off x="2097550" y="42788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7"/>
          <p:cNvSpPr txBox="1"/>
          <p:nvPr/>
        </p:nvSpPr>
        <p:spPr>
          <a:xfrm>
            <a:off x="8151550" y="2219000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47"/>
          <p:cNvCxnSpPr>
            <a:stCxn id="386" idx="1"/>
            <a:endCxn id="388" idx="3"/>
          </p:cNvCxnSpPr>
          <p:nvPr/>
        </p:nvCxnSpPr>
        <p:spPr>
          <a:xfrm rot="10800000">
            <a:off x="7037050" y="2530850"/>
            <a:ext cx="111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47"/>
          <p:cNvCxnSpPr>
            <a:stCxn id="385" idx="3"/>
            <a:endCxn id="390" idx="1"/>
          </p:cNvCxnSpPr>
          <p:nvPr/>
        </p:nvCxnSpPr>
        <p:spPr>
          <a:xfrm>
            <a:off x="4850650" y="4468750"/>
            <a:ext cx="81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1" name="Google Shape;3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200" y="3867825"/>
            <a:ext cx="3209594" cy="125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225" y="1429425"/>
            <a:ext cx="5475398" cy="243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8"/>
          <p:cNvSpPr txBox="1">
            <a:spLocks noGrp="1"/>
          </p:cNvSpPr>
          <p:nvPr>
            <p:ph type="title"/>
          </p:nvPr>
        </p:nvSpPr>
        <p:spPr>
          <a:xfrm>
            <a:off x="91100" y="500925"/>
            <a:ext cx="8949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Fig 11: Effect of subsampling, Fréchet(1) theta 0.2</a:t>
            </a:r>
            <a:endParaRPr/>
          </a:p>
        </p:txBody>
      </p:sp>
      <p:sp>
        <p:nvSpPr>
          <p:cNvPr id="398" name="Google Shape;398;p48"/>
          <p:cNvSpPr txBox="1"/>
          <p:nvPr/>
        </p:nvSpPr>
        <p:spPr>
          <a:xfrm>
            <a:off x="2097550" y="4278850"/>
            <a:ext cx="27531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results in the paper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8"/>
          <p:cNvSpPr txBox="1"/>
          <p:nvPr/>
        </p:nvSpPr>
        <p:spPr>
          <a:xfrm>
            <a:off x="8151550" y="2219000"/>
            <a:ext cx="8025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Our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48"/>
          <p:cNvCxnSpPr>
            <a:stCxn id="399" idx="1"/>
            <a:endCxn id="401" idx="3"/>
          </p:cNvCxnSpPr>
          <p:nvPr/>
        </p:nvCxnSpPr>
        <p:spPr>
          <a:xfrm rot="10800000">
            <a:off x="7037050" y="2530850"/>
            <a:ext cx="111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48"/>
          <p:cNvCxnSpPr>
            <a:stCxn id="398" idx="3"/>
            <a:endCxn id="403" idx="1"/>
          </p:cNvCxnSpPr>
          <p:nvPr/>
        </p:nvCxnSpPr>
        <p:spPr>
          <a:xfrm>
            <a:off x="4850650" y="4468750"/>
            <a:ext cx="816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4" name="Google Shape;4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353225"/>
            <a:ext cx="6449780" cy="284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600" y="4187725"/>
            <a:ext cx="2350250" cy="9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" name="Google Shape;410;p49"/>
          <p:cNvGraphicFramePr/>
          <p:nvPr/>
        </p:nvGraphicFramePr>
        <p:xfrm>
          <a:off x="1028700" y="-23915"/>
          <a:ext cx="6363000" cy="4378175"/>
        </p:xfrm>
        <a:graphic>
          <a:graphicData uri="http://schemas.openxmlformats.org/drawingml/2006/table">
            <a:tbl>
              <a:tblPr>
                <a:noFill/>
                <a:tableStyleId>{3C5DBD39-0467-4520-AC1F-9E60E25DE2A4}</a:tableStyleId>
              </a:tblPr>
              <a:tblGrid>
                <a:gridCol w="21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 = 1000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 = 2000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REFF, no subsample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0.7428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0.8220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REFF, T = 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0.7348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0.8089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REFF, T = 3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0.7031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0.7729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REFF, T = 4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 0.6437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0.7263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BRI, no subsample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1.1668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1.1132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BRI, T = 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1.0539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1.1589 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BRI, T = 3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1.0313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1.1105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BRI, T = 4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0.9122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1.0140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STI, no subsample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8.6418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9.0440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STI, T = 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7.6667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8.6026 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STI, T = 3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6.8462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7.9108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STI, T = 4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3.8462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7.8500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1" name="Google Shape;411;p4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3: REFF, BRI and STI for estimators, theta = 0.2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417" name="Google Shape;417;p50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Two most attractive features of the proposed Generalized Jackknife estimator of the extremal index are: </a:t>
            </a:r>
            <a:endParaRPr/>
          </a:p>
          <a:p>
            <a:pPr marL="809999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Stable sample path (for a wide region of k-values), close to the target value</a:t>
            </a:r>
            <a:endParaRPr/>
          </a:p>
          <a:p>
            <a:pPr marL="809999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Wide “bathtub” patterns of their MSE(k) functions, which make less relevant the choice of the optimal sample fraction k</a:t>
            </a:r>
            <a:r>
              <a:rPr lang="en-GB" baseline="-25000"/>
              <a:t>0</a:t>
            </a:r>
            <a:r>
              <a:rPr lang="en-GB"/>
              <a:t>/n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Regarding MSE, the initial GJ estimator does not overpass the original estimator, when both estimators are considered at their optimal levels (</a:t>
            </a:r>
            <a:r>
              <a:rPr lang="en-GB" i="1"/>
              <a:t>θ </a:t>
            </a:r>
            <a:r>
              <a:rPr lang="en-GB"/>
              <a:t>is small)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For the estimator with </a:t>
            </a:r>
            <a:r>
              <a:rPr lang="en-GB" i="1"/>
              <a:t>δ</a:t>
            </a:r>
            <a:r>
              <a:rPr lang="en-GB"/>
              <a:t> = 1/4 or its subsampling variants with a moderate value of T, both the BRI and the STI indicators are greater than 1 for all simulated models and sample sizes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above insensitivity of the mean value (and sample path) to changes in k is indeed a new feature of extremal index estimators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Ozone Case Study</a:t>
            </a:r>
            <a:endParaRPr/>
          </a:p>
        </p:txBody>
      </p:sp>
      <p:sp>
        <p:nvSpPr>
          <p:cNvPr id="423" name="Google Shape;423;p51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Performance of the estimators has been examined for n = 120 weekly maxima of hourly averages of ozone concentrations measured in parts per million</a:t>
            </a:r>
            <a:endParaRPr/>
          </a:p>
        </p:txBody>
      </p:sp>
      <p:pic>
        <p:nvPicPr>
          <p:cNvPr id="424" name="Google Shape;4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336424"/>
            <a:ext cx="2862462" cy="190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631" y="2277518"/>
            <a:ext cx="5819635" cy="196529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/>
        </p:nvSpPr>
        <p:spPr>
          <a:xfrm>
            <a:off x="280998" y="4240653"/>
            <a:ext cx="26001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used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51"/>
          <p:cNvSpPr txBox="1"/>
          <p:nvPr/>
        </p:nvSpPr>
        <p:spPr>
          <a:xfrm>
            <a:off x="3239305" y="4240650"/>
            <a:ext cx="58197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Result: </a:t>
            </a:r>
            <a:r>
              <a:rPr lang="en-GB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converges to 0.7 for GJ estimator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51"/>
          <p:cNvSpPr txBox="1"/>
          <p:nvPr/>
        </p:nvSpPr>
        <p:spPr>
          <a:xfrm>
            <a:off x="8234604" y="4242831"/>
            <a:ext cx="724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6AA84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500" baseline="-25000">
                <a:solidFill>
                  <a:srgbClr val="202124"/>
                </a:solidFill>
                <a:highlight>
                  <a:srgbClr val="FFFFFF"/>
                </a:highlight>
              </a:rPr>
              <a:t>n</a:t>
            </a:r>
            <a:endParaRPr sz="15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Paper</a:t>
            </a: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Assumption of the bias term of the extremal index estimator same as the bias term of the Nandagopalan’s estimator (𝛳</a:t>
            </a:r>
            <a:r>
              <a:rPr lang="en-GB" i="1" baseline="-25000"/>
              <a:t>N </a:t>
            </a:r>
            <a:r>
              <a:rPr lang="en-GB"/>
              <a:t>) for the stationary ARMAX sequences and i.i.d. sequences. There is an important tradeoff between bias and variance, linked to the choice of the threshold.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Bias reduction and stability over a considerable set of thresholds is the </a:t>
            </a:r>
            <a:r>
              <a:rPr lang="en-GB" b="1"/>
              <a:t>major objective</a:t>
            </a:r>
            <a:r>
              <a:rPr lang="en-GB"/>
              <a:t> of this paper.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/>
              <a:t>Other objectives:</a:t>
            </a:r>
            <a:endParaRPr b="1"/>
          </a:p>
          <a:p>
            <a:pPr marL="457200" lvl="0" indent="-311150" algn="just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Perform Generalized Jackknife methodology for the estimation of the extremal index for ARMAX process as well as for i.i.d random samples.</a:t>
            </a:r>
            <a:endParaRPr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To use subsampling techniques in the estimation process of the extremal index and look for the effects and changes.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Ozone Case Study: Conclusions</a:t>
            </a:r>
            <a:endParaRPr/>
          </a:p>
        </p:txBody>
      </p:sp>
      <p:sp>
        <p:nvSpPr>
          <p:cNvPr id="434" name="Google Shape;434;p52"/>
          <p:cNvSpPr txBox="1">
            <a:spLocks noGrp="1"/>
          </p:cNvSpPr>
          <p:nvPr>
            <p:ph type="body" idx="4294967295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Higher stability of the GJ estimates, around a value close to 0.7, is clear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Stability appears only for reasonably large values of k, whereas for the classical estimates, the sample path exhibits a very small region of stability around the value  = 0.7 (for small values of k)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estimates seem to work in a way similar to the one achieved for data under conditions D and D’’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Provide heuristic support for the validity of the above-mentioned conditions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3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Log returns Case study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3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of the above mentioned estimators in the analysis of the Euro–UK pound daily exchange rates from January 4, 1999, until December 14, 2004.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83483" y="4230893"/>
            <a:ext cx="25734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used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53"/>
          <p:cNvSpPr txBox="1"/>
          <p:nvPr/>
        </p:nvSpPr>
        <p:spPr>
          <a:xfrm>
            <a:off x="4044334" y="4230903"/>
            <a:ext cx="4000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Result: </a:t>
            </a:r>
            <a:r>
              <a:rPr lang="en-GB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θ 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converges to 1 for GJ estimator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8" y="2355392"/>
            <a:ext cx="2945242" cy="1968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679" y="2277500"/>
            <a:ext cx="6139884" cy="20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3"/>
          <p:cNvSpPr txBox="1"/>
          <p:nvPr/>
        </p:nvSpPr>
        <p:spPr>
          <a:xfrm>
            <a:off x="8260429" y="4230906"/>
            <a:ext cx="7245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6AA84F"/>
                </a:highlight>
              </a:rPr>
              <a:t>----</a:t>
            </a:r>
            <a:r>
              <a:rPr lang="en-GB" sz="1200">
                <a:solidFill>
                  <a:schemeClr val="lt1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500" baseline="-25000">
                <a:solidFill>
                  <a:srgbClr val="202124"/>
                </a:solidFill>
                <a:highlight>
                  <a:srgbClr val="FFFFFF"/>
                </a:highlight>
              </a:rPr>
              <a:t>n</a:t>
            </a:r>
            <a:endParaRPr sz="15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aseline="-25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highlight>
                  <a:srgbClr val="FF0000"/>
                </a:highlight>
              </a:rPr>
              <a:t>----</a:t>
            </a:r>
            <a:r>
              <a:rPr lang="en-GB" sz="1200">
                <a:solidFill>
                  <a:srgbClr val="202124"/>
                </a:solidFill>
              </a:rPr>
              <a:t>  </a:t>
            </a:r>
            <a:r>
              <a:rPr lang="en-GB" sz="12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 sz="1200" baseline="-25000">
                <a:solidFill>
                  <a:srgbClr val="202124"/>
                </a:solidFill>
                <a:highlight>
                  <a:srgbClr val="FFFFFF"/>
                </a:highlight>
              </a:rPr>
              <a:t>GJ</a:t>
            </a:r>
            <a:endParaRPr sz="1200" baseline="-25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Log Returns: Conclusions</a:t>
            </a:r>
            <a:endParaRPr/>
          </a:p>
        </p:txBody>
      </p:sp>
      <p:sp>
        <p:nvSpPr>
          <p:cNvPr id="451" name="Google Shape;451;p54"/>
          <p:cNvSpPr txBox="1"/>
          <p:nvPr/>
        </p:nvSpPr>
        <p:spPr>
          <a:xfrm>
            <a:off x="233375" y="1507325"/>
            <a:ext cx="8368800" cy="32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Higher stability of the Generalized Jackknife estimates, around a value  close to 1, is clear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stability appears both for small and large values of 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value of extremal index (=1) could be interpreted as efficiency of the financial market under study and would enable us to deal with the sample of log-returns as approximately i.i.d.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However, essentially because of their varying volatility, financial time series are very unlikely to satisfy condition 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Thus, a derived estimate =1 can be a consequence of assuming D instead of a genuine feature of the process, as we expect an overestimation of </a:t>
            </a:r>
            <a:r>
              <a:rPr lang="en-GB" sz="13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θ</a:t>
            </a: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in case condition D’’ does not hold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57" name="Google Shape;457;p55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https://www.sciencedirect.com/science/article/pii/S0167947305000733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https://rss.onlinelibrary.wiley.com/doi/epdf/10.1111/1467-9868.00223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https://link.springer.com/article/10.1023/A:1016592028871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https://link.springer.com/article/10.1023/A:1011470010228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https://www.sciencedirect.com/science/article/pii/S0378375803001940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8"/>
              </a:rPr>
              <a:t>http://emis.dsd.sztaki.hu/journals/PM/59f4/pm59f402.pdf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9"/>
              </a:rPr>
              <a:t>https://onlinelibrary.wiley.com/doi/full/10.1111/1467-9892.00320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Definitions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75" y="1686900"/>
            <a:ext cx="7896225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38" y="3299875"/>
            <a:ext cx="78390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5116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Tail index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3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Y = {Y</a:t>
            </a:r>
            <a:r>
              <a:rPr lang="en-GB" baseline="-25000"/>
              <a:t>n</a:t>
            </a:r>
            <a:r>
              <a:rPr lang="en-GB"/>
              <a:t>}</a:t>
            </a:r>
            <a:r>
              <a:rPr lang="en-GB" baseline="-25000"/>
              <a:t>n≥1</a:t>
            </a:r>
            <a:r>
              <a:rPr lang="en-GB"/>
              <a:t>, sequence of i.i.d. r.v.’s from an underlying parent d.f. F. Let Y</a:t>
            </a:r>
            <a:r>
              <a:rPr lang="en-GB" baseline="-25000"/>
              <a:t> i:n</a:t>
            </a:r>
            <a:r>
              <a:rPr lang="en-GB"/>
              <a:t> , 1 i n, be the set of associated ascending order statistics (o.s.). Tail index is defined as: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tail index 𝛄 is thus directly related to the weight of the right tail of the underlying model F and as 𝛄 increases the right tail becomes heavier and heavier.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If the sequence of maximum values Y</a:t>
            </a:r>
            <a:r>
              <a:rPr lang="en-GB" baseline="-25000"/>
              <a:t>n:n</a:t>
            </a:r>
            <a:r>
              <a:rPr lang="en-GB"/>
              <a:t> , linearly normalized, converges towards a r.v. has an EV</a:t>
            </a:r>
            <a:r>
              <a:rPr lang="en-GB" baseline="-25000"/>
              <a:t>𝛄</a:t>
            </a:r>
            <a:r>
              <a:rPr lang="en-GB"/>
              <a:t> d.f. defined above.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800" y="2095475"/>
            <a:ext cx="5322400" cy="13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Search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2"/>
          </p:nvPr>
        </p:nvSpPr>
        <p:spPr>
          <a:xfrm>
            <a:off x="64200" y="1532350"/>
            <a:ext cx="3268200" cy="3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Heavy Tailed Distributions:</a:t>
            </a:r>
            <a:r>
              <a:rPr lang="en-GB"/>
              <a:t> The distribution which have their CCDF (Complementary Cumulative Density Function) tail above that exponential distribution, or in other terms they are the distributions whose tails are not exponentially bounded.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CCDF of exponential distribution = 1 - CDF = e</a:t>
            </a:r>
            <a:r>
              <a:rPr lang="en-GB" sz="1500" b="1" baseline="30000"/>
              <a:t>-</a:t>
            </a:r>
            <a:r>
              <a:rPr lang="en-GB" sz="1350" b="1" baseline="300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λx</a:t>
            </a:r>
            <a:endParaRPr sz="135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50" b="1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9" title="gif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2406" y="1708547"/>
            <a:ext cx="57150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3332400" y="4327925"/>
            <a:ext cx="57150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Roboto"/>
                <a:ea typeface="Roboto"/>
                <a:cs typeface="Roboto"/>
                <a:sym typeface="Roboto"/>
              </a:rPr>
              <a:t>Figurative verification to heavy tailedness of Extreme Value function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Extremal Index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2"/>
          </p:nvPr>
        </p:nvSpPr>
        <p:spPr>
          <a:xfrm>
            <a:off x="450050" y="1505700"/>
            <a:ext cx="83823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 X = {X</a:t>
            </a:r>
            <a:r>
              <a:rPr lang="en-GB" baseline="-25000"/>
              <a:t>n</a:t>
            </a:r>
            <a:r>
              <a:rPr lang="en-GB"/>
              <a:t>}</a:t>
            </a:r>
            <a:r>
              <a:rPr lang="en-GB" baseline="-25000"/>
              <a:t>n≥1 </a:t>
            </a:r>
            <a:r>
              <a:rPr lang="en-GB"/>
              <a:t>stationary sequence comes from an underlying d.f. F and  the limiting d.f. of the maximum          X</a:t>
            </a:r>
            <a:r>
              <a:rPr lang="en-GB" baseline="-25000"/>
              <a:t>n:n</a:t>
            </a:r>
            <a:r>
              <a:rPr lang="en-GB"/>
              <a:t> </a:t>
            </a:r>
            <a:r>
              <a:rPr lang="en-GB" sz="1400"/>
              <a:t>:</a:t>
            </a:r>
            <a:r>
              <a:rPr lang="en-GB"/>
              <a:t>= max(X</a:t>
            </a:r>
            <a:r>
              <a:rPr lang="en-GB" baseline="-25000"/>
              <a:t>1</a:t>
            </a:r>
            <a:r>
              <a:rPr lang="en-GB"/>
              <a:t> , X</a:t>
            </a:r>
            <a:r>
              <a:rPr lang="en-GB" baseline="-25000"/>
              <a:t>2</a:t>
            </a:r>
            <a:r>
              <a:rPr lang="en-GB"/>
              <a:t> , . . . , X</a:t>
            </a:r>
            <a:r>
              <a:rPr lang="en-GB" baseline="-25000"/>
              <a:t>n </a:t>
            </a:r>
            <a:r>
              <a:rPr lang="en-GB"/>
              <a:t>) may be directly related to the limiting d.f. Of the maximum, Y</a:t>
            </a:r>
            <a:r>
              <a:rPr lang="en-GB" baseline="-25000"/>
              <a:t>n:n </a:t>
            </a:r>
            <a:r>
              <a:rPr lang="en-GB"/>
              <a:t>, of the associated i.i.d. sequence, through a new parameter, the so-called </a:t>
            </a:r>
            <a:r>
              <a:rPr lang="en-GB" b="1"/>
              <a:t>extremal index.</a:t>
            </a:r>
            <a:endParaRPr b="1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625" y="2410200"/>
            <a:ext cx="78771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Extremal Index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2"/>
          </p:nvPr>
        </p:nvSpPr>
        <p:spPr>
          <a:xfrm>
            <a:off x="388600" y="1277100"/>
            <a:ext cx="81345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 independence, this point process converges to a homogeneous Poisson process, as n → ∞, but when there is a slightly stronger local dependence, clusters of exceedances may occur and the limiting process may be a compound Poisson process. 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extremal index can then also be defined as the reciprocal of the “mean time of duration of extreme events”.</a:t>
            </a:r>
            <a:endParaRPr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83" y="2724125"/>
            <a:ext cx="8134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2840</Words>
  <Application>Microsoft Office PowerPoint</Application>
  <PresentationFormat>On-screen Show (16:9)</PresentationFormat>
  <Paragraphs>453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Merriweather</vt:lpstr>
      <vt:lpstr>Roboto</vt:lpstr>
      <vt:lpstr>Arial</vt:lpstr>
      <vt:lpstr>Paradigm</vt:lpstr>
      <vt:lpstr>Computational Statistics (MA51109)</vt:lpstr>
      <vt:lpstr>Abstract</vt:lpstr>
      <vt:lpstr>Flow of the paper</vt:lpstr>
      <vt:lpstr>Scope of the Paper</vt:lpstr>
      <vt:lpstr>Definitions </vt:lpstr>
      <vt:lpstr>Tail index</vt:lpstr>
      <vt:lpstr>Background Search</vt:lpstr>
      <vt:lpstr>Extremal Index</vt:lpstr>
      <vt:lpstr>Extremal Index </vt:lpstr>
      <vt:lpstr>Nandagopalan’s Extremal Index</vt:lpstr>
      <vt:lpstr>Nandagopalan’s Extremal Index</vt:lpstr>
      <vt:lpstr>Fréchet Process</vt:lpstr>
      <vt:lpstr>ARMAX Process</vt:lpstr>
      <vt:lpstr>ARMAX Process</vt:lpstr>
      <vt:lpstr>Generalized Jackknife Method</vt:lpstr>
      <vt:lpstr>Generalized Jackknife Method </vt:lpstr>
      <vt:lpstr>Generalized Jackknife Method </vt:lpstr>
      <vt:lpstr>Simulated Distributional Behavior of the Generalized Jackknife Extremal Index Estimator</vt:lpstr>
      <vt:lpstr>Fig 1: The Armax Simulation </vt:lpstr>
      <vt:lpstr>Fig 2: Sample path of extremal index estimator</vt:lpstr>
      <vt:lpstr>Fig 3: Variation with delta, Fréchet(1) theta = 0.5</vt:lpstr>
      <vt:lpstr>Fig 4: Mean and MSE, Fréchet(1) theta = 0.2</vt:lpstr>
      <vt:lpstr>Fig 5: Mean and MSE, Fréchet(1) theta = 0.5</vt:lpstr>
      <vt:lpstr>Fig 6: Mean and MSE, Fréchet(1) theta = 0.8</vt:lpstr>
      <vt:lpstr>Table 1: Simulated values (theta = 0.2)</vt:lpstr>
      <vt:lpstr>Table 1: Simulated values (theta = 0.5)</vt:lpstr>
      <vt:lpstr>Table 1: Simulated values (theta = 0.8)</vt:lpstr>
      <vt:lpstr>Table 2: Asymptotic and simulated optimal sample fractions for Nandagopalan’s estimator</vt:lpstr>
      <vt:lpstr>Fig 7: Simulation from  Fréchet(1) i.i.d. framework</vt:lpstr>
      <vt:lpstr>Autoregressive Process of Order 1 (AR~1)</vt:lpstr>
      <vt:lpstr>Fig 8: AR(1) Process</vt:lpstr>
      <vt:lpstr>Autoregressive Process (ARr) </vt:lpstr>
      <vt:lpstr>Fig 9 ARr(1)  </vt:lpstr>
      <vt:lpstr>Subsampling </vt:lpstr>
      <vt:lpstr>Fig 10: Effect of subsampling, Fréchet(1) theta 0.5</vt:lpstr>
      <vt:lpstr>Fig 11: Effect of subsampling, Fréchet(1) theta 0.2</vt:lpstr>
      <vt:lpstr>PowerPoint Presentation</vt:lpstr>
      <vt:lpstr>Conclusion</vt:lpstr>
      <vt:lpstr>Ozone Case Study</vt:lpstr>
      <vt:lpstr>Ozone Case Study: Conclusions</vt:lpstr>
      <vt:lpstr>Financial Log returns Case study </vt:lpstr>
      <vt:lpstr>Financial Log Returns: 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 (MA51109)</dc:title>
  <cp:lastModifiedBy>pankhuri saxena</cp:lastModifiedBy>
  <cp:revision>1</cp:revision>
  <dcterms:modified xsi:type="dcterms:W3CDTF">2020-12-12T13:29:56Z</dcterms:modified>
</cp:coreProperties>
</file>