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82" r:id="rId9"/>
    <p:sldId id="264" r:id="rId10"/>
    <p:sldId id="278" r:id="rId11"/>
    <p:sldId id="265" r:id="rId12"/>
    <p:sldId id="266" r:id="rId13"/>
    <p:sldId id="267" r:id="rId14"/>
    <p:sldId id="279" r:id="rId15"/>
    <p:sldId id="268" r:id="rId16"/>
    <p:sldId id="269" r:id="rId17"/>
    <p:sldId id="280" r:id="rId18"/>
    <p:sldId id="281" r:id="rId19"/>
    <p:sldId id="270" r:id="rId20"/>
    <p:sldId id="283" r:id="rId21"/>
    <p:sldId id="271" r:id="rId22"/>
    <p:sldId id="272" r:id="rId23"/>
    <p:sldId id="284" r:id="rId24"/>
    <p:sldId id="273" r:id="rId25"/>
    <p:sldId id="274" r:id="rId26"/>
    <p:sldId id="275"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CDC17-8ED3-4881-870D-B443F57B993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120EA5C-5AE3-4EF9-878C-C36677CD682C}">
      <dgm:prSet/>
      <dgm:spPr/>
      <dgm:t>
        <a:bodyPr/>
        <a:lstStyle/>
        <a:p>
          <a:r>
            <a:rPr lang="ru-RU"/>
            <a:t>CSRF (Cross-Site Request Forgery) е вид атака, която има за цел да използва уязвимост в уеб приложения, като подмамва потребителя да извърши нежелано действие в системата, без да го осъзнава. Това става чрез изпращане на заявки към уеб приложението, които са идентични на тези, които потребителят прави нормално, но са извършени със злоумишлени цели.</a:t>
          </a:r>
          <a:endParaRPr lang="en-US"/>
        </a:p>
      </dgm:t>
    </dgm:pt>
    <dgm:pt modelId="{38FA8EBE-AEF7-402F-BD24-F5FC6115F350}" type="parTrans" cxnId="{A468973D-BA0E-4438-9C55-B7F803420802}">
      <dgm:prSet/>
      <dgm:spPr/>
      <dgm:t>
        <a:bodyPr/>
        <a:lstStyle/>
        <a:p>
          <a:endParaRPr lang="en-US"/>
        </a:p>
      </dgm:t>
    </dgm:pt>
    <dgm:pt modelId="{C0D8A8D7-201E-440C-885B-EA3C30B95B35}" type="sibTrans" cxnId="{A468973D-BA0E-4438-9C55-B7F803420802}">
      <dgm:prSet/>
      <dgm:spPr/>
      <dgm:t>
        <a:bodyPr/>
        <a:lstStyle/>
        <a:p>
          <a:endParaRPr lang="en-US"/>
        </a:p>
      </dgm:t>
    </dgm:pt>
    <dgm:pt modelId="{6C835B50-897D-4BD2-8B20-E1DCEAA0DD37}">
      <dgm:prSet/>
      <dgm:spPr/>
      <dgm:t>
        <a:bodyPr/>
        <a:lstStyle/>
        <a:p>
          <a:r>
            <a:rPr lang="ru-RU"/>
            <a:t>XSS (Cross-Site Scripting) е вид атака, която се използва за изпращане на злонамерен код в браузъра на потребителя. Това става чрез инжектиране на код в уеб страницата, който се изпълнява автоматично при зареждане на страницата от потребителя.</a:t>
          </a:r>
          <a:endParaRPr lang="en-US"/>
        </a:p>
      </dgm:t>
    </dgm:pt>
    <dgm:pt modelId="{771BAEC7-6908-404F-AE0B-8DF791C38CD8}" type="parTrans" cxnId="{24BA7F59-6A4E-4E5D-9D53-CBB32D070C6B}">
      <dgm:prSet/>
      <dgm:spPr/>
      <dgm:t>
        <a:bodyPr/>
        <a:lstStyle/>
        <a:p>
          <a:endParaRPr lang="en-US"/>
        </a:p>
      </dgm:t>
    </dgm:pt>
    <dgm:pt modelId="{B6018954-5DC4-4E39-ACF3-A6BA3A141D6F}" type="sibTrans" cxnId="{24BA7F59-6A4E-4E5D-9D53-CBB32D070C6B}">
      <dgm:prSet/>
      <dgm:spPr/>
      <dgm:t>
        <a:bodyPr/>
        <a:lstStyle/>
        <a:p>
          <a:endParaRPr lang="en-US"/>
        </a:p>
      </dgm:t>
    </dgm:pt>
    <dgm:pt modelId="{69462967-3D46-46F3-9954-2C94A28906F2}">
      <dgm:prSet/>
      <dgm:spPr/>
      <dgm:t>
        <a:bodyPr/>
        <a:lstStyle/>
        <a:p>
          <a:r>
            <a:rPr lang="ru-RU"/>
            <a:t>SQL инжекция е вид атака, която има за цел да се получи достъп до базата данни на уеб приложението чрез инжектиране на злонамерен SQL код. Това става чрез използване на неправилно обработени данни от уеб форми или параметри в URL адресите, което позволява на злоумишленник да променя или изтрива данни от базата данни, както и да получава чувствителна информация.</a:t>
          </a:r>
          <a:endParaRPr lang="en-US"/>
        </a:p>
      </dgm:t>
    </dgm:pt>
    <dgm:pt modelId="{B26D2F60-B18B-4505-AFCA-7D159E3AE1C9}" type="parTrans" cxnId="{CC6ED22C-0162-4A98-A275-214A41908739}">
      <dgm:prSet/>
      <dgm:spPr/>
      <dgm:t>
        <a:bodyPr/>
        <a:lstStyle/>
        <a:p>
          <a:endParaRPr lang="en-US"/>
        </a:p>
      </dgm:t>
    </dgm:pt>
    <dgm:pt modelId="{74196F61-4757-401B-9EB5-B1F886F9A0B6}" type="sibTrans" cxnId="{CC6ED22C-0162-4A98-A275-214A41908739}">
      <dgm:prSet/>
      <dgm:spPr/>
      <dgm:t>
        <a:bodyPr/>
        <a:lstStyle/>
        <a:p>
          <a:endParaRPr lang="en-US"/>
        </a:p>
      </dgm:t>
    </dgm:pt>
    <dgm:pt modelId="{7524DE41-EADA-438E-9966-EE1829FBDE75}" type="pres">
      <dgm:prSet presAssocID="{FAACDC17-8ED3-4881-870D-B443F57B9935}" presName="linear" presStyleCnt="0">
        <dgm:presLayoutVars>
          <dgm:animLvl val="lvl"/>
          <dgm:resizeHandles val="exact"/>
        </dgm:presLayoutVars>
      </dgm:prSet>
      <dgm:spPr/>
    </dgm:pt>
    <dgm:pt modelId="{B4E3247B-FD16-4B6D-8E46-B18EC91FD138}" type="pres">
      <dgm:prSet presAssocID="{4120EA5C-5AE3-4EF9-878C-C36677CD682C}" presName="parentText" presStyleLbl="node1" presStyleIdx="0" presStyleCnt="3">
        <dgm:presLayoutVars>
          <dgm:chMax val="0"/>
          <dgm:bulletEnabled val="1"/>
        </dgm:presLayoutVars>
      </dgm:prSet>
      <dgm:spPr/>
    </dgm:pt>
    <dgm:pt modelId="{6137A064-7656-4D8E-B0AA-F04F24E56CA0}" type="pres">
      <dgm:prSet presAssocID="{C0D8A8D7-201E-440C-885B-EA3C30B95B35}" presName="spacer" presStyleCnt="0"/>
      <dgm:spPr/>
    </dgm:pt>
    <dgm:pt modelId="{A9FE76A2-F811-47B9-A197-A365E651D785}" type="pres">
      <dgm:prSet presAssocID="{6C835B50-897D-4BD2-8B20-E1DCEAA0DD37}" presName="parentText" presStyleLbl="node1" presStyleIdx="1" presStyleCnt="3">
        <dgm:presLayoutVars>
          <dgm:chMax val="0"/>
          <dgm:bulletEnabled val="1"/>
        </dgm:presLayoutVars>
      </dgm:prSet>
      <dgm:spPr/>
    </dgm:pt>
    <dgm:pt modelId="{52DE9B32-B2B4-4986-95E0-3940F78B26D0}" type="pres">
      <dgm:prSet presAssocID="{B6018954-5DC4-4E39-ACF3-A6BA3A141D6F}" presName="spacer" presStyleCnt="0"/>
      <dgm:spPr/>
    </dgm:pt>
    <dgm:pt modelId="{10F353BA-4712-4D89-B02C-A7A1A4ED4AD1}" type="pres">
      <dgm:prSet presAssocID="{69462967-3D46-46F3-9954-2C94A28906F2}" presName="parentText" presStyleLbl="node1" presStyleIdx="2" presStyleCnt="3">
        <dgm:presLayoutVars>
          <dgm:chMax val="0"/>
          <dgm:bulletEnabled val="1"/>
        </dgm:presLayoutVars>
      </dgm:prSet>
      <dgm:spPr/>
    </dgm:pt>
  </dgm:ptLst>
  <dgm:cxnLst>
    <dgm:cxn modelId="{CC6ED22C-0162-4A98-A275-214A41908739}" srcId="{FAACDC17-8ED3-4881-870D-B443F57B9935}" destId="{69462967-3D46-46F3-9954-2C94A28906F2}" srcOrd="2" destOrd="0" parTransId="{B26D2F60-B18B-4505-AFCA-7D159E3AE1C9}" sibTransId="{74196F61-4757-401B-9EB5-B1F886F9A0B6}"/>
    <dgm:cxn modelId="{A468973D-BA0E-4438-9C55-B7F803420802}" srcId="{FAACDC17-8ED3-4881-870D-B443F57B9935}" destId="{4120EA5C-5AE3-4EF9-878C-C36677CD682C}" srcOrd="0" destOrd="0" parTransId="{38FA8EBE-AEF7-402F-BD24-F5FC6115F350}" sibTransId="{C0D8A8D7-201E-440C-885B-EA3C30B95B35}"/>
    <dgm:cxn modelId="{2C78173E-31BE-40AB-B402-1642A993E083}" type="presOf" srcId="{6C835B50-897D-4BD2-8B20-E1DCEAA0DD37}" destId="{A9FE76A2-F811-47B9-A197-A365E651D785}" srcOrd="0" destOrd="0" presId="urn:microsoft.com/office/officeart/2005/8/layout/vList2"/>
    <dgm:cxn modelId="{6AB15E72-09B5-47CB-B701-4A4DED7D87AD}" type="presOf" srcId="{69462967-3D46-46F3-9954-2C94A28906F2}" destId="{10F353BA-4712-4D89-B02C-A7A1A4ED4AD1}" srcOrd="0" destOrd="0" presId="urn:microsoft.com/office/officeart/2005/8/layout/vList2"/>
    <dgm:cxn modelId="{24BA7F59-6A4E-4E5D-9D53-CBB32D070C6B}" srcId="{FAACDC17-8ED3-4881-870D-B443F57B9935}" destId="{6C835B50-897D-4BD2-8B20-E1DCEAA0DD37}" srcOrd="1" destOrd="0" parTransId="{771BAEC7-6908-404F-AE0B-8DF791C38CD8}" sibTransId="{B6018954-5DC4-4E39-ACF3-A6BA3A141D6F}"/>
    <dgm:cxn modelId="{EEE2CD89-E89B-4233-8E47-8DE22B2E2D5A}" type="presOf" srcId="{FAACDC17-8ED3-4881-870D-B443F57B9935}" destId="{7524DE41-EADA-438E-9966-EE1829FBDE75}" srcOrd="0" destOrd="0" presId="urn:microsoft.com/office/officeart/2005/8/layout/vList2"/>
    <dgm:cxn modelId="{4D281EFA-C6D2-4996-B37A-3286D777EF80}" type="presOf" srcId="{4120EA5C-5AE3-4EF9-878C-C36677CD682C}" destId="{B4E3247B-FD16-4B6D-8E46-B18EC91FD138}" srcOrd="0" destOrd="0" presId="urn:microsoft.com/office/officeart/2005/8/layout/vList2"/>
    <dgm:cxn modelId="{CDA3AF32-1097-425C-9AB5-433C10EB655E}" type="presParOf" srcId="{7524DE41-EADA-438E-9966-EE1829FBDE75}" destId="{B4E3247B-FD16-4B6D-8E46-B18EC91FD138}" srcOrd="0" destOrd="0" presId="urn:microsoft.com/office/officeart/2005/8/layout/vList2"/>
    <dgm:cxn modelId="{EA3EAF8B-ABBD-477C-9E22-6D362C3B508B}" type="presParOf" srcId="{7524DE41-EADA-438E-9966-EE1829FBDE75}" destId="{6137A064-7656-4D8E-B0AA-F04F24E56CA0}" srcOrd="1" destOrd="0" presId="urn:microsoft.com/office/officeart/2005/8/layout/vList2"/>
    <dgm:cxn modelId="{2111FDE3-8269-4F29-BDCC-867937FF47B1}" type="presParOf" srcId="{7524DE41-EADA-438E-9966-EE1829FBDE75}" destId="{A9FE76A2-F811-47B9-A197-A365E651D785}" srcOrd="2" destOrd="0" presId="urn:microsoft.com/office/officeart/2005/8/layout/vList2"/>
    <dgm:cxn modelId="{8905BE67-632B-4670-9713-7CF04D399B31}" type="presParOf" srcId="{7524DE41-EADA-438E-9966-EE1829FBDE75}" destId="{52DE9B32-B2B4-4986-95E0-3940F78B26D0}" srcOrd="3" destOrd="0" presId="urn:microsoft.com/office/officeart/2005/8/layout/vList2"/>
    <dgm:cxn modelId="{90ABEDBB-8FD3-4EED-B295-A7A70306DC4C}" type="presParOf" srcId="{7524DE41-EADA-438E-9966-EE1829FBDE75}" destId="{10F353BA-4712-4D89-B02C-A7A1A4ED4AD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3247B-FD16-4B6D-8E46-B18EC91FD138}">
      <dsp:nvSpPr>
        <dsp:cNvPr id="0" name=""/>
        <dsp:cNvSpPr/>
      </dsp:nvSpPr>
      <dsp:spPr>
        <a:xfrm>
          <a:off x="0" y="23993"/>
          <a:ext cx="6263640" cy="1790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ru-RU" sz="1500" kern="1200"/>
            <a:t>CSRF (Cross-Site Request Forgery) е вид атака, която има за цел да използва уязвимост в уеб приложения, като подмамва потребителя да извърши нежелано действие в системата, без да го осъзнава. Това става чрез изпращане на заявки към уеб приложението, които са идентични на тези, които потребителят прави нормално, но са извършени със злоумишлени цели.</a:t>
          </a:r>
          <a:endParaRPr lang="en-US" sz="1500" kern="1200"/>
        </a:p>
      </dsp:txBody>
      <dsp:txXfrm>
        <a:off x="87385" y="111378"/>
        <a:ext cx="6088870" cy="1615330"/>
      </dsp:txXfrm>
    </dsp:sp>
    <dsp:sp modelId="{A9FE76A2-F811-47B9-A197-A365E651D785}">
      <dsp:nvSpPr>
        <dsp:cNvPr id="0" name=""/>
        <dsp:cNvSpPr/>
      </dsp:nvSpPr>
      <dsp:spPr>
        <a:xfrm>
          <a:off x="0" y="1857293"/>
          <a:ext cx="6263640" cy="1790100"/>
        </a:xfrm>
        <a:prstGeom prst="roundRect">
          <a:avLst/>
        </a:prstGeom>
        <a:solidFill>
          <a:schemeClr val="accent5">
            <a:hueOff val="1163773"/>
            <a:satOff val="3877"/>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ru-RU" sz="1500" kern="1200"/>
            <a:t>XSS (Cross-Site Scripting) е вид атака, която се използва за изпращане на злонамерен код в браузъра на потребителя. Това става чрез инжектиране на код в уеб страницата, който се изпълнява автоматично при зареждане на страницата от потребителя.</a:t>
          </a:r>
          <a:endParaRPr lang="en-US" sz="1500" kern="1200"/>
        </a:p>
      </dsp:txBody>
      <dsp:txXfrm>
        <a:off x="87385" y="1944678"/>
        <a:ext cx="6088870" cy="1615330"/>
      </dsp:txXfrm>
    </dsp:sp>
    <dsp:sp modelId="{10F353BA-4712-4D89-B02C-A7A1A4ED4AD1}">
      <dsp:nvSpPr>
        <dsp:cNvPr id="0" name=""/>
        <dsp:cNvSpPr/>
      </dsp:nvSpPr>
      <dsp:spPr>
        <a:xfrm>
          <a:off x="0" y="3690594"/>
          <a:ext cx="6263640" cy="1790100"/>
        </a:xfrm>
        <a:prstGeom prst="roundRect">
          <a:avLst/>
        </a:prstGeom>
        <a:solidFill>
          <a:schemeClr val="accent5">
            <a:hueOff val="2327545"/>
            <a:satOff val="7755"/>
            <a:lumOff val="88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ru-RU" sz="1500" kern="1200"/>
            <a:t>SQL инжекция е вид атака, която има за цел да се получи достъп до базата данни на уеб приложението чрез инжектиране на злонамерен SQL код. Това става чрез използване на неправилно обработени данни от уеб форми или параметри в URL адресите, което позволява на злоумишленник да променя или изтрива данни от базата данни, както и да получава чувствителна информация.</a:t>
          </a:r>
          <a:endParaRPr lang="en-US" sz="1500" kern="1200"/>
        </a:p>
      </dsp:txBody>
      <dsp:txXfrm>
        <a:off x="87385" y="3777979"/>
        <a:ext cx="6088870" cy="1615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5F62E39-0653-4F3E-954D-9A8CDC3E224B}" type="datetimeFigureOut">
              <a:rPr lang="bg-BG" smtClean="0"/>
              <a:t>12.3.2023 г.</a:t>
            </a:fld>
            <a:endParaRPr lang="bg-BG"/>
          </a:p>
        </p:txBody>
      </p:sp>
      <p:sp>
        <p:nvSpPr>
          <p:cNvPr id="5" name="Footer Placeholder 4"/>
          <p:cNvSpPr>
            <a:spLocks noGrp="1"/>
          </p:cNvSpPr>
          <p:nvPr>
            <p:ph type="ftr" sz="quarter" idx="11"/>
          </p:nvPr>
        </p:nvSpPr>
        <p:spPr>
          <a:xfrm>
            <a:off x="1371600" y="4323845"/>
            <a:ext cx="6400800" cy="365125"/>
          </a:xfrm>
        </p:spPr>
        <p:txBody>
          <a:bodyPr/>
          <a:lstStyle/>
          <a:p>
            <a:endParaRPr lang="bg-BG"/>
          </a:p>
        </p:txBody>
      </p:sp>
      <p:sp>
        <p:nvSpPr>
          <p:cNvPr id="6" name="Slide Number Placeholder 5"/>
          <p:cNvSpPr>
            <a:spLocks noGrp="1"/>
          </p:cNvSpPr>
          <p:nvPr>
            <p:ph type="sldNum" sz="quarter" idx="12"/>
          </p:nvPr>
        </p:nvSpPr>
        <p:spPr>
          <a:xfrm>
            <a:off x="8077200" y="1430866"/>
            <a:ext cx="2743200" cy="365125"/>
          </a:xfrm>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44861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62E39-0653-4F3E-954D-9A8CDC3E224B}" type="datetimeFigureOut">
              <a:rPr lang="bg-BG" smtClean="0"/>
              <a:t>12.3.2023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269825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F62E39-0653-4F3E-954D-9A8CDC3E224B}" type="datetimeFigureOut">
              <a:rPr lang="bg-BG" smtClean="0"/>
              <a:t>12.3.2023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319040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F62E39-0653-4F3E-954D-9A8CDC3E224B}" type="datetimeFigureOut">
              <a:rPr lang="bg-BG" smtClean="0"/>
              <a:t>12.3.2023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7088335F-2B5D-4235-BF7B-2108C031D3F9}" type="slidenum">
              <a:rPr lang="bg-BG" smtClean="0"/>
              <a:t>‹#›</a:t>
            </a:fld>
            <a:endParaRPr lang="bg-B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1534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5F62E39-0653-4F3E-954D-9A8CDC3E224B}" type="datetimeFigureOut">
              <a:rPr lang="bg-BG" smtClean="0"/>
              <a:t>12.3.2023 г.</a:t>
            </a:fld>
            <a:endParaRPr lang="bg-BG"/>
          </a:p>
        </p:txBody>
      </p:sp>
      <p:sp>
        <p:nvSpPr>
          <p:cNvPr id="6" name="Footer Placeholder 5"/>
          <p:cNvSpPr>
            <a:spLocks noGrp="1"/>
          </p:cNvSpPr>
          <p:nvPr>
            <p:ph type="ftr" sz="quarter" idx="11"/>
          </p:nvPr>
        </p:nvSpPr>
        <p:spPr>
          <a:xfrm>
            <a:off x="685800" y="378883"/>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425737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F62E39-0653-4F3E-954D-9A8CDC3E224B}" type="datetimeFigureOut">
              <a:rPr lang="bg-BG" smtClean="0"/>
              <a:t>12.3.2023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337347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F62E39-0653-4F3E-954D-9A8CDC3E224B}" type="datetimeFigureOut">
              <a:rPr lang="bg-BG" smtClean="0"/>
              <a:t>12.3.2023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1347602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62E39-0653-4F3E-954D-9A8CDC3E224B}" type="datetimeFigureOut">
              <a:rPr lang="bg-BG" smtClean="0"/>
              <a:t>12.3.2023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1146601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5F62E39-0653-4F3E-954D-9A8CDC3E224B}" type="datetimeFigureOut">
              <a:rPr lang="bg-BG" smtClean="0"/>
              <a:t>12.3.2023 г.</a:t>
            </a:fld>
            <a:endParaRPr lang="bg-BG"/>
          </a:p>
        </p:txBody>
      </p:sp>
      <p:sp>
        <p:nvSpPr>
          <p:cNvPr id="5" name="Footer Placeholder 4"/>
          <p:cNvSpPr>
            <a:spLocks noGrp="1"/>
          </p:cNvSpPr>
          <p:nvPr>
            <p:ph type="ftr" sz="quarter" idx="11"/>
          </p:nvPr>
        </p:nvSpPr>
        <p:spPr>
          <a:xfrm>
            <a:off x="685800" y="381000"/>
            <a:ext cx="6991492" cy="36512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8986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62E39-0653-4F3E-954D-9A8CDC3E224B}" type="datetimeFigureOut">
              <a:rPr lang="bg-BG" smtClean="0"/>
              <a:t>12.3.2023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137145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5F62E39-0653-4F3E-954D-9A8CDC3E224B}" type="datetimeFigureOut">
              <a:rPr lang="bg-BG" smtClean="0"/>
              <a:t>12.3.2023 г.</a:t>
            </a:fld>
            <a:endParaRPr lang="bg-BG"/>
          </a:p>
        </p:txBody>
      </p:sp>
      <p:sp>
        <p:nvSpPr>
          <p:cNvPr id="5" name="Footer Placeholder 4"/>
          <p:cNvSpPr>
            <a:spLocks noGrp="1"/>
          </p:cNvSpPr>
          <p:nvPr>
            <p:ph type="ftr" sz="quarter" idx="11"/>
          </p:nvPr>
        </p:nvSpPr>
        <p:spPr>
          <a:xfrm>
            <a:off x="685800" y="381001"/>
            <a:ext cx="6991492" cy="36406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420218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62E39-0653-4F3E-954D-9A8CDC3E224B}" type="datetimeFigureOut">
              <a:rPr lang="bg-BG" smtClean="0"/>
              <a:t>12.3.2023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117074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62E39-0653-4F3E-954D-9A8CDC3E224B}" type="datetimeFigureOut">
              <a:rPr lang="bg-BG" smtClean="0"/>
              <a:t>12.3.2023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321100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62E39-0653-4F3E-954D-9A8CDC3E224B}" type="datetimeFigureOut">
              <a:rPr lang="bg-BG" smtClean="0"/>
              <a:t>12.3.2023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15294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62E39-0653-4F3E-954D-9A8CDC3E224B}" type="datetimeFigureOut">
              <a:rPr lang="bg-BG" smtClean="0"/>
              <a:t>12.3.2023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195785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62E39-0653-4F3E-954D-9A8CDC3E224B}" type="datetimeFigureOut">
              <a:rPr lang="bg-BG" smtClean="0"/>
              <a:t>12.3.2023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15808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62E39-0653-4F3E-954D-9A8CDC3E224B}" type="datetimeFigureOut">
              <a:rPr lang="bg-BG" smtClean="0"/>
              <a:t>12.3.2023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088335F-2B5D-4235-BF7B-2108C031D3F9}" type="slidenum">
              <a:rPr lang="bg-BG" smtClean="0"/>
              <a:t>‹#›</a:t>
            </a:fld>
            <a:endParaRPr lang="bg-BG"/>
          </a:p>
        </p:txBody>
      </p:sp>
    </p:spTree>
    <p:extLst>
      <p:ext uri="{BB962C8B-B14F-4D97-AF65-F5344CB8AC3E}">
        <p14:creationId xmlns:p14="http://schemas.microsoft.com/office/powerpoint/2010/main" val="306020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F62E39-0653-4F3E-954D-9A8CDC3E224B}" type="datetimeFigureOut">
              <a:rPr lang="bg-BG" smtClean="0"/>
              <a:t>12.3.2023 г.</a:t>
            </a:fld>
            <a:endParaRPr lang="bg-B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88335F-2B5D-4235-BF7B-2108C031D3F9}" type="slidenum">
              <a:rPr lang="bg-BG" smtClean="0"/>
              <a:t>‹#›</a:t>
            </a:fld>
            <a:endParaRPr lang="bg-BG"/>
          </a:p>
        </p:txBody>
      </p:sp>
    </p:spTree>
    <p:extLst>
      <p:ext uri="{BB962C8B-B14F-4D97-AF65-F5344CB8AC3E}">
        <p14:creationId xmlns:p14="http://schemas.microsoft.com/office/powerpoint/2010/main" val="886750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24BD-DC8D-57FD-56F5-6D56904396F8}"/>
              </a:ext>
            </a:extLst>
          </p:cNvPr>
          <p:cNvSpPr>
            <a:spLocks noGrp="1"/>
          </p:cNvSpPr>
          <p:nvPr>
            <p:ph type="ctrTitle"/>
          </p:nvPr>
        </p:nvSpPr>
        <p:spPr/>
        <p:txBody>
          <a:bodyPr>
            <a:normAutofit fontScale="90000"/>
          </a:bodyPr>
          <a:lstStyle/>
          <a:p>
            <a:r>
              <a:rPr lang="bg-BG" dirty="0"/>
              <a:t>Защита на уеб сървисите със </a:t>
            </a:r>
            <a:r>
              <a:rPr lang="en-US" dirty="0"/>
              <a:t>spring boot</a:t>
            </a:r>
            <a:endParaRPr lang="bg-BG" dirty="0"/>
          </a:p>
        </p:txBody>
      </p:sp>
      <p:sp>
        <p:nvSpPr>
          <p:cNvPr id="3" name="Subtitle 2">
            <a:extLst>
              <a:ext uri="{FF2B5EF4-FFF2-40B4-BE49-F238E27FC236}">
                <a16:creationId xmlns:a16="http://schemas.microsoft.com/office/drawing/2014/main" id="{414ABB8E-D13D-3D1E-4004-9392BA35FBA7}"/>
              </a:ext>
            </a:extLst>
          </p:cNvPr>
          <p:cNvSpPr>
            <a:spLocks noGrp="1"/>
          </p:cNvSpPr>
          <p:nvPr>
            <p:ph type="subTitle" idx="1"/>
          </p:nvPr>
        </p:nvSpPr>
        <p:spPr/>
        <p:txBody>
          <a:bodyPr/>
          <a:lstStyle/>
          <a:p>
            <a:r>
              <a:rPr lang="bg-BG" dirty="0"/>
              <a:t>Изговил Петър Иванов № 2001261009</a:t>
            </a:r>
          </a:p>
        </p:txBody>
      </p:sp>
    </p:spTree>
    <p:extLst>
      <p:ext uri="{BB962C8B-B14F-4D97-AF65-F5344CB8AC3E}">
        <p14:creationId xmlns:p14="http://schemas.microsoft.com/office/powerpoint/2010/main" val="72953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E81E-7717-A3E6-A531-E60EC243F787}"/>
              </a:ext>
            </a:extLst>
          </p:cNvPr>
          <p:cNvSpPr>
            <a:spLocks noGrp="1"/>
          </p:cNvSpPr>
          <p:nvPr>
            <p:ph type="title"/>
          </p:nvPr>
        </p:nvSpPr>
        <p:spPr>
          <a:xfrm>
            <a:off x="524741" y="620392"/>
            <a:ext cx="3808268" cy="5504688"/>
          </a:xfrm>
        </p:spPr>
        <p:txBody>
          <a:bodyPr>
            <a:normAutofit/>
          </a:bodyPr>
          <a:lstStyle/>
          <a:p>
            <a:r>
              <a:rPr lang="bg-BG" sz="6000" dirty="0"/>
              <a:t>Какви са тези атаки?</a:t>
            </a:r>
          </a:p>
        </p:txBody>
      </p:sp>
      <p:graphicFrame>
        <p:nvGraphicFramePr>
          <p:cNvPr id="5" name="Content Placeholder 2">
            <a:extLst>
              <a:ext uri="{FF2B5EF4-FFF2-40B4-BE49-F238E27FC236}">
                <a16:creationId xmlns:a16="http://schemas.microsoft.com/office/drawing/2014/main" id="{1A1EE39E-238A-CF0F-39E4-7940537C5DC7}"/>
              </a:ext>
            </a:extLst>
          </p:cNvPr>
          <p:cNvGraphicFramePr>
            <a:graphicFrameLocks noGrp="1"/>
          </p:cNvGraphicFramePr>
          <p:nvPr>
            <p:ph idx="1"/>
            <p:extLst>
              <p:ext uri="{D42A27DB-BD31-4B8C-83A1-F6EECF244321}">
                <p14:modId xmlns:p14="http://schemas.microsoft.com/office/powerpoint/2010/main" val="360456526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02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E137-5A0E-D979-B243-C77A673E1CCA}"/>
              </a:ext>
            </a:extLst>
          </p:cNvPr>
          <p:cNvSpPr>
            <a:spLocks noGrp="1"/>
          </p:cNvSpPr>
          <p:nvPr>
            <p:ph type="title"/>
          </p:nvPr>
        </p:nvSpPr>
        <p:spPr/>
        <p:txBody>
          <a:bodyPr/>
          <a:lstStyle/>
          <a:p>
            <a:r>
              <a:rPr lang="bg-BG" dirty="0"/>
              <a:t>Конфигуриране на сигурността</a:t>
            </a:r>
          </a:p>
        </p:txBody>
      </p:sp>
      <p:sp>
        <p:nvSpPr>
          <p:cNvPr id="3" name="Content Placeholder 2">
            <a:extLst>
              <a:ext uri="{FF2B5EF4-FFF2-40B4-BE49-F238E27FC236}">
                <a16:creationId xmlns:a16="http://schemas.microsoft.com/office/drawing/2014/main" id="{1A8E7E98-13F4-6654-5F36-F42C0660A672}"/>
              </a:ext>
            </a:extLst>
          </p:cNvPr>
          <p:cNvSpPr>
            <a:spLocks noGrp="1"/>
          </p:cNvSpPr>
          <p:nvPr>
            <p:ph idx="1"/>
          </p:nvPr>
        </p:nvSpPr>
        <p:spPr/>
        <p:txBody>
          <a:bodyPr/>
          <a:lstStyle/>
          <a:p>
            <a:r>
              <a:rPr lang="ru-RU" dirty="0"/>
              <a:t>Конфигурирането на сигурността може да се извърши с помощта на много конфигурационни опции и механизми на Spring Boot</a:t>
            </a:r>
          </a:p>
          <a:p>
            <a:r>
              <a:rPr lang="ru-RU" dirty="0"/>
              <a:t>Някои от тези опции включват настройки за HTTPS, удостоверяване, авторизация, криптиране и защита срещу атаки</a:t>
            </a:r>
          </a:p>
          <a:p>
            <a:r>
              <a:rPr lang="ru-RU" dirty="0"/>
              <a:t>Spring Boot предоставя гъвкав механизъм за конфигуриране на сигурността, който позволява на разработчиците да конфигурират и използват само тези механизми, които са необходими за тяхната уеб услуга</a:t>
            </a:r>
            <a:endParaRPr lang="bg-BG" dirty="0"/>
          </a:p>
        </p:txBody>
      </p:sp>
    </p:spTree>
    <p:extLst>
      <p:ext uri="{BB962C8B-B14F-4D97-AF65-F5344CB8AC3E}">
        <p14:creationId xmlns:p14="http://schemas.microsoft.com/office/powerpoint/2010/main" val="138525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C3DE-1587-DCB2-343F-345F99A0B567}"/>
              </a:ext>
            </a:extLst>
          </p:cNvPr>
          <p:cNvSpPr>
            <a:spLocks noGrp="1"/>
          </p:cNvSpPr>
          <p:nvPr>
            <p:ph type="title"/>
          </p:nvPr>
        </p:nvSpPr>
        <p:spPr/>
        <p:txBody>
          <a:bodyPr/>
          <a:lstStyle/>
          <a:p>
            <a:r>
              <a:rPr lang="bg-BG" dirty="0"/>
              <a:t>Пример със </a:t>
            </a:r>
            <a:r>
              <a:rPr lang="en-GB" dirty="0"/>
              <a:t>Spring Boot</a:t>
            </a:r>
            <a:endParaRPr lang="bg-BG" dirty="0"/>
          </a:p>
        </p:txBody>
      </p:sp>
      <p:sp>
        <p:nvSpPr>
          <p:cNvPr id="3" name="Content Placeholder 2">
            <a:extLst>
              <a:ext uri="{FF2B5EF4-FFF2-40B4-BE49-F238E27FC236}">
                <a16:creationId xmlns:a16="http://schemas.microsoft.com/office/drawing/2014/main" id="{82020663-1539-31F2-0E32-BE19E271039D}"/>
              </a:ext>
            </a:extLst>
          </p:cNvPr>
          <p:cNvSpPr>
            <a:spLocks noGrp="1"/>
          </p:cNvSpPr>
          <p:nvPr>
            <p:ph idx="1"/>
          </p:nvPr>
        </p:nvSpPr>
        <p:spPr/>
        <p:txBody>
          <a:bodyPr/>
          <a:lstStyle/>
          <a:p>
            <a:r>
              <a:rPr lang="ru-RU" dirty="0"/>
              <a:t>Нека разгледаме един пример за сигурна уеб услуга, изградена с помощта на Spring Boot</a:t>
            </a:r>
          </a:p>
          <a:p>
            <a:r>
              <a:rPr lang="ru-RU" dirty="0"/>
              <a:t>Ще използваме удостоверяване на база данни, ролева базирана авторизация и HTTPS</a:t>
            </a:r>
          </a:p>
          <a:p>
            <a:r>
              <a:rPr lang="ru-RU" dirty="0"/>
              <a:t>Ще демонстрираме как Spring Boot улеснява конфигурирането на тези механизми</a:t>
            </a:r>
            <a:endParaRPr lang="bg-BG" dirty="0"/>
          </a:p>
        </p:txBody>
      </p:sp>
    </p:spTree>
    <p:extLst>
      <p:ext uri="{BB962C8B-B14F-4D97-AF65-F5344CB8AC3E}">
        <p14:creationId xmlns:p14="http://schemas.microsoft.com/office/powerpoint/2010/main" val="121553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15FC-7AE0-99CF-4734-0D180E3BB07B}"/>
              </a:ext>
            </a:extLst>
          </p:cNvPr>
          <p:cNvSpPr>
            <a:spLocks noGrp="1"/>
          </p:cNvSpPr>
          <p:nvPr>
            <p:ph type="title"/>
          </p:nvPr>
        </p:nvSpPr>
        <p:spPr/>
        <p:txBody>
          <a:bodyPr/>
          <a:lstStyle/>
          <a:p>
            <a:r>
              <a:rPr lang="bg-BG" dirty="0"/>
              <a:t>Създаване на проекта</a:t>
            </a:r>
          </a:p>
        </p:txBody>
      </p:sp>
      <p:sp>
        <p:nvSpPr>
          <p:cNvPr id="3" name="Content Placeholder 2">
            <a:extLst>
              <a:ext uri="{FF2B5EF4-FFF2-40B4-BE49-F238E27FC236}">
                <a16:creationId xmlns:a16="http://schemas.microsoft.com/office/drawing/2014/main" id="{38548739-161B-CC69-89E4-9B1879E81269}"/>
              </a:ext>
            </a:extLst>
          </p:cNvPr>
          <p:cNvSpPr>
            <a:spLocks noGrp="1"/>
          </p:cNvSpPr>
          <p:nvPr>
            <p:ph idx="1"/>
          </p:nvPr>
        </p:nvSpPr>
        <p:spPr/>
        <p:txBody>
          <a:bodyPr/>
          <a:lstStyle/>
          <a:p>
            <a:r>
              <a:rPr lang="ru-RU" dirty="0"/>
              <a:t>Нека започнем със създаването на нов</a:t>
            </a:r>
            <a:r>
              <a:rPr lang="en-US" dirty="0"/>
              <a:t> Spring Boot </a:t>
            </a:r>
            <a:r>
              <a:rPr lang="bg-BG" dirty="0"/>
              <a:t>проект</a:t>
            </a:r>
          </a:p>
          <a:p>
            <a:r>
              <a:rPr lang="bg-BG" dirty="0"/>
              <a:t>Можем да използваме </a:t>
            </a:r>
            <a:r>
              <a:rPr lang="en-US" dirty="0"/>
              <a:t>Spring </a:t>
            </a:r>
            <a:r>
              <a:rPr lang="en-US" dirty="0" err="1"/>
              <a:t>Initializr</a:t>
            </a:r>
            <a:r>
              <a:rPr lang="en-US" dirty="0"/>
              <a:t> </a:t>
            </a:r>
            <a:r>
              <a:rPr lang="bg-BG" dirty="0"/>
              <a:t>или някой интегриран развойен инструмент, като например </a:t>
            </a:r>
            <a:r>
              <a:rPr lang="en-US" dirty="0"/>
              <a:t>IntelliJ IDEA</a:t>
            </a:r>
          </a:p>
          <a:p>
            <a:r>
              <a:rPr lang="bg-BG" dirty="0"/>
              <a:t>За нашия пример ще използваме </a:t>
            </a:r>
            <a:r>
              <a:rPr lang="en-US" dirty="0"/>
              <a:t>Spring </a:t>
            </a:r>
            <a:r>
              <a:rPr lang="en-US" dirty="0" err="1"/>
              <a:t>Initializr</a:t>
            </a:r>
            <a:r>
              <a:rPr lang="en-US" dirty="0"/>
              <a:t> </a:t>
            </a:r>
            <a:r>
              <a:rPr lang="bg-BG" dirty="0"/>
              <a:t>и ще добавим </a:t>
            </a:r>
            <a:r>
              <a:rPr lang="en-US" dirty="0"/>
              <a:t>Spring Web, Spring Security, Spring Data JPA </a:t>
            </a:r>
            <a:r>
              <a:rPr lang="bg-BG" dirty="0"/>
              <a:t>и </a:t>
            </a:r>
            <a:r>
              <a:rPr lang="en-US" dirty="0"/>
              <a:t>H2 SQL </a:t>
            </a:r>
            <a:r>
              <a:rPr lang="bg-BG" dirty="0"/>
              <a:t>база данни</a:t>
            </a:r>
          </a:p>
        </p:txBody>
      </p:sp>
    </p:spTree>
    <p:extLst>
      <p:ext uri="{BB962C8B-B14F-4D97-AF65-F5344CB8AC3E}">
        <p14:creationId xmlns:p14="http://schemas.microsoft.com/office/powerpoint/2010/main" val="299656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393F4749-4297-7278-17BB-3E4CBFB3C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82" y="392595"/>
            <a:ext cx="11982636" cy="6072809"/>
          </a:xfrm>
        </p:spPr>
      </p:pic>
    </p:spTree>
    <p:extLst>
      <p:ext uri="{BB962C8B-B14F-4D97-AF65-F5344CB8AC3E}">
        <p14:creationId xmlns:p14="http://schemas.microsoft.com/office/powerpoint/2010/main" val="294932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CFE1-AA78-DEAE-82D3-F339B77922CA}"/>
              </a:ext>
            </a:extLst>
          </p:cNvPr>
          <p:cNvSpPr>
            <a:spLocks noGrp="1"/>
          </p:cNvSpPr>
          <p:nvPr>
            <p:ph type="title"/>
          </p:nvPr>
        </p:nvSpPr>
        <p:spPr/>
        <p:txBody>
          <a:bodyPr/>
          <a:lstStyle/>
          <a:p>
            <a:r>
              <a:rPr lang="bg-BG" dirty="0"/>
              <a:t>Конфигуриране на базата данни</a:t>
            </a:r>
          </a:p>
        </p:txBody>
      </p:sp>
      <p:sp>
        <p:nvSpPr>
          <p:cNvPr id="3" name="Content Placeholder 2">
            <a:extLst>
              <a:ext uri="{FF2B5EF4-FFF2-40B4-BE49-F238E27FC236}">
                <a16:creationId xmlns:a16="http://schemas.microsoft.com/office/drawing/2014/main" id="{024F90B8-8617-A3D0-440A-EF286B95C543}"/>
              </a:ext>
            </a:extLst>
          </p:cNvPr>
          <p:cNvSpPr>
            <a:spLocks noGrp="1"/>
          </p:cNvSpPr>
          <p:nvPr>
            <p:ph idx="1"/>
          </p:nvPr>
        </p:nvSpPr>
        <p:spPr/>
        <p:txBody>
          <a:bodyPr/>
          <a:lstStyle/>
          <a:p>
            <a:r>
              <a:rPr lang="bg-BG" dirty="0"/>
              <a:t>След като сме създали проекта, трябва да конфигурираме базата данни</a:t>
            </a:r>
          </a:p>
          <a:p>
            <a:r>
              <a:rPr lang="bg-BG" dirty="0"/>
              <a:t>В нашия пример ще използваме </a:t>
            </a:r>
            <a:r>
              <a:rPr lang="en-US" dirty="0"/>
              <a:t>H2 </a:t>
            </a:r>
            <a:r>
              <a:rPr lang="en-GB" dirty="0"/>
              <a:t>SQL </a:t>
            </a:r>
            <a:r>
              <a:rPr lang="bg-BG" dirty="0"/>
              <a:t>база данни</a:t>
            </a:r>
          </a:p>
          <a:p>
            <a:r>
              <a:rPr lang="bg-BG" dirty="0"/>
              <a:t>Можем да използваме </a:t>
            </a:r>
            <a:r>
              <a:rPr lang="en-GB" dirty="0" err="1"/>
              <a:t>application.properties</a:t>
            </a:r>
            <a:r>
              <a:rPr lang="en-GB" dirty="0"/>
              <a:t> </a:t>
            </a:r>
            <a:r>
              <a:rPr lang="bg-BG" dirty="0"/>
              <a:t>или </a:t>
            </a:r>
            <a:r>
              <a:rPr lang="en-GB" dirty="0" err="1"/>
              <a:t>application.yml</a:t>
            </a:r>
            <a:r>
              <a:rPr lang="en-GB" dirty="0"/>
              <a:t> </a:t>
            </a:r>
            <a:r>
              <a:rPr lang="bg-BG" dirty="0"/>
              <a:t>файловете за конфигуриране на базата данни</a:t>
            </a:r>
          </a:p>
        </p:txBody>
      </p:sp>
      <p:pic>
        <p:nvPicPr>
          <p:cNvPr id="5" name="Picture 4">
            <a:extLst>
              <a:ext uri="{FF2B5EF4-FFF2-40B4-BE49-F238E27FC236}">
                <a16:creationId xmlns:a16="http://schemas.microsoft.com/office/drawing/2014/main" id="{B62A2A95-F7DD-AFFC-95AF-8A81CA59C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26" y="4779086"/>
            <a:ext cx="11763948" cy="804590"/>
          </a:xfrm>
          <a:prstGeom prst="rect">
            <a:avLst/>
          </a:prstGeom>
        </p:spPr>
      </p:pic>
    </p:spTree>
    <p:extLst>
      <p:ext uri="{BB962C8B-B14F-4D97-AF65-F5344CB8AC3E}">
        <p14:creationId xmlns:p14="http://schemas.microsoft.com/office/powerpoint/2010/main" val="3691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0879-8F81-FE35-0683-AC6A556DE096}"/>
              </a:ext>
            </a:extLst>
          </p:cNvPr>
          <p:cNvSpPr>
            <a:spLocks noGrp="1"/>
          </p:cNvSpPr>
          <p:nvPr>
            <p:ph type="title"/>
          </p:nvPr>
        </p:nvSpPr>
        <p:spPr/>
        <p:txBody>
          <a:bodyPr/>
          <a:lstStyle/>
          <a:p>
            <a:r>
              <a:rPr lang="bg-BG" dirty="0"/>
              <a:t>Удостоверяване на база данни</a:t>
            </a:r>
          </a:p>
        </p:txBody>
      </p:sp>
      <p:sp>
        <p:nvSpPr>
          <p:cNvPr id="3" name="Content Placeholder 2">
            <a:extLst>
              <a:ext uri="{FF2B5EF4-FFF2-40B4-BE49-F238E27FC236}">
                <a16:creationId xmlns:a16="http://schemas.microsoft.com/office/drawing/2014/main" id="{56FD746D-8395-428D-DE90-1EC74D76872B}"/>
              </a:ext>
            </a:extLst>
          </p:cNvPr>
          <p:cNvSpPr>
            <a:spLocks noGrp="1"/>
          </p:cNvSpPr>
          <p:nvPr>
            <p:ph idx="1"/>
          </p:nvPr>
        </p:nvSpPr>
        <p:spPr/>
        <p:txBody>
          <a:bodyPr/>
          <a:lstStyle/>
          <a:p>
            <a:r>
              <a:rPr lang="ru-RU" dirty="0"/>
              <a:t>След като сме конфигурирали базата данни, </a:t>
            </a:r>
            <a:r>
              <a:rPr lang="en-US" dirty="0"/>
              <a:t>Spring</a:t>
            </a:r>
            <a:r>
              <a:rPr lang="bg-BG" dirty="0"/>
              <a:t> може автоматично да поеме контрола над </a:t>
            </a:r>
            <a:r>
              <a:rPr lang="en-US" dirty="0"/>
              <a:t>/login </a:t>
            </a:r>
            <a:r>
              <a:rPr lang="bg-BG" dirty="0"/>
              <a:t>заявките, след като уточним в </a:t>
            </a:r>
            <a:r>
              <a:rPr lang="en-US" dirty="0"/>
              <a:t>http </a:t>
            </a:r>
            <a:r>
              <a:rPr lang="bg-BG" dirty="0"/>
              <a:t>конфигурацията, и да проверява базата данни за валидни или невалидни опити за вход</a:t>
            </a:r>
            <a:endParaRPr lang="ru-RU" dirty="0"/>
          </a:p>
          <a:p>
            <a:r>
              <a:rPr lang="ru-RU" dirty="0"/>
              <a:t>Ще използваме Spring Security и база данни за удостоверяване на потребителите</a:t>
            </a:r>
          </a:p>
          <a:p>
            <a:r>
              <a:rPr lang="ru-RU" dirty="0"/>
              <a:t>Можем да използваме bcrypt или други алгоритми за хеширане на паролите</a:t>
            </a:r>
            <a:endParaRPr lang="bg-BG" dirty="0"/>
          </a:p>
        </p:txBody>
      </p:sp>
    </p:spTree>
    <p:extLst>
      <p:ext uri="{BB962C8B-B14F-4D97-AF65-F5344CB8AC3E}">
        <p14:creationId xmlns:p14="http://schemas.microsoft.com/office/powerpoint/2010/main" val="7179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49CB-D166-0FCE-0FA2-D3124892029C}"/>
              </a:ext>
            </a:extLst>
          </p:cNvPr>
          <p:cNvSpPr>
            <a:spLocks noGrp="1"/>
          </p:cNvSpPr>
          <p:nvPr>
            <p:ph type="title"/>
          </p:nvPr>
        </p:nvSpPr>
        <p:spPr>
          <a:xfrm>
            <a:off x="2918184" y="307173"/>
            <a:ext cx="8610600" cy="1293028"/>
          </a:xfrm>
        </p:spPr>
        <p:txBody>
          <a:bodyPr/>
          <a:lstStyle/>
          <a:p>
            <a:r>
              <a:rPr lang="bg-BG" dirty="0"/>
              <a:t>Конфигурация за контрол над </a:t>
            </a:r>
            <a:r>
              <a:rPr lang="en-US" dirty="0"/>
              <a:t>/login</a:t>
            </a:r>
            <a:endParaRPr lang="bg-BG"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F37F925F-07C6-27BC-AFB8-72F61BED1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245" y="1589308"/>
            <a:ext cx="8427510" cy="4961519"/>
          </a:xfrm>
        </p:spPr>
      </p:pic>
    </p:spTree>
    <p:extLst>
      <p:ext uri="{BB962C8B-B14F-4D97-AF65-F5344CB8AC3E}">
        <p14:creationId xmlns:p14="http://schemas.microsoft.com/office/powerpoint/2010/main" val="204769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3" name="Rectangle 32">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8" name="Title 7">
            <a:extLst>
              <a:ext uri="{FF2B5EF4-FFF2-40B4-BE49-F238E27FC236}">
                <a16:creationId xmlns:a16="http://schemas.microsoft.com/office/drawing/2014/main" id="{1CAE7B8E-938E-30D0-B136-58095AE2719F}"/>
              </a:ext>
            </a:extLst>
          </p:cNvPr>
          <p:cNvSpPr>
            <a:spLocks noGrp="1"/>
          </p:cNvSpPr>
          <p:nvPr>
            <p:ph type="title"/>
          </p:nvPr>
        </p:nvSpPr>
        <p:spPr>
          <a:xfrm>
            <a:off x="685800" y="764373"/>
            <a:ext cx="3306744" cy="1293028"/>
          </a:xfrm>
        </p:spPr>
        <p:txBody>
          <a:bodyPr vert="horz" lIns="91440" tIns="45720" rIns="91440" bIns="45720" rtlCol="0" anchor="ctr">
            <a:normAutofit/>
          </a:bodyPr>
          <a:lstStyle/>
          <a:p>
            <a:pPr algn="r"/>
            <a:r>
              <a:rPr lang="en-US" sz="2000"/>
              <a:t>Допълнителни beans за удостоверяване на user и encoder</a:t>
            </a:r>
          </a:p>
        </p:txBody>
      </p:sp>
      <p:sp>
        <p:nvSpPr>
          <p:cNvPr id="9" name="Text Placeholder 8">
            <a:extLst>
              <a:ext uri="{FF2B5EF4-FFF2-40B4-BE49-F238E27FC236}">
                <a16:creationId xmlns:a16="http://schemas.microsoft.com/office/drawing/2014/main" id="{0D79CD4E-D2F9-43F1-AD5C-6B6D9AF41429}"/>
              </a:ext>
            </a:extLst>
          </p:cNvPr>
          <p:cNvSpPr>
            <a:spLocks noGrp="1"/>
          </p:cNvSpPr>
          <p:nvPr>
            <p:ph type="body" sz="half" idx="2"/>
          </p:nvPr>
        </p:nvSpPr>
        <p:spPr>
          <a:xfrm>
            <a:off x="685801" y="2194560"/>
            <a:ext cx="3306742" cy="4024125"/>
          </a:xfrm>
        </p:spPr>
        <p:txBody>
          <a:bodyPr vert="horz" lIns="91440" tIns="45720" rIns="91440" bIns="45720" rtlCol="0">
            <a:normAutofit/>
          </a:bodyPr>
          <a:lstStyle/>
          <a:p>
            <a:pPr indent="-228600">
              <a:buFont typeface="Arial" panose="020B0604020202020204" pitchFamily="34" charset="0"/>
              <a:buChar char="•"/>
            </a:pPr>
            <a:r>
              <a:rPr lang="en-US"/>
              <a:t>Пример за:</a:t>
            </a:r>
          </a:p>
          <a:p>
            <a:pPr marL="285750" indent="-228600">
              <a:buFont typeface="Arial" panose="020B0604020202020204" pitchFamily="34" charset="0"/>
              <a:buChar char="•"/>
            </a:pPr>
            <a:r>
              <a:rPr lang="en-US"/>
              <a:t>BCrypt encoding</a:t>
            </a:r>
          </a:p>
          <a:p>
            <a:pPr marL="285750" indent="-228600">
              <a:buFont typeface="Arial" panose="020B0604020202020204" pitchFamily="34" charset="0"/>
              <a:buChar char="•"/>
            </a:pPr>
            <a:r>
              <a:rPr lang="en-US"/>
              <a:t>DaoAuthenticationProvider</a:t>
            </a:r>
          </a:p>
          <a:p>
            <a:pPr indent="-228600">
              <a:buFont typeface="Arial" panose="020B0604020202020204" pitchFamily="34" charset="0"/>
              <a:buChar char="•"/>
            </a:pPr>
            <a:endParaRPr lang="en-US"/>
          </a:p>
          <a:p>
            <a:pPr indent="-228600">
              <a:buFont typeface="Arial" panose="020B0604020202020204" pitchFamily="34" charset="0"/>
              <a:buChar char="•"/>
            </a:pPr>
            <a:r>
              <a:rPr lang="en-US"/>
              <a:t>@EnableGlobalMethodSecurity(prePostEnabled = true) – позволява използването на проверки, чрез анотации на handler methods дали user-a има правата да извика този метод преди метода да се изпълни (пример за това следва)</a:t>
            </a:r>
          </a:p>
        </p:txBody>
      </p:sp>
      <p:sp>
        <p:nvSpPr>
          <p:cNvPr id="37"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descr="Graphical user interface, text, application, email&#10;&#10;Description automatically generated">
            <a:extLst>
              <a:ext uri="{FF2B5EF4-FFF2-40B4-BE49-F238E27FC236}">
                <a16:creationId xmlns:a16="http://schemas.microsoft.com/office/drawing/2014/main" id="{CEA3A83D-EBD3-BDC8-CD7A-EF37C7F4FBC4}"/>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2587" b="-3"/>
          <a:stretch/>
        </p:blipFill>
        <p:spPr>
          <a:xfrm>
            <a:off x="4955339" y="1336566"/>
            <a:ext cx="6127287" cy="4607567"/>
          </a:xfrm>
          <a:prstGeom prst="rect">
            <a:avLst/>
          </a:prstGeom>
        </p:spPr>
      </p:pic>
    </p:spTree>
    <p:extLst>
      <p:ext uri="{BB962C8B-B14F-4D97-AF65-F5344CB8AC3E}">
        <p14:creationId xmlns:p14="http://schemas.microsoft.com/office/powerpoint/2010/main" val="2719524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413A-713E-07E4-E113-FA36EDE3A8E0}"/>
              </a:ext>
            </a:extLst>
          </p:cNvPr>
          <p:cNvSpPr>
            <a:spLocks noGrp="1"/>
          </p:cNvSpPr>
          <p:nvPr>
            <p:ph type="title"/>
          </p:nvPr>
        </p:nvSpPr>
        <p:spPr/>
        <p:txBody>
          <a:bodyPr/>
          <a:lstStyle/>
          <a:p>
            <a:r>
              <a:rPr lang="bg-BG" dirty="0"/>
              <a:t>Ролева базирана авторизация</a:t>
            </a:r>
          </a:p>
        </p:txBody>
      </p:sp>
      <p:sp>
        <p:nvSpPr>
          <p:cNvPr id="3" name="Content Placeholder 2">
            <a:extLst>
              <a:ext uri="{FF2B5EF4-FFF2-40B4-BE49-F238E27FC236}">
                <a16:creationId xmlns:a16="http://schemas.microsoft.com/office/drawing/2014/main" id="{1D0AB8A1-A98F-1CD7-4C12-9044616753FD}"/>
              </a:ext>
            </a:extLst>
          </p:cNvPr>
          <p:cNvSpPr>
            <a:spLocks noGrp="1"/>
          </p:cNvSpPr>
          <p:nvPr>
            <p:ph idx="1"/>
          </p:nvPr>
        </p:nvSpPr>
        <p:spPr/>
        <p:txBody>
          <a:bodyPr/>
          <a:lstStyle/>
          <a:p>
            <a:r>
              <a:rPr lang="ru-RU" dirty="0"/>
              <a:t>След като сме удостоверили потребителите, можем да ги авторизираме въз основа на техните роли</a:t>
            </a:r>
          </a:p>
          <a:p>
            <a:r>
              <a:rPr lang="ru-RU" dirty="0"/>
              <a:t>Ще използваме ролева базирана авторизация за да ограничим достъпа до определени уеб ресурси</a:t>
            </a:r>
          </a:p>
          <a:p>
            <a:r>
              <a:rPr lang="ru-RU" dirty="0"/>
              <a:t>Можем да използваме анотации като @Secured и @PreAuthorize за да конфигурираме авторизацията</a:t>
            </a:r>
            <a:endParaRPr lang="bg-BG" dirty="0"/>
          </a:p>
        </p:txBody>
      </p:sp>
    </p:spTree>
    <p:extLst>
      <p:ext uri="{BB962C8B-B14F-4D97-AF65-F5344CB8AC3E}">
        <p14:creationId xmlns:p14="http://schemas.microsoft.com/office/powerpoint/2010/main" val="137471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CA74-2473-D349-200B-6C639F5823D4}"/>
              </a:ext>
            </a:extLst>
          </p:cNvPr>
          <p:cNvSpPr>
            <a:spLocks noGrp="1"/>
          </p:cNvSpPr>
          <p:nvPr>
            <p:ph type="title"/>
          </p:nvPr>
        </p:nvSpPr>
        <p:spPr/>
        <p:txBody>
          <a:bodyPr/>
          <a:lstStyle/>
          <a:p>
            <a:r>
              <a:rPr lang="bg-BG" dirty="0"/>
              <a:t>Въведение</a:t>
            </a:r>
          </a:p>
        </p:txBody>
      </p:sp>
      <p:sp>
        <p:nvSpPr>
          <p:cNvPr id="3" name="Content Placeholder 2">
            <a:extLst>
              <a:ext uri="{FF2B5EF4-FFF2-40B4-BE49-F238E27FC236}">
                <a16:creationId xmlns:a16="http://schemas.microsoft.com/office/drawing/2014/main" id="{2E78701C-6D50-EE16-1CE3-512F5D1DCC9C}"/>
              </a:ext>
            </a:extLst>
          </p:cNvPr>
          <p:cNvSpPr>
            <a:spLocks noGrp="1"/>
          </p:cNvSpPr>
          <p:nvPr>
            <p:ph idx="1"/>
          </p:nvPr>
        </p:nvSpPr>
        <p:spPr/>
        <p:txBody>
          <a:bodyPr/>
          <a:lstStyle/>
          <a:p>
            <a:pPr marL="0" indent="0">
              <a:buNone/>
            </a:pPr>
            <a:r>
              <a:rPr lang="ru-RU" dirty="0"/>
              <a:t>Сигурността на уеб услугите е критична за предпазване на чувствителна информация и предотвратяване на нарушения на данните. Spring Boot предоставя мощен и гъвкав начин за изграждане на сигурни уеб услуги, използвайки различни механизми за сигурност, като удостоверяване, авторизация, криптиране и цифрови подписи.</a:t>
            </a:r>
            <a:endParaRPr lang="bg-BG" dirty="0"/>
          </a:p>
        </p:txBody>
      </p:sp>
    </p:spTree>
    <p:extLst>
      <p:ext uri="{BB962C8B-B14F-4D97-AF65-F5344CB8AC3E}">
        <p14:creationId xmlns:p14="http://schemas.microsoft.com/office/powerpoint/2010/main" val="179956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Title 3">
            <a:extLst>
              <a:ext uri="{FF2B5EF4-FFF2-40B4-BE49-F238E27FC236}">
                <a16:creationId xmlns:a16="http://schemas.microsoft.com/office/drawing/2014/main" id="{5461B95B-EA93-0C2C-EF94-172D32569357}"/>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bg-BG" dirty="0"/>
              <a:t>Пример</a:t>
            </a:r>
            <a:endParaRPr lang="en-US" dirty="0"/>
          </a:p>
        </p:txBody>
      </p:sp>
      <p:pic>
        <p:nvPicPr>
          <p:cNvPr id="8" name="Picture Placeholder 7" descr="Graphical user interface, text, application&#10;&#10;Description automatically generated">
            <a:extLst>
              <a:ext uri="{FF2B5EF4-FFF2-40B4-BE49-F238E27FC236}">
                <a16:creationId xmlns:a16="http://schemas.microsoft.com/office/drawing/2014/main" id="{B7B2DFBE-DF54-9B58-E410-62E5C070C84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 r="1" b="25668"/>
          <a:stretch/>
        </p:blipFill>
        <p:spPr>
          <a:xfrm>
            <a:off x="554416" y="2731167"/>
            <a:ext cx="11167447" cy="3484983"/>
          </a:xfrm>
          <a:prstGeom prst="rect">
            <a:avLst/>
          </a:prstGeom>
        </p:spPr>
      </p:pic>
      <p:sp>
        <p:nvSpPr>
          <p:cNvPr id="36" name="Text Placeholder 5">
            <a:extLst>
              <a:ext uri="{FF2B5EF4-FFF2-40B4-BE49-F238E27FC236}">
                <a16:creationId xmlns:a16="http://schemas.microsoft.com/office/drawing/2014/main" id="{FF5F32AF-03E6-B38D-62AC-0438FAE88F47}"/>
              </a:ext>
            </a:extLst>
          </p:cNvPr>
          <p:cNvSpPr>
            <a:spLocks noGrp="1"/>
          </p:cNvSpPr>
          <p:nvPr>
            <p:ph type="body" sz="half" idx="2"/>
          </p:nvPr>
        </p:nvSpPr>
        <p:spPr>
          <a:xfrm>
            <a:off x="5300640" y="641850"/>
            <a:ext cx="6053160" cy="1535865"/>
          </a:xfrm>
        </p:spPr>
        <p:txBody>
          <a:bodyPr vert="horz" lIns="91440" tIns="45720" rIns="91440" bIns="45720" rtlCol="0" anchor="ctr">
            <a:normAutofit/>
          </a:bodyPr>
          <a:lstStyle/>
          <a:p>
            <a:r>
              <a:rPr lang="bg-BG" sz="1800" dirty="0"/>
              <a:t>Докато „/</a:t>
            </a:r>
            <a:r>
              <a:rPr lang="en-US" sz="1800" dirty="0"/>
              <a:t>vehicles/update</a:t>
            </a:r>
            <a:r>
              <a:rPr lang="bg-BG" sz="1800" dirty="0"/>
              <a:t>“</a:t>
            </a:r>
            <a:r>
              <a:rPr lang="en-US" sz="1800" dirty="0"/>
              <a:t> </a:t>
            </a:r>
            <a:r>
              <a:rPr lang="bg-BG" sz="1800" dirty="0"/>
              <a:t>имат право </a:t>
            </a:r>
            <a:r>
              <a:rPr lang="en-US" sz="1800" dirty="0"/>
              <a:t>user</a:t>
            </a:r>
            <a:r>
              <a:rPr lang="bg-BG" sz="1800" dirty="0"/>
              <a:t>-ите с роли „</a:t>
            </a:r>
            <a:r>
              <a:rPr lang="en-US" sz="1800" dirty="0"/>
              <a:t>Manager</a:t>
            </a:r>
            <a:r>
              <a:rPr lang="bg-BG" sz="1800" dirty="0"/>
              <a:t>“</a:t>
            </a:r>
            <a:r>
              <a:rPr lang="en-US" sz="1800" dirty="0"/>
              <a:t>, “Admin”, “Super Admin”, </a:t>
            </a:r>
            <a:r>
              <a:rPr lang="bg-BG" sz="1800" dirty="0"/>
              <a:t>„/</a:t>
            </a:r>
            <a:r>
              <a:rPr lang="en-US" sz="1800" dirty="0"/>
              <a:t>vehicles/delete</a:t>
            </a:r>
            <a:r>
              <a:rPr lang="bg-BG" sz="1800" dirty="0"/>
              <a:t>“</a:t>
            </a:r>
            <a:r>
              <a:rPr lang="en-US" sz="1800" dirty="0"/>
              <a:t>,</a:t>
            </a:r>
            <a:r>
              <a:rPr lang="bg-BG" sz="1800" dirty="0"/>
              <a:t> могат да изпълнят само </a:t>
            </a:r>
            <a:r>
              <a:rPr lang="en-US" sz="1800" dirty="0"/>
              <a:t>“Admin” </a:t>
            </a:r>
            <a:r>
              <a:rPr lang="bg-BG" sz="1800" dirty="0"/>
              <a:t>и „</a:t>
            </a:r>
            <a:r>
              <a:rPr lang="en-US" sz="1800" dirty="0"/>
              <a:t>Super Admin</a:t>
            </a:r>
            <a:r>
              <a:rPr lang="bg-BG" sz="1800" dirty="0"/>
              <a:t>“</a:t>
            </a:r>
            <a:endParaRPr lang="en-US" sz="1800" dirty="0"/>
          </a:p>
        </p:txBody>
      </p:sp>
    </p:spTree>
    <p:extLst>
      <p:ext uri="{BB962C8B-B14F-4D97-AF65-F5344CB8AC3E}">
        <p14:creationId xmlns:p14="http://schemas.microsoft.com/office/powerpoint/2010/main" val="3654689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CB2-2074-91C9-C051-DB097F9ED016}"/>
              </a:ext>
            </a:extLst>
          </p:cNvPr>
          <p:cNvSpPr>
            <a:spLocks noGrp="1"/>
          </p:cNvSpPr>
          <p:nvPr>
            <p:ph type="title"/>
          </p:nvPr>
        </p:nvSpPr>
        <p:spPr>
          <a:xfrm>
            <a:off x="233464" y="4018137"/>
            <a:ext cx="5691839" cy="2129586"/>
          </a:xfrm>
          <a:noFill/>
        </p:spPr>
        <p:txBody>
          <a:bodyPr anchor="t">
            <a:normAutofit/>
          </a:bodyPr>
          <a:lstStyle/>
          <a:p>
            <a:r>
              <a:rPr lang="bg-BG" sz="4800" dirty="0"/>
              <a:t>Конфигуриране на </a:t>
            </a:r>
            <a:r>
              <a:rPr lang="en-GB" sz="4800" dirty="0"/>
              <a:t>HTTPS</a:t>
            </a:r>
            <a:endParaRPr lang="bg-BG" sz="4800" dirty="0"/>
          </a:p>
        </p:txBody>
      </p:sp>
      <p:sp>
        <p:nvSpPr>
          <p:cNvPr id="3" name="Content Placeholder 2">
            <a:extLst>
              <a:ext uri="{FF2B5EF4-FFF2-40B4-BE49-F238E27FC236}">
                <a16:creationId xmlns:a16="http://schemas.microsoft.com/office/drawing/2014/main" id="{163DC5E0-2837-CDED-C1B6-B38F7A9A8756}"/>
              </a:ext>
            </a:extLst>
          </p:cNvPr>
          <p:cNvSpPr>
            <a:spLocks noGrp="1"/>
          </p:cNvSpPr>
          <p:nvPr>
            <p:ph idx="1"/>
          </p:nvPr>
        </p:nvSpPr>
        <p:spPr>
          <a:xfrm>
            <a:off x="5925304" y="4018143"/>
            <a:ext cx="5549111" cy="2129599"/>
          </a:xfrm>
          <a:noFill/>
        </p:spPr>
        <p:txBody>
          <a:bodyPr anchor="t">
            <a:normAutofit/>
          </a:bodyPr>
          <a:lstStyle/>
          <a:p>
            <a:r>
              <a:rPr lang="ru-RU" sz="1800" dirty="0"/>
              <a:t>След като сме конфигурирали удостоверяването и авторизацията, можем да добавим HTTPS за повишаване на сигурността на уеб услугата</a:t>
            </a:r>
          </a:p>
          <a:p>
            <a:r>
              <a:rPr lang="ru-RU" sz="1800" dirty="0"/>
              <a:t>Можем да използваме Spring Security за конфигуриране на HTTPS</a:t>
            </a:r>
            <a:r>
              <a:rPr lang="en-US" sz="1800" dirty="0"/>
              <a:t> </a:t>
            </a:r>
            <a:r>
              <a:rPr lang="bg-BG" sz="1800" dirty="0"/>
              <a:t>срещу </a:t>
            </a:r>
            <a:r>
              <a:rPr lang="en-US" sz="1800" dirty="0"/>
              <a:t>CSRF</a:t>
            </a:r>
            <a:r>
              <a:rPr lang="bg-BG" sz="1800" dirty="0"/>
              <a:t>, </a:t>
            </a:r>
            <a:r>
              <a:rPr lang="en-US" sz="1800" dirty="0"/>
              <a:t>XSS </a:t>
            </a:r>
            <a:r>
              <a:rPr lang="bg-BG" sz="1800" dirty="0"/>
              <a:t>и други възможни атаки.</a:t>
            </a:r>
          </a:p>
        </p:txBody>
      </p:sp>
      <p:pic>
        <p:nvPicPr>
          <p:cNvPr id="5" name="Picture 4" descr="Graphical user interface, text&#10;&#10;Description automatically generated with medium confidence">
            <a:extLst>
              <a:ext uri="{FF2B5EF4-FFF2-40B4-BE49-F238E27FC236}">
                <a16:creationId xmlns:a16="http://schemas.microsoft.com/office/drawing/2014/main" id="{93D58476-1954-2A95-EF74-752B9EBF8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59" y="827251"/>
            <a:ext cx="10843065" cy="2846303"/>
          </a:xfrm>
          <a:prstGeom prst="rect">
            <a:avLst/>
          </a:prstGeom>
        </p:spPr>
      </p:pic>
    </p:spTree>
    <p:extLst>
      <p:ext uri="{BB962C8B-B14F-4D97-AF65-F5344CB8AC3E}">
        <p14:creationId xmlns:p14="http://schemas.microsoft.com/office/powerpoint/2010/main" val="1136396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751F-5749-1EAA-6C8E-619750AA3F53}"/>
              </a:ext>
            </a:extLst>
          </p:cNvPr>
          <p:cNvSpPr>
            <a:spLocks noGrp="1"/>
          </p:cNvSpPr>
          <p:nvPr>
            <p:ph type="title"/>
          </p:nvPr>
        </p:nvSpPr>
        <p:spPr/>
        <p:txBody>
          <a:bodyPr/>
          <a:lstStyle/>
          <a:p>
            <a:r>
              <a:rPr lang="bg-BG" dirty="0"/>
              <a:t>Тестване на уеб услугата</a:t>
            </a:r>
          </a:p>
        </p:txBody>
      </p:sp>
      <p:sp>
        <p:nvSpPr>
          <p:cNvPr id="3" name="Content Placeholder 2">
            <a:extLst>
              <a:ext uri="{FF2B5EF4-FFF2-40B4-BE49-F238E27FC236}">
                <a16:creationId xmlns:a16="http://schemas.microsoft.com/office/drawing/2014/main" id="{76DF6A49-B30F-E545-4E5B-53A6EDBF8DD1}"/>
              </a:ext>
            </a:extLst>
          </p:cNvPr>
          <p:cNvSpPr>
            <a:spLocks noGrp="1"/>
          </p:cNvSpPr>
          <p:nvPr>
            <p:ph idx="1"/>
          </p:nvPr>
        </p:nvSpPr>
        <p:spPr/>
        <p:txBody>
          <a:bodyPr/>
          <a:lstStyle/>
          <a:p>
            <a:r>
              <a:rPr lang="ru-RU" dirty="0"/>
              <a:t>След като сме конфигурирали и имплементирали всички механизми за сигурност, трябва да тестваме нашата уеб услуга</a:t>
            </a:r>
          </a:p>
          <a:p>
            <a:r>
              <a:rPr lang="ru-RU" dirty="0"/>
              <a:t>Можем да използваме различни инструменти и техники за тестване на сигурността на уеб услугата, като например OWASP ZAP</a:t>
            </a:r>
            <a:endParaRPr lang="bg-BG" dirty="0"/>
          </a:p>
        </p:txBody>
      </p:sp>
    </p:spTree>
    <p:extLst>
      <p:ext uri="{BB962C8B-B14F-4D97-AF65-F5344CB8AC3E}">
        <p14:creationId xmlns:p14="http://schemas.microsoft.com/office/powerpoint/2010/main" val="2642555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13C1-F8D8-F4E7-E640-08F610393E1C}"/>
              </a:ext>
            </a:extLst>
          </p:cNvPr>
          <p:cNvSpPr>
            <a:spLocks noGrp="1"/>
          </p:cNvSpPr>
          <p:nvPr>
            <p:ph type="title"/>
          </p:nvPr>
        </p:nvSpPr>
        <p:spPr>
          <a:xfrm>
            <a:off x="3280912" y="292943"/>
            <a:ext cx="8610600" cy="1293028"/>
          </a:xfrm>
        </p:spPr>
        <p:txBody>
          <a:bodyPr/>
          <a:lstStyle/>
          <a:p>
            <a:r>
              <a:rPr lang="bg-BG" dirty="0"/>
              <a:t>Тестове направени с </a:t>
            </a:r>
            <a:r>
              <a:rPr lang="en-US" dirty="0"/>
              <a:t>OWASP ZAP</a:t>
            </a:r>
            <a:r>
              <a:rPr lang="bg-BG" dirty="0"/>
              <a:t> </a:t>
            </a:r>
          </a:p>
        </p:txBody>
      </p:sp>
      <p:pic>
        <p:nvPicPr>
          <p:cNvPr id="5" name="Picture 4" descr="Graphical user interface&#10;&#10;Description automatically generated with medium confidence">
            <a:extLst>
              <a:ext uri="{FF2B5EF4-FFF2-40B4-BE49-F238E27FC236}">
                <a16:creationId xmlns:a16="http://schemas.microsoft.com/office/drawing/2014/main" id="{4CAFEDDB-0B07-F295-32BF-4A8521547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88" y="1585971"/>
            <a:ext cx="11591024" cy="4717189"/>
          </a:xfrm>
          <a:prstGeom prst="rect">
            <a:avLst/>
          </a:prstGeom>
        </p:spPr>
      </p:pic>
    </p:spTree>
    <p:extLst>
      <p:ext uri="{BB962C8B-B14F-4D97-AF65-F5344CB8AC3E}">
        <p14:creationId xmlns:p14="http://schemas.microsoft.com/office/powerpoint/2010/main" val="3290410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8104-31DD-D18F-5AD1-BF8EF5936AE5}"/>
              </a:ext>
            </a:extLst>
          </p:cNvPr>
          <p:cNvSpPr>
            <a:spLocks noGrp="1"/>
          </p:cNvSpPr>
          <p:nvPr>
            <p:ph type="title"/>
          </p:nvPr>
        </p:nvSpPr>
        <p:spPr/>
        <p:txBody>
          <a:bodyPr/>
          <a:lstStyle/>
          <a:p>
            <a:r>
              <a:rPr lang="bg-BG" dirty="0"/>
              <a:t>Поддръжка на уеб услугата</a:t>
            </a:r>
          </a:p>
        </p:txBody>
      </p:sp>
      <p:sp>
        <p:nvSpPr>
          <p:cNvPr id="3" name="Content Placeholder 2">
            <a:extLst>
              <a:ext uri="{FF2B5EF4-FFF2-40B4-BE49-F238E27FC236}">
                <a16:creationId xmlns:a16="http://schemas.microsoft.com/office/drawing/2014/main" id="{35397F63-49DD-35C2-2B02-E36C91E14891}"/>
              </a:ext>
            </a:extLst>
          </p:cNvPr>
          <p:cNvSpPr>
            <a:spLocks noGrp="1"/>
          </p:cNvSpPr>
          <p:nvPr>
            <p:ph idx="1"/>
          </p:nvPr>
        </p:nvSpPr>
        <p:spPr/>
        <p:txBody>
          <a:bodyPr/>
          <a:lstStyle/>
          <a:p>
            <a:r>
              <a:rPr lang="ru-RU" dirty="0"/>
              <a:t>След като сме изградили сигурна уеб услуга,</a:t>
            </a:r>
            <a:r>
              <a:rPr lang="en-US" dirty="0"/>
              <a:t> </a:t>
            </a:r>
            <a:r>
              <a:rPr lang="ru-RU" dirty="0"/>
              <a:t>е важно да продължаваме да я поддържаме и да я актуализираме за да запазим нивото на сигурност</a:t>
            </a:r>
          </a:p>
          <a:p>
            <a:r>
              <a:rPr lang="ru-RU" dirty="0"/>
              <a:t>Можем да използваме инструменти като Spring Security Dependency Check за да следим за актуални версии на зависимостите и за да предотвратим известни уязвимости</a:t>
            </a:r>
            <a:endParaRPr lang="bg-BG" dirty="0"/>
          </a:p>
        </p:txBody>
      </p:sp>
    </p:spTree>
    <p:extLst>
      <p:ext uri="{BB962C8B-B14F-4D97-AF65-F5344CB8AC3E}">
        <p14:creationId xmlns:p14="http://schemas.microsoft.com/office/powerpoint/2010/main" val="14178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8A6F-2C6A-623F-C086-D16818604A25}"/>
              </a:ext>
            </a:extLst>
          </p:cNvPr>
          <p:cNvSpPr>
            <a:spLocks noGrp="1"/>
          </p:cNvSpPr>
          <p:nvPr>
            <p:ph type="title"/>
          </p:nvPr>
        </p:nvSpPr>
        <p:spPr/>
        <p:txBody>
          <a:bodyPr/>
          <a:lstStyle/>
          <a:p>
            <a:r>
              <a:rPr lang="bg-BG" dirty="0"/>
              <a:t>Съвети за по-добра сигурност</a:t>
            </a:r>
          </a:p>
        </p:txBody>
      </p:sp>
      <p:sp>
        <p:nvSpPr>
          <p:cNvPr id="3" name="Content Placeholder 2">
            <a:extLst>
              <a:ext uri="{FF2B5EF4-FFF2-40B4-BE49-F238E27FC236}">
                <a16:creationId xmlns:a16="http://schemas.microsoft.com/office/drawing/2014/main" id="{78F7E486-3742-CC8D-D757-ACEBE89F46C2}"/>
              </a:ext>
            </a:extLst>
          </p:cNvPr>
          <p:cNvSpPr>
            <a:spLocks noGrp="1"/>
          </p:cNvSpPr>
          <p:nvPr>
            <p:ph idx="1"/>
          </p:nvPr>
        </p:nvSpPr>
        <p:spPr/>
        <p:txBody>
          <a:bodyPr/>
          <a:lstStyle/>
          <a:p>
            <a:r>
              <a:rPr lang="ru-RU" dirty="0"/>
              <a:t>За да увеличим нивото на сигурност на нашата уеб услуга, можем да следваме някои препоръки и съвети</a:t>
            </a:r>
          </a:p>
          <a:p>
            <a:r>
              <a:rPr lang="ru-RU" dirty="0"/>
              <a:t>Например да използваме комплексни и уникални пароли, да ограничим броя на невалидни опити за влизане, да използваме мултифакторна автентикация и други</a:t>
            </a:r>
          </a:p>
        </p:txBody>
      </p:sp>
    </p:spTree>
    <p:extLst>
      <p:ext uri="{BB962C8B-B14F-4D97-AF65-F5344CB8AC3E}">
        <p14:creationId xmlns:p14="http://schemas.microsoft.com/office/powerpoint/2010/main" val="33660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3985-34C2-3935-A5AC-0DE0D2BF2E5B}"/>
              </a:ext>
            </a:extLst>
          </p:cNvPr>
          <p:cNvSpPr>
            <a:spLocks noGrp="1"/>
          </p:cNvSpPr>
          <p:nvPr>
            <p:ph type="title"/>
          </p:nvPr>
        </p:nvSpPr>
        <p:spPr/>
        <p:txBody>
          <a:bodyPr/>
          <a:lstStyle/>
          <a:p>
            <a:r>
              <a:rPr lang="bg-BG" dirty="0"/>
              <a:t>Заключение</a:t>
            </a:r>
          </a:p>
        </p:txBody>
      </p:sp>
      <p:sp>
        <p:nvSpPr>
          <p:cNvPr id="3" name="Content Placeholder 2">
            <a:extLst>
              <a:ext uri="{FF2B5EF4-FFF2-40B4-BE49-F238E27FC236}">
                <a16:creationId xmlns:a16="http://schemas.microsoft.com/office/drawing/2014/main" id="{4F8979BE-A70E-AB6E-BEC3-406A82784CA0}"/>
              </a:ext>
            </a:extLst>
          </p:cNvPr>
          <p:cNvSpPr>
            <a:spLocks noGrp="1"/>
          </p:cNvSpPr>
          <p:nvPr>
            <p:ph idx="1"/>
          </p:nvPr>
        </p:nvSpPr>
        <p:spPr/>
        <p:txBody>
          <a:bodyPr/>
          <a:lstStyle/>
          <a:p>
            <a:r>
              <a:rPr lang="ru-RU" dirty="0"/>
              <a:t>Сигурността на уеб услугите е от голямо значение за защитата на чувствителната информация и данни</a:t>
            </a:r>
          </a:p>
          <a:p>
            <a:r>
              <a:rPr lang="ru-RU" dirty="0"/>
              <a:t>Spring Boot предоставя множество инструменти и механизми за сигурност, които могат да бъдат използвани за защита на уеб услугата</a:t>
            </a:r>
          </a:p>
          <a:p>
            <a:r>
              <a:rPr lang="ru-RU" dirty="0"/>
              <a:t>Трябва да бъдем внимателни и да следваме добри практики за да създадем сигурна уеб услуга</a:t>
            </a:r>
            <a:endParaRPr lang="en-US" dirty="0"/>
          </a:p>
        </p:txBody>
      </p:sp>
    </p:spTree>
    <p:extLst>
      <p:ext uri="{BB962C8B-B14F-4D97-AF65-F5344CB8AC3E}">
        <p14:creationId xmlns:p14="http://schemas.microsoft.com/office/powerpoint/2010/main" val="1501103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1EC28-9807-A2BD-C78B-328335A902B0}"/>
              </a:ext>
            </a:extLst>
          </p:cNvPr>
          <p:cNvSpPr>
            <a:spLocks noGrp="1"/>
          </p:cNvSpPr>
          <p:nvPr>
            <p:ph type="ctrTitle"/>
          </p:nvPr>
        </p:nvSpPr>
        <p:spPr>
          <a:xfrm>
            <a:off x="1524000" y="2235200"/>
            <a:ext cx="9144000" cy="2387600"/>
          </a:xfrm>
        </p:spPr>
        <p:txBody>
          <a:bodyPr/>
          <a:lstStyle/>
          <a:p>
            <a:r>
              <a:rPr lang="bg-BG" dirty="0"/>
              <a:t>Въпроси?</a:t>
            </a:r>
          </a:p>
        </p:txBody>
      </p:sp>
    </p:spTree>
    <p:extLst>
      <p:ext uri="{BB962C8B-B14F-4D97-AF65-F5344CB8AC3E}">
        <p14:creationId xmlns:p14="http://schemas.microsoft.com/office/powerpoint/2010/main" val="540743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65011-83E8-99D2-3897-A27A28F71012}"/>
              </a:ext>
            </a:extLst>
          </p:cNvPr>
          <p:cNvSpPr>
            <a:spLocks noGrp="1"/>
          </p:cNvSpPr>
          <p:nvPr>
            <p:ph type="ctrTitle"/>
          </p:nvPr>
        </p:nvSpPr>
        <p:spPr>
          <a:xfrm>
            <a:off x="1524000" y="2235200"/>
            <a:ext cx="9144000" cy="2387600"/>
          </a:xfrm>
        </p:spPr>
        <p:txBody>
          <a:bodyPr/>
          <a:lstStyle/>
          <a:p>
            <a:r>
              <a:rPr lang="bg-BG" dirty="0"/>
              <a:t>Благодаря за вниманието</a:t>
            </a:r>
          </a:p>
        </p:txBody>
      </p:sp>
    </p:spTree>
    <p:extLst>
      <p:ext uri="{BB962C8B-B14F-4D97-AF65-F5344CB8AC3E}">
        <p14:creationId xmlns:p14="http://schemas.microsoft.com/office/powerpoint/2010/main" val="388741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411F-B462-82F7-7B62-73F9CF7F9D21}"/>
              </a:ext>
            </a:extLst>
          </p:cNvPr>
          <p:cNvSpPr>
            <a:spLocks noGrp="1"/>
          </p:cNvSpPr>
          <p:nvPr>
            <p:ph type="title"/>
          </p:nvPr>
        </p:nvSpPr>
        <p:spPr/>
        <p:txBody>
          <a:bodyPr/>
          <a:lstStyle/>
          <a:p>
            <a:r>
              <a:rPr lang="ru-RU" dirty="0"/>
              <a:t>Проблеми със сигурността на уеб услугите</a:t>
            </a:r>
            <a:endParaRPr lang="bg-BG" dirty="0"/>
          </a:p>
        </p:txBody>
      </p:sp>
      <p:sp>
        <p:nvSpPr>
          <p:cNvPr id="3" name="Content Placeholder 2">
            <a:extLst>
              <a:ext uri="{FF2B5EF4-FFF2-40B4-BE49-F238E27FC236}">
                <a16:creationId xmlns:a16="http://schemas.microsoft.com/office/drawing/2014/main" id="{2EBE1B6D-8638-5AB1-C9C4-87902F036057}"/>
              </a:ext>
            </a:extLst>
          </p:cNvPr>
          <p:cNvSpPr>
            <a:spLocks noGrp="1"/>
          </p:cNvSpPr>
          <p:nvPr>
            <p:ph idx="1"/>
          </p:nvPr>
        </p:nvSpPr>
        <p:spPr/>
        <p:txBody>
          <a:bodyPr/>
          <a:lstStyle/>
          <a:p>
            <a:r>
              <a:rPr lang="ru-RU" dirty="0"/>
              <a:t>Неразрешен достъп до чувствителна информация</a:t>
            </a:r>
          </a:p>
          <a:p>
            <a:r>
              <a:rPr lang="ru-RU" dirty="0"/>
              <a:t>Нарушаване на поверителността на данните</a:t>
            </a:r>
          </a:p>
          <a:p>
            <a:r>
              <a:rPr lang="ru-RU" dirty="0"/>
              <a:t>Нарушаване на цялостта на данните</a:t>
            </a:r>
          </a:p>
          <a:p>
            <a:r>
              <a:rPr lang="ru-RU" dirty="0"/>
              <a:t>Нарушаване на наличността на данните</a:t>
            </a:r>
            <a:endParaRPr lang="bg-BG" dirty="0"/>
          </a:p>
        </p:txBody>
      </p:sp>
    </p:spTree>
    <p:extLst>
      <p:ext uri="{BB962C8B-B14F-4D97-AF65-F5344CB8AC3E}">
        <p14:creationId xmlns:p14="http://schemas.microsoft.com/office/powerpoint/2010/main" val="278967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6" name="Rectangle 15">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FE4EEE5-1484-0C03-C8E7-F324A1D8E04F}"/>
              </a:ext>
            </a:extLst>
          </p:cNvPr>
          <p:cNvSpPr>
            <a:spLocks noGrp="1"/>
          </p:cNvSpPr>
          <p:nvPr>
            <p:ph type="title"/>
          </p:nvPr>
        </p:nvSpPr>
        <p:spPr>
          <a:xfrm>
            <a:off x="685800" y="764373"/>
            <a:ext cx="3306744" cy="1293028"/>
          </a:xfrm>
        </p:spPr>
        <p:txBody>
          <a:bodyPr vert="horz" lIns="91440" tIns="45720" rIns="91440" bIns="45720" rtlCol="0" anchor="ctr">
            <a:normAutofit/>
          </a:bodyPr>
          <a:lstStyle/>
          <a:p>
            <a:pPr algn="r"/>
            <a:r>
              <a:rPr lang="en-US" kern="1200" cap="all" baseline="0">
                <a:solidFill>
                  <a:schemeClr val="bg1"/>
                </a:solidFill>
                <a:latin typeface="+mj-lt"/>
                <a:ea typeface="+mj-ea"/>
                <a:cs typeface="+mj-cs"/>
              </a:rPr>
              <a:t>HTTP и SSL/TLS</a:t>
            </a:r>
          </a:p>
        </p:txBody>
      </p:sp>
      <p:sp>
        <p:nvSpPr>
          <p:cNvPr id="3" name="Content Placeholder 2">
            <a:extLst>
              <a:ext uri="{FF2B5EF4-FFF2-40B4-BE49-F238E27FC236}">
                <a16:creationId xmlns:a16="http://schemas.microsoft.com/office/drawing/2014/main" id="{A9233840-7789-D320-4929-3887607ED020}"/>
              </a:ext>
            </a:extLst>
          </p:cNvPr>
          <p:cNvSpPr>
            <a:spLocks noGrp="1"/>
          </p:cNvSpPr>
          <p:nvPr>
            <p:ph type="body" sz="half" idx="2"/>
          </p:nvPr>
        </p:nvSpPr>
        <p:spPr>
          <a:xfrm>
            <a:off x="685801" y="2194560"/>
            <a:ext cx="3306742" cy="4024125"/>
          </a:xfrm>
        </p:spPr>
        <p:txBody>
          <a:bodyPr vert="horz" lIns="91440" tIns="45720" rIns="91440" bIns="45720" rtlCol="0">
            <a:normAutofit/>
          </a:bodyPr>
          <a:lstStyle/>
          <a:p>
            <a:pPr indent="-228600">
              <a:buFont typeface="Arial" panose="020B0604020202020204" pitchFamily="34" charset="0"/>
              <a:buChar char="•"/>
            </a:pPr>
            <a:r>
              <a:rPr lang="en-US">
                <a:solidFill>
                  <a:schemeClr val="bg1"/>
                </a:solidFill>
              </a:rPr>
              <a:t>HTTPS осигурява криптирана комуникация между клиента и сървъра</a:t>
            </a:r>
          </a:p>
          <a:p>
            <a:pPr indent="-228600">
              <a:buFont typeface="Arial" panose="020B0604020202020204" pitchFamily="34" charset="0"/>
              <a:buChar char="•"/>
            </a:pPr>
            <a:r>
              <a:rPr lang="en-US">
                <a:solidFill>
                  <a:schemeClr val="bg1"/>
                </a:solidFill>
              </a:rPr>
              <a:t>SSL/TLS осигурява криптирано транспортиране на данни между клиента и сървъра</a:t>
            </a:r>
          </a:p>
          <a:p>
            <a:pPr indent="-228600">
              <a:buFont typeface="Arial" panose="020B0604020202020204" pitchFamily="34" charset="0"/>
              <a:buChar char="•"/>
            </a:pPr>
            <a:r>
              <a:rPr lang="en-US">
                <a:solidFill>
                  <a:schemeClr val="bg1"/>
                </a:solidFill>
              </a:rPr>
              <a:t>Spring Boot предоставя лесен начин за конфигуриране на HTTPS и SSL/TLS</a:t>
            </a:r>
          </a:p>
        </p:txBody>
      </p:sp>
      <p:sp useBgFill="1">
        <p:nvSpPr>
          <p:cNvPr id="20"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Diagram&#10;&#10;Description automatically generated">
            <a:extLst>
              <a:ext uri="{FF2B5EF4-FFF2-40B4-BE49-F238E27FC236}">
                <a16:creationId xmlns:a16="http://schemas.microsoft.com/office/drawing/2014/main" id="{FF08A10A-9868-10D6-0191-5FE447896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775" y="2057401"/>
            <a:ext cx="6741182" cy="3177895"/>
          </a:xfrm>
          <a:prstGeom prst="rect">
            <a:avLst/>
          </a:prstGeom>
        </p:spPr>
      </p:pic>
    </p:spTree>
    <p:extLst>
      <p:ext uri="{BB962C8B-B14F-4D97-AF65-F5344CB8AC3E}">
        <p14:creationId xmlns:p14="http://schemas.microsoft.com/office/powerpoint/2010/main" val="24299632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FAAB-F8EC-F8EC-E332-F42F1E3B4800}"/>
              </a:ext>
            </a:extLst>
          </p:cNvPr>
          <p:cNvSpPr>
            <a:spLocks noGrp="1"/>
          </p:cNvSpPr>
          <p:nvPr>
            <p:ph type="title"/>
          </p:nvPr>
        </p:nvSpPr>
        <p:spPr/>
        <p:txBody>
          <a:bodyPr/>
          <a:lstStyle/>
          <a:p>
            <a:r>
              <a:rPr lang="bg-BG" dirty="0"/>
              <a:t>Удостоверяване на потребителите</a:t>
            </a:r>
          </a:p>
        </p:txBody>
      </p:sp>
      <p:sp>
        <p:nvSpPr>
          <p:cNvPr id="3" name="Content Placeholder 2">
            <a:extLst>
              <a:ext uri="{FF2B5EF4-FFF2-40B4-BE49-F238E27FC236}">
                <a16:creationId xmlns:a16="http://schemas.microsoft.com/office/drawing/2014/main" id="{D8F610A3-FF9A-0581-9399-11C4F2E3A7EF}"/>
              </a:ext>
            </a:extLst>
          </p:cNvPr>
          <p:cNvSpPr>
            <a:spLocks noGrp="1"/>
          </p:cNvSpPr>
          <p:nvPr>
            <p:ph idx="1"/>
          </p:nvPr>
        </p:nvSpPr>
        <p:spPr/>
        <p:txBody>
          <a:bodyPr/>
          <a:lstStyle/>
          <a:p>
            <a:r>
              <a:rPr lang="ru-RU" dirty="0"/>
              <a:t>Удостоверяването се използва за потвърждаване на идентичността на потребителя</a:t>
            </a:r>
          </a:p>
          <a:p>
            <a:r>
              <a:rPr lang="ru-RU" dirty="0"/>
              <a:t>Spring Boot предоставя поддръжка за различни начини за удостоверяване, като потребителско име/парола, карти за удостоверяване и OAuth2</a:t>
            </a:r>
          </a:p>
          <a:p>
            <a:r>
              <a:rPr lang="ru-RU" dirty="0"/>
              <a:t>Защитаването на пароли е от решаващо значение за сигурността на уеб услугите. Spring Boot предоставя поддръжка за хеширане и солене на пароли.</a:t>
            </a:r>
          </a:p>
        </p:txBody>
      </p:sp>
    </p:spTree>
    <p:extLst>
      <p:ext uri="{BB962C8B-B14F-4D97-AF65-F5344CB8AC3E}">
        <p14:creationId xmlns:p14="http://schemas.microsoft.com/office/powerpoint/2010/main" val="14933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7AE7-9F21-98C1-47AF-B4E176DD8665}"/>
              </a:ext>
            </a:extLst>
          </p:cNvPr>
          <p:cNvSpPr>
            <a:spLocks noGrp="1"/>
          </p:cNvSpPr>
          <p:nvPr>
            <p:ph type="title"/>
          </p:nvPr>
        </p:nvSpPr>
        <p:spPr>
          <a:xfrm>
            <a:off x="1155557" y="4551036"/>
            <a:ext cx="4284420" cy="1687143"/>
          </a:xfrm>
        </p:spPr>
        <p:txBody>
          <a:bodyPr vert="horz" lIns="91440" tIns="45720" rIns="91440" bIns="45720" rtlCol="0" anchor="t">
            <a:normAutofit/>
          </a:bodyPr>
          <a:lstStyle/>
          <a:p>
            <a:r>
              <a:rPr lang="en-US" sz="4400" dirty="0" err="1"/>
              <a:t>Криптиране</a:t>
            </a:r>
            <a:r>
              <a:rPr lang="en-US" sz="4400" dirty="0"/>
              <a:t> </a:t>
            </a:r>
            <a:r>
              <a:rPr lang="en-US" sz="4400" dirty="0" err="1"/>
              <a:t>на</a:t>
            </a:r>
            <a:r>
              <a:rPr lang="en-US" sz="4400" dirty="0"/>
              <a:t> </a:t>
            </a:r>
            <a:r>
              <a:rPr lang="en-US" sz="4400" dirty="0" err="1"/>
              <a:t>данни</a:t>
            </a:r>
            <a:endParaRPr lang="en-US" sz="4400" dirty="0"/>
          </a:p>
        </p:txBody>
      </p:sp>
      <p:pic>
        <p:nvPicPr>
          <p:cNvPr id="6" name="Picture Placeholder 5" descr="Diagram&#10;&#10;Description automatically generated">
            <a:extLst>
              <a:ext uri="{FF2B5EF4-FFF2-40B4-BE49-F238E27FC236}">
                <a16:creationId xmlns:a16="http://schemas.microsoft.com/office/drawing/2014/main" id="{605EB8E6-21C0-F9C6-C8C4-43B2F0C3483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479" r="-2" b="9705"/>
          <a:stretch/>
        </p:blipFill>
        <p:spPr>
          <a:xfrm>
            <a:off x="1155556" y="637762"/>
            <a:ext cx="9889765" cy="3579308"/>
          </a:xfrm>
          <a:prstGeom prst="rect">
            <a:avLst/>
          </a:prstGeom>
        </p:spPr>
      </p:pic>
      <p:sp>
        <p:nvSpPr>
          <p:cNvPr id="3" name="Content Placeholder 2">
            <a:extLst>
              <a:ext uri="{FF2B5EF4-FFF2-40B4-BE49-F238E27FC236}">
                <a16:creationId xmlns:a16="http://schemas.microsoft.com/office/drawing/2014/main" id="{B14C1846-3C0E-2FA3-D309-6BAC0D7ECC75}"/>
              </a:ext>
            </a:extLst>
          </p:cNvPr>
          <p:cNvSpPr>
            <a:spLocks noGrp="1"/>
          </p:cNvSpPr>
          <p:nvPr>
            <p:ph type="body" sz="half" idx="2"/>
          </p:nvPr>
        </p:nvSpPr>
        <p:spPr>
          <a:xfrm>
            <a:off x="6734649" y="4750698"/>
            <a:ext cx="4310672" cy="1463834"/>
          </a:xfrm>
        </p:spPr>
        <p:txBody>
          <a:bodyPr vert="horz" lIns="91440" tIns="45720" rIns="91440" bIns="45720" rtlCol="0">
            <a:normAutofit fontScale="92500" lnSpcReduction="10000"/>
          </a:bodyPr>
          <a:lstStyle/>
          <a:p>
            <a:pPr indent="-228600">
              <a:buFont typeface="Arial" panose="020B0604020202020204" pitchFamily="34" charset="0"/>
              <a:buChar char="•"/>
            </a:pPr>
            <a:r>
              <a:rPr lang="en-US" sz="1500"/>
              <a:t>Криптирането се използва за защита на чувствителна информация, като пароли, кредитни карти и лични данни</a:t>
            </a:r>
          </a:p>
          <a:p>
            <a:pPr indent="-228600">
              <a:buFont typeface="Arial" panose="020B0604020202020204" pitchFamily="34" charset="0"/>
              <a:buChar char="•"/>
            </a:pPr>
            <a:r>
              <a:rPr lang="en-US" sz="1500"/>
              <a:t>Spring Boot предоставя поддръжка за криптиране на данни, като използва алгоритми за криптиране, като BCrypt, AES, RSA и други</a:t>
            </a:r>
          </a:p>
        </p:txBody>
      </p:sp>
    </p:spTree>
    <p:extLst>
      <p:ext uri="{BB962C8B-B14F-4D97-AF65-F5344CB8AC3E}">
        <p14:creationId xmlns:p14="http://schemas.microsoft.com/office/powerpoint/2010/main" val="410316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AB51-5785-D59F-F363-61A755FFD7CD}"/>
              </a:ext>
            </a:extLst>
          </p:cNvPr>
          <p:cNvSpPr>
            <a:spLocks noGrp="1"/>
          </p:cNvSpPr>
          <p:nvPr>
            <p:ph type="title"/>
          </p:nvPr>
        </p:nvSpPr>
        <p:spPr/>
        <p:txBody>
          <a:bodyPr/>
          <a:lstStyle/>
          <a:p>
            <a:r>
              <a:rPr lang="bg-BG" dirty="0"/>
              <a:t>Авторизация</a:t>
            </a:r>
          </a:p>
        </p:txBody>
      </p:sp>
      <p:sp>
        <p:nvSpPr>
          <p:cNvPr id="3" name="Content Placeholder 2">
            <a:extLst>
              <a:ext uri="{FF2B5EF4-FFF2-40B4-BE49-F238E27FC236}">
                <a16:creationId xmlns:a16="http://schemas.microsoft.com/office/drawing/2014/main" id="{B51C903D-CDEF-7B19-3082-D6D5412153E5}"/>
              </a:ext>
            </a:extLst>
          </p:cNvPr>
          <p:cNvSpPr>
            <a:spLocks noGrp="1"/>
          </p:cNvSpPr>
          <p:nvPr>
            <p:ph idx="1"/>
          </p:nvPr>
        </p:nvSpPr>
        <p:spPr/>
        <p:txBody>
          <a:bodyPr/>
          <a:lstStyle/>
          <a:p>
            <a:r>
              <a:rPr lang="ru-RU" dirty="0"/>
              <a:t>Авторизацията се използва за определяне на правата на потребителите за достъп до определени ресурси</a:t>
            </a:r>
          </a:p>
          <a:p>
            <a:r>
              <a:rPr lang="ru-RU" dirty="0"/>
              <a:t>Spring Boot предоставя поддръжка за различни начини за авторизация, като ролева базирана и правилен контрол на достъпа</a:t>
            </a:r>
          </a:p>
          <a:p>
            <a:r>
              <a:rPr lang="ru-RU" dirty="0"/>
              <a:t>Spring Boot предоставя вграден механизъм за анотиране на методи и ресурси, който улеснява конфигурирането на авторизацията</a:t>
            </a:r>
            <a:endParaRPr lang="bg-BG" dirty="0"/>
          </a:p>
        </p:txBody>
      </p:sp>
    </p:spTree>
    <p:extLst>
      <p:ext uri="{BB962C8B-B14F-4D97-AF65-F5344CB8AC3E}">
        <p14:creationId xmlns:p14="http://schemas.microsoft.com/office/powerpoint/2010/main" val="215909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CA81D50-5FF8-3D65-62C1-2D25B029E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528" y="643467"/>
            <a:ext cx="8132943" cy="5571066"/>
          </a:xfrm>
          <a:prstGeom prst="rect">
            <a:avLst/>
          </a:prstGeom>
        </p:spPr>
      </p:pic>
    </p:spTree>
    <p:extLst>
      <p:ext uri="{BB962C8B-B14F-4D97-AF65-F5344CB8AC3E}">
        <p14:creationId xmlns:p14="http://schemas.microsoft.com/office/powerpoint/2010/main" val="390237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52B3-B84A-9C1D-3128-A6D3A09716DD}"/>
              </a:ext>
            </a:extLst>
          </p:cNvPr>
          <p:cNvSpPr>
            <a:spLocks noGrp="1"/>
          </p:cNvSpPr>
          <p:nvPr>
            <p:ph type="title"/>
          </p:nvPr>
        </p:nvSpPr>
        <p:spPr/>
        <p:txBody>
          <a:bodyPr/>
          <a:lstStyle/>
          <a:p>
            <a:r>
              <a:rPr lang="bg-BG" dirty="0"/>
              <a:t>Защита срещу атаки</a:t>
            </a:r>
          </a:p>
        </p:txBody>
      </p:sp>
      <p:sp>
        <p:nvSpPr>
          <p:cNvPr id="3" name="Content Placeholder 2">
            <a:extLst>
              <a:ext uri="{FF2B5EF4-FFF2-40B4-BE49-F238E27FC236}">
                <a16:creationId xmlns:a16="http://schemas.microsoft.com/office/drawing/2014/main" id="{2B65ADAB-034F-EEA1-DEA8-F2381103D7D3}"/>
              </a:ext>
            </a:extLst>
          </p:cNvPr>
          <p:cNvSpPr>
            <a:spLocks noGrp="1"/>
          </p:cNvSpPr>
          <p:nvPr>
            <p:ph idx="1"/>
          </p:nvPr>
        </p:nvSpPr>
        <p:spPr/>
        <p:txBody>
          <a:bodyPr/>
          <a:lstStyle/>
          <a:p>
            <a:r>
              <a:rPr lang="ru-RU" dirty="0"/>
              <a:t>Защитата срещу атаки е от съществено значение за сигурността на уеб услугите</a:t>
            </a:r>
          </a:p>
          <a:p>
            <a:r>
              <a:rPr lang="ru-RU" dirty="0"/>
              <a:t>Spring Boot предоставя механизми за защита срещу някои от най-честите атаки, като CSRF, XSS и SQL Injection</a:t>
            </a:r>
          </a:p>
          <a:p>
            <a:r>
              <a:rPr lang="ru-RU" dirty="0"/>
              <a:t>Допълнителни механизми за защита, като rate limiting и защита срещу brute force атаки, могат да се реализират с помощта на различни Spring Boot библиотеки и инструменти</a:t>
            </a:r>
            <a:endParaRPr lang="bg-BG" dirty="0"/>
          </a:p>
        </p:txBody>
      </p:sp>
    </p:spTree>
    <p:extLst>
      <p:ext uri="{BB962C8B-B14F-4D97-AF65-F5344CB8AC3E}">
        <p14:creationId xmlns:p14="http://schemas.microsoft.com/office/powerpoint/2010/main" val="2785525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130</TotalTime>
  <Words>1158</Words>
  <Application>Microsoft Office PowerPoint</Application>
  <PresentationFormat>Widescreen</PresentationFormat>
  <Paragraphs>84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Century Gothic</vt:lpstr>
      <vt:lpstr>Vapor Trail</vt:lpstr>
      <vt:lpstr>Защита на уеб сървисите със spring boot</vt:lpstr>
      <vt:lpstr>Въведение</vt:lpstr>
      <vt:lpstr>Проблеми със сигурността на уеб услугите</vt:lpstr>
      <vt:lpstr>HTTP и SSL/TLS</vt:lpstr>
      <vt:lpstr>Удостоверяване на потребителите</vt:lpstr>
      <vt:lpstr>Криптиране на данни</vt:lpstr>
      <vt:lpstr>Авторизация</vt:lpstr>
      <vt:lpstr>PowerPoint Presentation</vt:lpstr>
      <vt:lpstr>Защита срещу атаки</vt:lpstr>
      <vt:lpstr>Какви са тези атаки?</vt:lpstr>
      <vt:lpstr>Конфигуриране на сигурността</vt:lpstr>
      <vt:lpstr>Пример със Spring Boot</vt:lpstr>
      <vt:lpstr>Създаване на проекта</vt:lpstr>
      <vt:lpstr>PowerPoint Presentation</vt:lpstr>
      <vt:lpstr>Конфигуриране на базата данни</vt:lpstr>
      <vt:lpstr>Удостоверяване на база данни</vt:lpstr>
      <vt:lpstr>Конфигурация за контрол над /login</vt:lpstr>
      <vt:lpstr>Допълнителни beans за удостоверяване на user и encoder</vt:lpstr>
      <vt:lpstr>Ролева базирана авторизация</vt:lpstr>
      <vt:lpstr>Пример</vt:lpstr>
      <vt:lpstr>Конфигуриране на HTTPS</vt:lpstr>
      <vt:lpstr>Тестване на уеб услугата</vt:lpstr>
      <vt:lpstr>Тестове направени с OWASP ZAP </vt:lpstr>
      <vt:lpstr>Поддръжка на уеб услугата</vt:lpstr>
      <vt:lpstr>Съвети за по-добра сигурност</vt:lpstr>
      <vt:lpstr>Заключение</vt:lpstr>
      <vt:lpstr>Въпроси?</vt:lpstr>
      <vt:lpstr>Благодаря за вниманието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Петър Иванов</dc:creator>
  <cp:lastModifiedBy>Петър Иванов</cp:lastModifiedBy>
  <cp:revision>27</cp:revision>
  <dcterms:created xsi:type="dcterms:W3CDTF">2023-03-12T12:29:00Z</dcterms:created>
  <dcterms:modified xsi:type="dcterms:W3CDTF">2023-03-12T15:28:15Z</dcterms:modified>
</cp:coreProperties>
</file>