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78" r:id="rId3"/>
    <p:sldId id="261" r:id="rId4"/>
    <p:sldId id="262" r:id="rId5"/>
    <p:sldId id="263" r:id="rId6"/>
    <p:sldId id="277" r:id="rId7"/>
    <p:sldId id="264" r:id="rId8"/>
    <p:sldId id="272" r:id="rId9"/>
    <p:sldId id="273" r:id="rId10"/>
    <p:sldId id="276" r:id="rId11"/>
    <p:sldId id="259" r:id="rId12"/>
    <p:sldId id="275" r:id="rId13"/>
    <p:sldId id="265" r:id="rId14"/>
    <p:sldId id="270" r:id="rId15"/>
    <p:sldId id="266" r:id="rId16"/>
    <p:sldId id="267" r:id="rId17"/>
    <p:sldId id="268" r:id="rId18"/>
    <p:sldId id="271"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10295B-EF76-4774-1F6C-AFB364232765}" name="Petar Belošević" initials="PB" userId="578f9d167e46ed5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03" autoAdjust="0"/>
  </p:normalViewPr>
  <p:slideViewPr>
    <p:cSldViewPr snapToGrid="0">
      <p:cViewPr varScale="1">
        <p:scale>
          <a:sx n="67" d="100"/>
          <a:sy n="67" d="100"/>
        </p:scale>
        <p:origin x="1934" y="3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4B213-0B30-4323-BBE8-4F3AF557986E}" type="datetimeFigureOut">
              <a:rPr lang="en-US" smtClean="0"/>
              <a:t>7/3/2024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500FD-A5DA-455A-9ED2-FAE1842499DF}" type="slidenum">
              <a:rPr lang="en-US" smtClean="0"/>
              <a:t>‹#›</a:t>
            </a:fld>
            <a:endParaRPr lang="en-US"/>
          </a:p>
        </p:txBody>
      </p:sp>
    </p:spTree>
    <p:extLst>
      <p:ext uri="{BB962C8B-B14F-4D97-AF65-F5344CB8AC3E}">
        <p14:creationId xmlns:p14="http://schemas.microsoft.com/office/powerpoint/2010/main" val="75297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Dobar dan svima!</a:t>
            </a:r>
          </a:p>
          <a:p>
            <a:r>
              <a:rPr lang="hr-HR" dirty="0"/>
              <a:t>Ja sam Petar Belošević i prezentirat ću vam svoj završni rad pod naslovom „Računalni inteligentni igrač za igranje Zatvorenikove dileme”.</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a:t>
            </a:fld>
            <a:endParaRPr lang="en-US"/>
          </a:p>
        </p:txBody>
      </p:sp>
    </p:spTree>
    <p:extLst>
      <p:ext uri="{BB962C8B-B14F-4D97-AF65-F5344CB8AC3E}">
        <p14:creationId xmlns:p14="http://schemas.microsoft.com/office/powerpoint/2010/main" val="23233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Ako gledamo svih 20 treniranih igrača, 12 njih je bilo ljubazno. Od tih 12 čak ih je 6 imalo identično ponašanje kao „Tit for Tat”, a preostalih 6 je uglavnom bilo neka blaža varijanta te strategije. Preostalih 8 igrača je bilo malo razočaravajuće jer su svi igrali samo izdaju neovisno o drugom igraču. Do ovoga vjerojatno došlo jer je u početnoj populaciji neuronskih mreža u genetskom algoritmu bilo jako puno mreža koje su uvijek igrale izdaju. Zbog prevelikog udjela ovakvih mreža nije bilo moguće da dovoljan broj mreža istovremeno nauči međusobno surađivati i tako nadvladati ove neljubazne mreže. Tu je isto vidljiva i jedna bitna karakteristika ovog problema – najbolji pristup igranju Zatvorenikove dileme ovisi o ponašanju drugih igrača. Dakle, nema univerzalno najbolje strategije!</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10</a:t>
            </a:fld>
            <a:endParaRPr lang="en-US"/>
          </a:p>
        </p:txBody>
      </p:sp>
    </p:spTree>
    <p:extLst>
      <p:ext uri="{BB962C8B-B14F-4D97-AF65-F5344CB8AC3E}">
        <p14:creationId xmlns:p14="http://schemas.microsoft.com/office/powerpoint/2010/main" val="3968668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Kompletno programsko rješenje je napisano u programskom jeziku Java. Napravio sam aplikaciju sa grafičkim korisničkim sučeljem. Grafičko sučelje je izrađeno pomoću standardne </a:t>
            </a:r>
            <a:r>
              <a:rPr lang="hr-HR" dirty="0" err="1"/>
              <a:t>Javine</a:t>
            </a:r>
            <a:r>
              <a:rPr lang="hr-HR" dirty="0"/>
              <a:t> biblioteke </a:t>
            </a:r>
            <a:r>
              <a:rPr lang="hr-HR" dirty="0" err="1"/>
              <a:t>Swing</a:t>
            </a:r>
            <a:r>
              <a:rPr lang="hr-HR" dirty="0"/>
              <a:t>.</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11</a:t>
            </a:fld>
            <a:endParaRPr lang="en-US"/>
          </a:p>
        </p:txBody>
      </p:sp>
    </p:spTree>
    <p:extLst>
      <p:ext uri="{BB962C8B-B14F-4D97-AF65-F5344CB8AC3E}">
        <p14:creationId xmlns:p14="http://schemas.microsoft.com/office/powerpoint/2010/main" val="420884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Nisam priložio programski kod jer ga je naprosto previše i bilo bi nemoguće naći dovoljno mali dio koda koji bi bio bitan za izdvojiti. Ovdje je samo prikazan jako pojednostavljeni dijagram razreda. Prikazani su samo razredi, bez metoda i članskih varijabli te su prikazane samo osnovne ovisnosti (nasljeđivanja i tome slično). Kompletno rješenje ima odvojenu logiku i grafički prikaz. Tako sam za testiranje logike koristio samo konzolu, bez grafike. Rješenje je napravljeno dosta modularno, tako da se može vrlo jednostavno prilagoditi za druge probleme (kao na primjer aproksimacija matematičke funkcije).</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12</a:t>
            </a:fld>
            <a:endParaRPr lang="en-US"/>
          </a:p>
        </p:txBody>
      </p:sp>
    </p:spTree>
    <p:extLst>
      <p:ext uri="{BB962C8B-B14F-4D97-AF65-F5344CB8AC3E}">
        <p14:creationId xmlns:p14="http://schemas.microsoft.com/office/powerpoint/2010/main" val="384311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Ovo je početni prozor kod pokretanja aplikacije. Dolje desno je gumb sa upitnikom koji prikazuje kratak opis aplikacije. Prvi gumb „</a:t>
            </a:r>
            <a:r>
              <a:rPr lang="hr-HR" dirty="0" err="1"/>
              <a:t>Train</a:t>
            </a:r>
            <a:r>
              <a:rPr lang="hr-HR" dirty="0"/>
              <a:t> AI” otvara prikaz za podešavanje parametara genetskog algoritma za treniranje inteligentnog igrača. Gumb „2 </a:t>
            </a:r>
            <a:r>
              <a:rPr lang="hr-HR" dirty="0" err="1"/>
              <a:t>players</a:t>
            </a:r>
            <a:r>
              <a:rPr lang="hr-HR" dirty="0"/>
              <a:t>” priprema Zatvorenikovu dilemu za dva igrača koja igraju preko tipkovnice. „</a:t>
            </a:r>
            <a:r>
              <a:rPr lang="hr-HR" dirty="0" err="1"/>
              <a:t>Load</a:t>
            </a:r>
            <a:r>
              <a:rPr lang="hr-HR" dirty="0"/>
              <a:t> </a:t>
            </a:r>
            <a:r>
              <a:rPr lang="hr-HR" dirty="0" err="1"/>
              <a:t>Neural</a:t>
            </a:r>
            <a:r>
              <a:rPr lang="hr-HR" dirty="0"/>
              <a:t> Network” otvara prozor za izbor datoteke iz koje će se učitati neuronska mreža. Zatim se priprema Zatvorenikova dilema za igrača koji igra preko tipkovnice i inteligentnog igrača koji koristi učitanu neuronsku mrežu.</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13</a:t>
            </a:fld>
            <a:endParaRPr lang="en-US"/>
          </a:p>
        </p:txBody>
      </p:sp>
    </p:spTree>
    <p:extLst>
      <p:ext uri="{BB962C8B-B14F-4D97-AF65-F5344CB8AC3E}">
        <p14:creationId xmlns:p14="http://schemas.microsoft.com/office/powerpoint/2010/main" val="363912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Ovo je prikaz sa informacijama o aplikaciji. Dakle prikaz nakon pritiska gumba „?”.</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14</a:t>
            </a:fld>
            <a:endParaRPr lang="en-US"/>
          </a:p>
        </p:txBody>
      </p:sp>
    </p:spTree>
    <p:extLst>
      <p:ext uri="{BB962C8B-B14F-4D97-AF65-F5344CB8AC3E}">
        <p14:creationId xmlns:p14="http://schemas.microsoft.com/office/powerpoint/2010/main" val="1688039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Ovo je prikaz za podešavanje parametara genetskog algoritma. Kada su parametri podešeni, pritiskom na „Start” pokreće se genetski algoritam.</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15</a:t>
            </a:fld>
            <a:endParaRPr lang="en-US"/>
          </a:p>
        </p:txBody>
      </p:sp>
    </p:spTree>
    <p:extLst>
      <p:ext uri="{BB962C8B-B14F-4D97-AF65-F5344CB8AC3E}">
        <p14:creationId xmlns:p14="http://schemas.microsoft.com/office/powerpoint/2010/main" val="293585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Prilikom vrtnje genetskog algoritma u zasebnoj dretvi prikazuju se bodovi najboljeg, medijalnog i najgoreg igrača svake generacije. Genetski algoritam se može i zaustaviti prije definiranog maksimalnog broja generacija pritiskom na „Stop”. Tada se prvo završava evaluacija novonastale generacije se zatim algoritam zaustavlja. Kada se algoritam zaustavi omogućuje se gumb „</a:t>
            </a:r>
            <a:r>
              <a:rPr lang="hr-HR" dirty="0" err="1"/>
              <a:t>Next</a:t>
            </a:r>
            <a:r>
              <a:rPr lang="hr-HR" dirty="0"/>
              <a:t>” koji omogućava igranje zatvorenikove dileme protiv igrača nastalog treniranjem.</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16</a:t>
            </a:fld>
            <a:endParaRPr lang="en-US"/>
          </a:p>
        </p:txBody>
      </p:sp>
    </p:spTree>
    <p:extLst>
      <p:ext uri="{BB962C8B-B14F-4D97-AF65-F5344CB8AC3E}">
        <p14:creationId xmlns:p14="http://schemas.microsoft.com/office/powerpoint/2010/main" val="176826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Prilikom igranja Zatvorenikove dileme prikazuju se ukupni bodovi svakog igrača i bodovi koje je svaki igrač dobio u svakoj odigranoj rundi.</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17</a:t>
            </a:fld>
            <a:endParaRPr lang="en-US"/>
          </a:p>
        </p:txBody>
      </p:sp>
    </p:spTree>
    <p:extLst>
      <p:ext uri="{BB962C8B-B14F-4D97-AF65-F5344CB8AC3E}">
        <p14:creationId xmlns:p14="http://schemas.microsoft.com/office/powerpoint/2010/main" val="103093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Kod igranja Zatvorenikove dileme sa dva igrača koja igraju preko tipkovnice prvo im je prikazana informacija sa kontrolama. Nakon toga im se prikazuje isti prikaz kao i sa prethodnog slajda.</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18</a:t>
            </a:fld>
            <a:endParaRPr lang="en-US"/>
          </a:p>
        </p:txBody>
      </p:sp>
    </p:spTree>
    <p:extLst>
      <p:ext uri="{BB962C8B-B14F-4D97-AF65-F5344CB8AC3E}">
        <p14:creationId xmlns:p14="http://schemas.microsoft.com/office/powerpoint/2010/main" val="97656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Ovo je prikaz kod odabira datoteke iz koje će se učitati neuronska mreža. Ako se iz odabrane datoteke ne može učitati mreža, aplikacija javlja grešku. U suprotnom se mreža učitava te se prikazuje prikaz za igranje zatvorenikove dileme.</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19</a:t>
            </a:fld>
            <a:endParaRPr lang="en-US"/>
          </a:p>
        </p:txBody>
      </p:sp>
    </p:spTree>
    <p:extLst>
      <p:ext uri="{BB962C8B-B14F-4D97-AF65-F5344CB8AC3E}">
        <p14:creationId xmlns:p14="http://schemas.microsoft.com/office/powerpoint/2010/main" val="412970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Zatvorenikova dilema je možda najpoznatiji problem iz teorije igara, a dobio ime po jednostavnoj priči kojom se često ilustrira. Ta priča je prikazana na ovoj slici.</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2</a:t>
            </a:fld>
            <a:endParaRPr lang="en-US"/>
          </a:p>
        </p:txBody>
      </p:sp>
    </p:spTree>
    <p:extLst>
      <p:ext uri="{BB962C8B-B14F-4D97-AF65-F5344CB8AC3E}">
        <p14:creationId xmlns:p14="http://schemas.microsoft.com/office/powerpoint/2010/main" val="326875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Općenito se igračima dodjeljuje neka količina bodova koja može varirati u pojedinim interpretacijama uz neke uvjete. U ovom radu se koristi podjela bodova prikazana u tablici.</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dirty="0"/>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Obično se Zatvorenikova dilema promatra u ponavljajućoj varijanti, gdje dva igrača ponavljaju Zatvorenikovu dilemu idealno do u beskonačnost. U tom slučaju igrači imaju iskustvo prijašnjih interakcija što može utjecati na njihovu odluku.</a:t>
            </a:r>
          </a:p>
          <a:p>
            <a:pPr marL="0" marR="0" lvl="0" indent="0" algn="l" defTabSz="914400" rtl="0" eaLnBrk="1" fontAlgn="auto" latinLnBrk="0" hangingPunct="1">
              <a:lnSpc>
                <a:spcPct val="100000"/>
              </a:lnSpc>
              <a:spcBef>
                <a:spcPts val="0"/>
              </a:spcBef>
              <a:spcAft>
                <a:spcPts val="0"/>
              </a:spcAft>
              <a:buClrTx/>
              <a:buSzTx/>
              <a:buFontTx/>
              <a:buNone/>
              <a:tabLst/>
              <a:defRPr/>
            </a:pPr>
            <a:endParaRPr lang="hr-HR" dirty="0"/>
          </a:p>
          <a:p>
            <a:pPr marL="0" marR="0" lvl="0" indent="0" algn="l" defTabSz="914400" rtl="0" eaLnBrk="1" fontAlgn="auto" latinLnBrk="0" hangingPunct="1">
              <a:lnSpc>
                <a:spcPct val="100000"/>
              </a:lnSpc>
              <a:spcBef>
                <a:spcPts val="0"/>
              </a:spcBef>
              <a:spcAft>
                <a:spcPts val="0"/>
              </a:spcAft>
              <a:buClrTx/>
              <a:buSzTx/>
              <a:buFontTx/>
              <a:buNone/>
              <a:tabLst/>
              <a:defRPr/>
            </a:pPr>
            <a:r>
              <a:rPr lang="hr-HR" dirty="0"/>
              <a:t>Jedna zanimljiva strategija igranja ponavljajuće Zatvorenikove dileme je strategija „Tit for Tat”. Ova strategija se najjednostavnije može opisati kao drevni zakon „oko za oko”.</a:t>
            </a:r>
          </a:p>
        </p:txBody>
      </p:sp>
      <p:sp>
        <p:nvSpPr>
          <p:cNvPr id="4" name="Slide Number Placeholder 3"/>
          <p:cNvSpPr>
            <a:spLocks noGrp="1"/>
          </p:cNvSpPr>
          <p:nvPr>
            <p:ph type="sldNum" sz="quarter" idx="5"/>
          </p:nvPr>
        </p:nvSpPr>
        <p:spPr/>
        <p:txBody>
          <a:bodyPr/>
          <a:lstStyle/>
          <a:p>
            <a:fld id="{AD5500FD-A5DA-455A-9ED2-FAE1842499DF}" type="slidenum">
              <a:rPr lang="en-US" smtClean="0"/>
              <a:t>3</a:t>
            </a:fld>
            <a:endParaRPr lang="en-US"/>
          </a:p>
        </p:txBody>
      </p:sp>
    </p:spTree>
    <p:extLst>
      <p:ext uri="{BB962C8B-B14F-4D97-AF65-F5344CB8AC3E}">
        <p14:creationId xmlns:p14="http://schemas.microsoft.com/office/powerpoint/2010/main" val="2234290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 svrhu istraživanja kvalitetnog igranja Zatvorenikove dileme profesor Robert </a:t>
            </a:r>
            <a:r>
              <a:rPr lang="hr-HR" dirty="0" err="1"/>
              <a:t>Axelrod</a:t>
            </a:r>
            <a:r>
              <a:rPr lang="hr-HR" dirty="0"/>
              <a:t> je davne 1980. organizirao dva turnira. Natjecatelji turnira su priložili računalne programe za igranje Zatvorenikove dileme te su sve priložene strategije međusobno igrale Zatvorenikovu dilemu. Analizom rezultata su izdvojene neke poželjne karakteristike strategija: ljubaznost, sklonost opraštanju i </a:t>
            </a:r>
            <a:r>
              <a:rPr lang="hr-HR" dirty="0" err="1"/>
              <a:t>provokabilnost</a:t>
            </a:r>
            <a:r>
              <a:rPr lang="hr-HR" dirty="0"/>
              <a:t>. Zanimljivo je da je u oba turnira pobjednik bila strategija „Tit for Tat”.</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4</a:t>
            </a:fld>
            <a:endParaRPr lang="en-US"/>
          </a:p>
        </p:txBody>
      </p:sp>
    </p:spTree>
    <p:extLst>
      <p:ext uri="{BB962C8B-B14F-4D97-AF65-F5344CB8AC3E}">
        <p14:creationId xmlns:p14="http://schemas.microsoft.com/office/powerpoint/2010/main" val="221062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 ovom završnom radu bavio sam se pitanjem kako bi umjetna inteligencija igrala ovakvu igru. U tu svrhu je napravljen model inteligentnog igrača koji se temelji na jednostavnim neuronskim mrežama. Konkretno je korištena </a:t>
            </a:r>
            <a:r>
              <a:rPr lang="hr-HR" dirty="0" err="1"/>
              <a:t>Elmanova</a:t>
            </a:r>
            <a:r>
              <a:rPr lang="hr-HR" dirty="0"/>
              <a:t> neuronska mreža. To je jednostavna slojevita mreža koja u osnovnoj varijanti ima jedan skriveni sloj. Taj skriveni sloj ima dodatne skrivene neurone koji služe kao kontekst. Izlaz skrivenog sloja se uvijek dodatno kopira u kontekstne neurone te se na ulaz skrivenog sloja dodatno dovodi i sadržaj konteksta, uz to da su inicijalne vrijednosti konteksta 0.5 što je ekvivalentno tome da su svi ulazi u skriveni sloj 0. Ovime se omogućava da neuronska mreža efektivno pamti prijašnje ulaze te generira izlaz na temelju svih dosadašnjih iskustava.</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5</a:t>
            </a:fld>
            <a:endParaRPr lang="en-US"/>
          </a:p>
        </p:txBody>
      </p:sp>
    </p:spTree>
    <p:extLst>
      <p:ext uri="{BB962C8B-B14F-4D97-AF65-F5344CB8AC3E}">
        <p14:creationId xmlns:p14="http://schemas.microsoft.com/office/powerpoint/2010/main" val="77669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Neuronske mreže su učene korištenjem generacijskog genetskog algoritma. U svakoj generaciji svaka mreža igra Zatvorenikovu dilemu sa svakom drugom mrežom i sa samom sobom. Dodatno svaka mreža igra i sa nekoliko unaprijed pripremljenih strategija kako bi se poboljšala kvaliteta učenja. Te strategije su preuzete iz 1. turnira profesora </a:t>
            </a:r>
            <a:r>
              <a:rPr lang="hr-HR" dirty="0" err="1"/>
              <a:t>Axelroda</a:t>
            </a:r>
            <a:r>
              <a:rPr lang="hr-HR" dirty="0"/>
              <a:t>.</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6</a:t>
            </a:fld>
            <a:endParaRPr lang="en-US"/>
          </a:p>
        </p:txBody>
      </p:sp>
    </p:spTree>
    <p:extLst>
      <p:ext uri="{BB962C8B-B14F-4D97-AF65-F5344CB8AC3E}">
        <p14:creationId xmlns:p14="http://schemas.microsoft.com/office/powerpoint/2010/main" val="384999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U svrhu evaluacije modela inteligentnog igrača pokrenuto je treniranje igrača 20 puta te je ispitan </a:t>
            </a:r>
            <a:r>
              <a:rPr lang="hr-HR" dirty="0" err="1"/>
              <a:t>rezultantni</a:t>
            </a:r>
            <a:r>
              <a:rPr lang="hr-HR" dirty="0"/>
              <a:t> igrač svakog treniranja. Za svakog igrača su određivane metrike ljubaznosti, opraštanja i </a:t>
            </a:r>
            <a:r>
              <a:rPr lang="hr-HR" dirty="0" err="1"/>
              <a:t>provokabilnosti</a:t>
            </a:r>
            <a:r>
              <a:rPr lang="hr-HR" dirty="0"/>
              <a:t> prema ovim formulama.</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7</a:t>
            </a:fld>
            <a:endParaRPr lang="en-US"/>
          </a:p>
        </p:txBody>
      </p:sp>
    </p:spTree>
    <p:extLst>
      <p:ext uri="{BB962C8B-B14F-4D97-AF65-F5344CB8AC3E}">
        <p14:creationId xmlns:p14="http://schemas.microsoft.com/office/powerpoint/2010/main" val="336628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Ovo su dakle rezultati ispitivanja. Prvih 10 igrača…</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8</a:t>
            </a:fld>
            <a:endParaRPr lang="en-US"/>
          </a:p>
        </p:txBody>
      </p:sp>
    </p:spTree>
    <p:extLst>
      <p:ext uri="{BB962C8B-B14F-4D97-AF65-F5344CB8AC3E}">
        <p14:creationId xmlns:p14="http://schemas.microsoft.com/office/powerpoint/2010/main" val="417204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a:t>… i drugih 10. Možemo kratko prokomentirati dobivene karakteristike igrača br. 19. Dakle igrač je ljubazan, te ima metriku opraštanja 12/4. To znači da je na 12 izdaja ispitivača samo 4 puta igrao izdaju. Metrika 6/3 pak znači da je od 6 odvojenih izdaja ispitivača (provokacija) uzvratio barem jednom izdajom tek 3 puta.</a:t>
            </a:r>
            <a:endParaRPr lang="en-US" dirty="0"/>
          </a:p>
        </p:txBody>
      </p:sp>
      <p:sp>
        <p:nvSpPr>
          <p:cNvPr id="4" name="Slide Number Placeholder 3"/>
          <p:cNvSpPr>
            <a:spLocks noGrp="1"/>
          </p:cNvSpPr>
          <p:nvPr>
            <p:ph type="sldNum" sz="quarter" idx="5"/>
          </p:nvPr>
        </p:nvSpPr>
        <p:spPr/>
        <p:txBody>
          <a:bodyPr/>
          <a:lstStyle/>
          <a:p>
            <a:fld id="{AD5500FD-A5DA-455A-9ED2-FAE1842499DF}" type="slidenum">
              <a:rPr lang="en-US" smtClean="0"/>
              <a:t>9</a:t>
            </a:fld>
            <a:endParaRPr lang="en-US"/>
          </a:p>
        </p:txBody>
      </p:sp>
    </p:spTree>
    <p:extLst>
      <p:ext uri="{BB962C8B-B14F-4D97-AF65-F5344CB8AC3E}">
        <p14:creationId xmlns:p14="http://schemas.microsoft.com/office/powerpoint/2010/main" val="104403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48B23-8B36-4179-8DB8-30E94C8CD699}" type="datetime1">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2FF00-83F3-4DC5-9D09-A80BB27F3FFD}" type="slidenum">
              <a:rPr lang="en-US" smtClean="0"/>
              <a:t>‹#›</a:t>
            </a:fld>
            <a:endParaRPr lang="en-US"/>
          </a:p>
        </p:txBody>
      </p:sp>
      <p:cxnSp>
        <p:nvCxnSpPr>
          <p:cNvPr id="7" name="Straight Connector 6">
            <a:extLst>
              <a:ext uri="{FF2B5EF4-FFF2-40B4-BE49-F238E27FC236}">
                <a16:creationId xmlns:a16="http://schemas.microsoft.com/office/drawing/2014/main" id="{EF6AC811-D52E-A27D-7368-37F11CC424CB}"/>
              </a:ext>
            </a:extLst>
          </p:cNvPr>
          <p:cNvCxnSpPr>
            <a:cxnSpLocks/>
          </p:cNvCxnSpPr>
          <p:nvPr userDrawn="1"/>
        </p:nvCxnSpPr>
        <p:spPr>
          <a:xfrm>
            <a:off x="840105" y="3509963"/>
            <a:ext cx="746379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193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3F664-9F3C-498E-B8DC-5C6E673A5527}" type="datetime1">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89594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27ACF2-0378-4649-AFF8-9C375660B8EF}" type="datetime1">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73970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20C35-CFE7-43B8-97C6-168566DF4710}" type="datetime1">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30568" y="6356351"/>
            <a:ext cx="2057400" cy="365125"/>
          </a:xfrm>
        </p:spPr>
        <p:txBody>
          <a:bodyPr/>
          <a:lstStyle/>
          <a:p>
            <a:fld id="{5DF2FF00-83F3-4DC5-9D09-A80BB27F3FFD}" type="slidenum">
              <a:rPr lang="en-US" smtClean="0"/>
              <a:t>‹#›</a:t>
            </a:fld>
            <a:endParaRPr lang="en-US"/>
          </a:p>
        </p:txBody>
      </p:sp>
      <p:cxnSp>
        <p:nvCxnSpPr>
          <p:cNvPr id="8" name="Straight Connector 7">
            <a:extLst>
              <a:ext uri="{FF2B5EF4-FFF2-40B4-BE49-F238E27FC236}">
                <a16:creationId xmlns:a16="http://schemas.microsoft.com/office/drawing/2014/main" id="{87DCC89D-C356-2167-B962-9A25608728B6}"/>
              </a:ext>
            </a:extLst>
          </p:cNvPr>
          <p:cNvCxnSpPr>
            <a:cxnSpLocks/>
          </p:cNvCxnSpPr>
          <p:nvPr userDrawn="1"/>
        </p:nvCxnSpPr>
        <p:spPr>
          <a:xfrm>
            <a:off x="637794" y="1663257"/>
            <a:ext cx="688771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9784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1812F-8304-497A-8C72-55CC486967A1}" type="datetime1">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78087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D25F2-1A88-46DE-B7DF-2C21585B0362}" type="datetime1">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179779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962BA-55AE-4C0C-B3D5-A19690B038CD}" type="datetime1">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349737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B704D-28FC-428B-BECC-7A326495C291}" type="datetime1">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317025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6DC54-BF42-48A3-BB51-D81E5D12D9B9}" type="datetime1">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72912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9C807-7960-4241-9161-6DF7491FD5D4}" type="datetime1">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336272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840ED9-4E9F-4900-A148-EBF37B7B590F}" type="datetime1">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2FF00-83F3-4DC5-9D09-A80BB27F3FFD}" type="slidenum">
              <a:rPr lang="en-US" smtClean="0"/>
              <a:t>‹#›</a:t>
            </a:fld>
            <a:endParaRPr lang="en-US"/>
          </a:p>
        </p:txBody>
      </p:sp>
    </p:spTree>
    <p:extLst>
      <p:ext uri="{BB962C8B-B14F-4D97-AF65-F5344CB8AC3E}">
        <p14:creationId xmlns:p14="http://schemas.microsoft.com/office/powerpoint/2010/main" val="390276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F3D4B1-5018-4B29-B4AE-328C44E170FA}" type="datetime1">
              <a:rPr lang="en-US" smtClean="0"/>
              <a:t>7/3/2024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F2FF00-83F3-4DC5-9D09-A80BB27F3FFD}" type="slidenum">
              <a:rPr lang="en-US" smtClean="0"/>
              <a:t>‹#›</a:t>
            </a:fld>
            <a:endParaRPr lang="en-US" dirty="0"/>
          </a:p>
        </p:txBody>
      </p:sp>
      <p:pic>
        <p:nvPicPr>
          <p:cNvPr id="8" name="Picture 7" descr="A black background with a letter r&#10;&#10;Description automatically generated">
            <a:extLst>
              <a:ext uri="{FF2B5EF4-FFF2-40B4-BE49-F238E27FC236}">
                <a16:creationId xmlns:a16="http://schemas.microsoft.com/office/drawing/2014/main" id="{4E1B16AA-B9F3-B6B2-5B48-AA174F2E4CC6}"/>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4782"/>
          <a:stretch/>
        </p:blipFill>
        <p:spPr>
          <a:xfrm>
            <a:off x="-208026" y="5806893"/>
            <a:ext cx="1783080" cy="1262233"/>
          </a:xfrm>
          <a:prstGeom prst="rect">
            <a:avLst/>
          </a:prstGeom>
        </p:spPr>
      </p:pic>
    </p:spTree>
    <p:extLst>
      <p:ext uri="{BB962C8B-B14F-4D97-AF65-F5344CB8AC3E}">
        <p14:creationId xmlns:p14="http://schemas.microsoft.com/office/powerpoint/2010/main" val="15055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5209-A8E9-A74D-768D-65CD9458B662}"/>
              </a:ext>
            </a:extLst>
          </p:cNvPr>
          <p:cNvSpPr>
            <a:spLocks noGrp="1"/>
          </p:cNvSpPr>
          <p:nvPr>
            <p:ph type="ctrTitle"/>
          </p:nvPr>
        </p:nvSpPr>
        <p:spPr/>
        <p:txBody>
          <a:bodyPr>
            <a:normAutofit fontScale="90000"/>
          </a:bodyPr>
          <a:lstStyle/>
          <a:p>
            <a:r>
              <a:rPr lang="en-US" b="1" i="0" dirty="0" err="1">
                <a:solidFill>
                  <a:srgbClr val="333333"/>
                </a:solidFill>
                <a:effectLst/>
                <a:latin typeface="Roboto" panose="02000000000000000000" pitchFamily="2" charset="0"/>
              </a:rPr>
              <a:t>Računalni</a:t>
            </a:r>
            <a:r>
              <a:rPr lang="en-US" b="1" i="0" dirty="0">
                <a:solidFill>
                  <a:srgbClr val="333333"/>
                </a:solidFill>
                <a:effectLst/>
                <a:latin typeface="Roboto" panose="02000000000000000000" pitchFamily="2" charset="0"/>
              </a:rPr>
              <a:t> </a:t>
            </a:r>
            <a:r>
              <a:rPr lang="en-US" b="1" i="0" dirty="0" err="1">
                <a:solidFill>
                  <a:srgbClr val="333333"/>
                </a:solidFill>
                <a:effectLst/>
                <a:latin typeface="Roboto" panose="02000000000000000000" pitchFamily="2" charset="0"/>
              </a:rPr>
              <a:t>inteligentni</a:t>
            </a:r>
            <a:r>
              <a:rPr lang="en-US" b="1" i="0" dirty="0">
                <a:solidFill>
                  <a:srgbClr val="333333"/>
                </a:solidFill>
                <a:effectLst/>
                <a:latin typeface="Roboto" panose="02000000000000000000" pitchFamily="2" charset="0"/>
              </a:rPr>
              <a:t> </a:t>
            </a:r>
            <a:r>
              <a:rPr lang="en-US" b="1" i="0" dirty="0" err="1">
                <a:solidFill>
                  <a:srgbClr val="333333"/>
                </a:solidFill>
                <a:effectLst/>
                <a:latin typeface="Roboto" panose="02000000000000000000" pitchFamily="2" charset="0"/>
              </a:rPr>
              <a:t>igrač</a:t>
            </a:r>
            <a:r>
              <a:rPr lang="en-US" b="1" i="0" dirty="0">
                <a:solidFill>
                  <a:srgbClr val="333333"/>
                </a:solidFill>
                <a:effectLst/>
                <a:latin typeface="Roboto" panose="02000000000000000000" pitchFamily="2" charset="0"/>
              </a:rPr>
              <a:t> za </a:t>
            </a:r>
            <a:r>
              <a:rPr lang="en-US" b="1" i="0" dirty="0" err="1">
                <a:solidFill>
                  <a:srgbClr val="333333"/>
                </a:solidFill>
                <a:effectLst/>
                <a:latin typeface="Roboto" panose="02000000000000000000" pitchFamily="2" charset="0"/>
              </a:rPr>
              <a:t>igranje</a:t>
            </a:r>
            <a:r>
              <a:rPr lang="en-US" b="1" i="0" dirty="0">
                <a:solidFill>
                  <a:srgbClr val="333333"/>
                </a:solidFill>
                <a:effectLst/>
                <a:latin typeface="Roboto" panose="02000000000000000000" pitchFamily="2" charset="0"/>
              </a:rPr>
              <a:t> </a:t>
            </a:r>
            <a:r>
              <a:rPr lang="en-US" b="1" i="0" dirty="0" err="1">
                <a:solidFill>
                  <a:srgbClr val="333333"/>
                </a:solidFill>
                <a:effectLst/>
                <a:latin typeface="Roboto" panose="02000000000000000000" pitchFamily="2" charset="0"/>
              </a:rPr>
              <a:t>Zatvorenikove</a:t>
            </a:r>
            <a:r>
              <a:rPr lang="en-US" b="1" i="0" dirty="0">
                <a:solidFill>
                  <a:srgbClr val="333333"/>
                </a:solidFill>
                <a:effectLst/>
                <a:latin typeface="Roboto" panose="02000000000000000000" pitchFamily="2" charset="0"/>
              </a:rPr>
              <a:t> </a:t>
            </a:r>
            <a:r>
              <a:rPr lang="en-US" b="1" i="0" dirty="0" err="1">
                <a:solidFill>
                  <a:srgbClr val="333333"/>
                </a:solidFill>
                <a:effectLst/>
                <a:latin typeface="Roboto" panose="02000000000000000000" pitchFamily="2" charset="0"/>
              </a:rPr>
              <a:t>dileme</a:t>
            </a:r>
            <a:r>
              <a:rPr lang="hr-HR" dirty="0"/>
              <a:t> </a:t>
            </a:r>
            <a:endParaRPr lang="en-US" dirty="0"/>
          </a:p>
        </p:txBody>
      </p:sp>
      <p:sp>
        <p:nvSpPr>
          <p:cNvPr id="3" name="Subtitle 2">
            <a:extLst>
              <a:ext uri="{FF2B5EF4-FFF2-40B4-BE49-F238E27FC236}">
                <a16:creationId xmlns:a16="http://schemas.microsoft.com/office/drawing/2014/main" id="{F2FBE8B9-37F9-7A8B-1F4B-CF4940B05655}"/>
              </a:ext>
            </a:extLst>
          </p:cNvPr>
          <p:cNvSpPr>
            <a:spLocks noGrp="1"/>
          </p:cNvSpPr>
          <p:nvPr>
            <p:ph type="subTitle" idx="1"/>
          </p:nvPr>
        </p:nvSpPr>
        <p:spPr/>
        <p:txBody>
          <a:bodyPr>
            <a:normAutofit/>
          </a:bodyPr>
          <a:lstStyle/>
          <a:p>
            <a:r>
              <a:rPr lang="hr-HR" dirty="0"/>
              <a:t>Autor: Petar Belošević</a:t>
            </a:r>
          </a:p>
          <a:p>
            <a:r>
              <a:rPr lang="hr-HR" dirty="0"/>
              <a:t>Mentor: </a:t>
            </a:r>
            <a:r>
              <a:rPr lang="en-US" dirty="0" err="1"/>
              <a:t>izv</a:t>
            </a:r>
            <a:r>
              <a:rPr lang="en-US" dirty="0"/>
              <a:t>. prof. dr. sc. Marko </a:t>
            </a:r>
            <a:r>
              <a:rPr lang="en-US" dirty="0" err="1"/>
              <a:t>Čupić</a:t>
            </a:r>
            <a:endParaRPr lang="hr-HR" b="1" i="0" dirty="0">
              <a:solidFill>
                <a:srgbClr val="333333"/>
              </a:solidFill>
              <a:effectLst/>
              <a:highlight>
                <a:srgbClr val="F5F5F5"/>
              </a:highlight>
              <a:latin typeface="Roboto" panose="02000000000000000000" pitchFamily="2" charset="0"/>
            </a:endParaRPr>
          </a:p>
        </p:txBody>
      </p:sp>
    </p:spTree>
    <p:extLst>
      <p:ext uri="{BB962C8B-B14F-4D97-AF65-F5344CB8AC3E}">
        <p14:creationId xmlns:p14="http://schemas.microsoft.com/office/powerpoint/2010/main" val="251387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9748-0292-CB1A-874A-11DA2B1A81B5}"/>
              </a:ext>
            </a:extLst>
          </p:cNvPr>
          <p:cNvSpPr>
            <a:spLocks noGrp="1"/>
          </p:cNvSpPr>
          <p:nvPr>
            <p:ph type="title"/>
          </p:nvPr>
        </p:nvSpPr>
        <p:spPr/>
        <p:txBody>
          <a:bodyPr/>
          <a:lstStyle/>
          <a:p>
            <a:r>
              <a:rPr lang="hr-HR" dirty="0"/>
              <a:t>Analiza ispitivanja</a:t>
            </a:r>
            <a:endParaRPr lang="en-US" dirty="0"/>
          </a:p>
        </p:txBody>
      </p:sp>
      <p:sp>
        <p:nvSpPr>
          <p:cNvPr id="3" name="Content Placeholder 2">
            <a:extLst>
              <a:ext uri="{FF2B5EF4-FFF2-40B4-BE49-F238E27FC236}">
                <a16:creationId xmlns:a16="http://schemas.microsoft.com/office/drawing/2014/main" id="{FD277067-E6C3-948E-AF30-614B53D495BA}"/>
              </a:ext>
            </a:extLst>
          </p:cNvPr>
          <p:cNvSpPr>
            <a:spLocks noGrp="1"/>
          </p:cNvSpPr>
          <p:nvPr>
            <p:ph idx="1"/>
          </p:nvPr>
        </p:nvSpPr>
        <p:spPr>
          <a:xfrm>
            <a:off x="628649" y="1825625"/>
            <a:ext cx="7886700" cy="4351338"/>
          </a:xfrm>
        </p:spPr>
        <p:txBody>
          <a:bodyPr/>
          <a:lstStyle/>
          <a:p>
            <a:r>
              <a:rPr lang="hr-HR" dirty="0"/>
              <a:t>12/20 ljubaznih igrača</a:t>
            </a:r>
          </a:p>
          <a:p>
            <a:r>
              <a:rPr lang="hr-HR" dirty="0"/>
              <a:t>Od toga ih je 6 </a:t>
            </a:r>
            <a:r>
              <a:rPr lang="hr-HR" i="1" dirty="0"/>
              <a:t>Tit for Tat</a:t>
            </a:r>
            <a:endParaRPr lang="hr-HR" dirty="0"/>
          </a:p>
          <a:p>
            <a:r>
              <a:rPr lang="hr-HR" dirty="0"/>
              <a:t>svih preostalih 8 neljubaznih igrača identično</a:t>
            </a:r>
          </a:p>
          <a:p>
            <a:pPr lvl="1"/>
            <a:r>
              <a:rPr lang="hr-HR" dirty="0"/>
              <a:t>Nikada ne surađuju</a:t>
            </a:r>
          </a:p>
          <a:p>
            <a:r>
              <a:rPr lang="hr-HR" dirty="0"/>
              <a:t>Generalni problem </a:t>
            </a:r>
            <a:r>
              <a:rPr lang="hr-HR" dirty="0">
                <a:sym typeface="Wingdings" panose="05000000000000000000" pitchFamily="2" charset="2"/>
              </a:rPr>
              <a:t> uspješnost igrača ovisi o njegovoj okolini</a:t>
            </a:r>
            <a:endParaRPr lang="hr-HR" dirty="0"/>
          </a:p>
        </p:txBody>
      </p:sp>
      <p:sp>
        <p:nvSpPr>
          <p:cNvPr id="4" name="Slide Number Placeholder 3">
            <a:extLst>
              <a:ext uri="{FF2B5EF4-FFF2-40B4-BE49-F238E27FC236}">
                <a16:creationId xmlns:a16="http://schemas.microsoft.com/office/drawing/2014/main" id="{EB3E4EC6-AD4F-B1CB-4794-6F35BEA4BF05}"/>
              </a:ext>
            </a:extLst>
          </p:cNvPr>
          <p:cNvSpPr>
            <a:spLocks noGrp="1"/>
          </p:cNvSpPr>
          <p:nvPr>
            <p:ph type="sldNum" sz="quarter" idx="12"/>
          </p:nvPr>
        </p:nvSpPr>
        <p:spPr/>
        <p:txBody>
          <a:bodyPr/>
          <a:lstStyle/>
          <a:p>
            <a:fld id="{5DF2FF00-83F3-4DC5-9D09-A80BB27F3FFD}" type="slidenum">
              <a:rPr lang="en-US" smtClean="0"/>
              <a:t>10</a:t>
            </a:fld>
            <a:endParaRPr lang="en-US"/>
          </a:p>
        </p:txBody>
      </p:sp>
    </p:spTree>
    <p:extLst>
      <p:ext uri="{BB962C8B-B14F-4D97-AF65-F5344CB8AC3E}">
        <p14:creationId xmlns:p14="http://schemas.microsoft.com/office/powerpoint/2010/main" val="133787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3FB6-4AD8-0262-BFFE-808CC96412BA}"/>
              </a:ext>
            </a:extLst>
          </p:cNvPr>
          <p:cNvSpPr>
            <a:spLocks noGrp="1"/>
          </p:cNvSpPr>
          <p:nvPr>
            <p:ph type="title"/>
          </p:nvPr>
        </p:nvSpPr>
        <p:spPr/>
        <p:txBody>
          <a:bodyPr/>
          <a:lstStyle/>
          <a:p>
            <a:r>
              <a:rPr lang="hr-HR" dirty="0"/>
              <a:t>Programsko rješenje	</a:t>
            </a:r>
            <a:endParaRPr lang="en-US" dirty="0"/>
          </a:p>
        </p:txBody>
      </p:sp>
      <p:sp>
        <p:nvSpPr>
          <p:cNvPr id="3" name="Content Placeholder 2">
            <a:extLst>
              <a:ext uri="{FF2B5EF4-FFF2-40B4-BE49-F238E27FC236}">
                <a16:creationId xmlns:a16="http://schemas.microsoft.com/office/drawing/2014/main" id="{C5E0E235-DBC6-A5E2-3406-26226AE59274}"/>
              </a:ext>
            </a:extLst>
          </p:cNvPr>
          <p:cNvSpPr>
            <a:spLocks noGrp="1"/>
          </p:cNvSpPr>
          <p:nvPr>
            <p:ph idx="1"/>
          </p:nvPr>
        </p:nvSpPr>
        <p:spPr>
          <a:xfrm>
            <a:off x="628651" y="1825625"/>
            <a:ext cx="6309359" cy="4351338"/>
          </a:xfrm>
        </p:spPr>
        <p:txBody>
          <a:bodyPr>
            <a:normAutofit lnSpcReduction="10000"/>
          </a:bodyPr>
          <a:lstStyle/>
          <a:p>
            <a:r>
              <a:rPr lang="hr-HR" dirty="0"/>
              <a:t>Aplikacija s grafičkim sučeljem</a:t>
            </a:r>
          </a:p>
          <a:p>
            <a:r>
              <a:rPr lang="hr-HR" dirty="0"/>
              <a:t>Java </a:t>
            </a:r>
            <a:r>
              <a:rPr lang="hr-HR" dirty="0" err="1"/>
              <a:t>Swing</a:t>
            </a:r>
            <a:endParaRPr lang="hr-HR" dirty="0"/>
          </a:p>
          <a:p>
            <a:r>
              <a:rPr lang="hr-HR" dirty="0"/>
              <a:t>Mogućnosti</a:t>
            </a:r>
          </a:p>
          <a:p>
            <a:pPr lvl="1"/>
            <a:r>
              <a:rPr lang="hr-HR" dirty="0"/>
              <a:t>Igranje ponavljajuće Zatvorenikove dileme sa dva prava igrača (preko tipkovnice)</a:t>
            </a:r>
          </a:p>
          <a:p>
            <a:pPr lvl="1"/>
            <a:r>
              <a:rPr lang="hr-HR" dirty="0"/>
              <a:t>Treniranje inteligentnog igrača</a:t>
            </a:r>
          </a:p>
          <a:p>
            <a:pPr lvl="1"/>
            <a:r>
              <a:rPr lang="hr-HR" dirty="0"/>
              <a:t>Igranje protiv istreniranog inteligentnog igrača</a:t>
            </a:r>
          </a:p>
          <a:p>
            <a:pPr lvl="1"/>
            <a:r>
              <a:rPr lang="hr-HR" dirty="0"/>
              <a:t>Igranje protiv inteligentnog igrača učitanog iz datoteke</a:t>
            </a:r>
          </a:p>
        </p:txBody>
      </p:sp>
      <p:sp>
        <p:nvSpPr>
          <p:cNvPr id="4" name="Slide Number Placeholder 3">
            <a:extLst>
              <a:ext uri="{FF2B5EF4-FFF2-40B4-BE49-F238E27FC236}">
                <a16:creationId xmlns:a16="http://schemas.microsoft.com/office/drawing/2014/main" id="{7A7998D7-82A2-3FBC-2374-B045DC0E84C3}"/>
              </a:ext>
            </a:extLst>
          </p:cNvPr>
          <p:cNvSpPr>
            <a:spLocks noGrp="1"/>
          </p:cNvSpPr>
          <p:nvPr>
            <p:ph type="sldNum" sz="quarter" idx="12"/>
          </p:nvPr>
        </p:nvSpPr>
        <p:spPr/>
        <p:txBody>
          <a:bodyPr/>
          <a:lstStyle/>
          <a:p>
            <a:fld id="{5DF2FF00-83F3-4DC5-9D09-A80BB27F3FFD}" type="slidenum">
              <a:rPr lang="en-US" smtClean="0"/>
              <a:t>11</a:t>
            </a:fld>
            <a:endParaRPr lang="en-US" dirty="0"/>
          </a:p>
        </p:txBody>
      </p:sp>
      <p:pic>
        <p:nvPicPr>
          <p:cNvPr id="7" name="Graphic 6">
            <a:extLst>
              <a:ext uri="{FF2B5EF4-FFF2-40B4-BE49-F238E27FC236}">
                <a16:creationId xmlns:a16="http://schemas.microsoft.com/office/drawing/2014/main" id="{7FD925A1-7B56-105A-2E34-27AC08B683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9118" y="1825625"/>
            <a:ext cx="2228850" cy="4076700"/>
          </a:xfrm>
          <a:prstGeom prst="rect">
            <a:avLst/>
          </a:prstGeom>
        </p:spPr>
      </p:pic>
    </p:spTree>
    <p:extLst>
      <p:ext uri="{BB962C8B-B14F-4D97-AF65-F5344CB8AC3E}">
        <p14:creationId xmlns:p14="http://schemas.microsoft.com/office/powerpoint/2010/main" val="3800518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53F1E-1CC4-73FF-4DE7-9DAA37DDD13F}"/>
              </a:ext>
            </a:extLst>
          </p:cNvPr>
          <p:cNvSpPr>
            <a:spLocks noGrp="1"/>
          </p:cNvSpPr>
          <p:nvPr>
            <p:ph type="sldNum" sz="quarter" idx="12"/>
          </p:nvPr>
        </p:nvSpPr>
        <p:spPr/>
        <p:txBody>
          <a:bodyPr/>
          <a:lstStyle/>
          <a:p>
            <a:fld id="{5DF2FF00-83F3-4DC5-9D09-A80BB27F3FFD}" type="slidenum">
              <a:rPr lang="en-US" smtClean="0"/>
              <a:t>12</a:t>
            </a:fld>
            <a:endParaRPr lang="en-US"/>
          </a:p>
        </p:txBody>
      </p:sp>
      <p:pic>
        <p:nvPicPr>
          <p:cNvPr id="14" name="Picture 13" descr="A computer screen shot of a chart&#10;&#10;Description automatically generated">
            <a:extLst>
              <a:ext uri="{FF2B5EF4-FFF2-40B4-BE49-F238E27FC236}">
                <a16:creationId xmlns:a16="http://schemas.microsoft.com/office/drawing/2014/main" id="{90502497-E3F7-732F-F5CC-717C54E9BE36}"/>
              </a:ext>
            </a:extLst>
          </p:cNvPr>
          <p:cNvPicPr>
            <a:picLocks noChangeAspect="1"/>
          </p:cNvPicPr>
          <p:nvPr/>
        </p:nvPicPr>
        <p:blipFill rotWithShape="1">
          <a:blip r:embed="rId3">
            <a:extLst>
              <a:ext uri="{28A0092B-C50C-407E-A947-70E740481C1C}">
                <a14:useLocalDpi xmlns:a14="http://schemas.microsoft.com/office/drawing/2010/main" val="0"/>
              </a:ext>
            </a:extLst>
          </a:blip>
          <a:srcRect l="815" t="23546" r="764" b="886"/>
          <a:stretch/>
        </p:blipFill>
        <p:spPr>
          <a:xfrm>
            <a:off x="6959" y="136524"/>
            <a:ext cx="9130082" cy="5807412"/>
          </a:xfrm>
          <a:prstGeom prst="rect">
            <a:avLst/>
          </a:prstGeom>
        </p:spPr>
      </p:pic>
    </p:spTree>
    <p:extLst>
      <p:ext uri="{BB962C8B-B14F-4D97-AF65-F5344CB8AC3E}">
        <p14:creationId xmlns:p14="http://schemas.microsoft.com/office/powerpoint/2010/main" val="309022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79CCBB8-0A65-53D9-6764-896EEA272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769" y="58700"/>
            <a:ext cx="6466462" cy="6080300"/>
          </a:xfrm>
          <a:prstGeom prst="rect">
            <a:avLst/>
          </a:prstGeom>
        </p:spPr>
      </p:pic>
      <p:sp>
        <p:nvSpPr>
          <p:cNvPr id="2" name="Slide Number Placeholder 1">
            <a:extLst>
              <a:ext uri="{FF2B5EF4-FFF2-40B4-BE49-F238E27FC236}">
                <a16:creationId xmlns:a16="http://schemas.microsoft.com/office/drawing/2014/main" id="{F7ACEF59-D81C-1624-46C9-88858334D0A5}"/>
              </a:ext>
            </a:extLst>
          </p:cNvPr>
          <p:cNvSpPr>
            <a:spLocks noGrp="1"/>
          </p:cNvSpPr>
          <p:nvPr>
            <p:ph type="sldNum" sz="quarter" idx="12"/>
          </p:nvPr>
        </p:nvSpPr>
        <p:spPr/>
        <p:txBody>
          <a:bodyPr/>
          <a:lstStyle/>
          <a:p>
            <a:fld id="{5DF2FF00-83F3-4DC5-9D09-A80BB27F3FFD}" type="slidenum">
              <a:rPr lang="en-US" smtClean="0"/>
              <a:t>13</a:t>
            </a:fld>
            <a:endParaRPr lang="en-US"/>
          </a:p>
        </p:txBody>
      </p:sp>
    </p:spTree>
    <p:extLst>
      <p:ext uri="{BB962C8B-B14F-4D97-AF65-F5344CB8AC3E}">
        <p14:creationId xmlns:p14="http://schemas.microsoft.com/office/powerpoint/2010/main" val="394827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74AFF36-8ABE-A7B0-1192-359966B51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567" y="58700"/>
            <a:ext cx="6460865" cy="6080400"/>
          </a:xfrm>
          <a:prstGeom prst="rect">
            <a:avLst/>
          </a:prstGeom>
        </p:spPr>
      </p:pic>
      <p:sp>
        <p:nvSpPr>
          <p:cNvPr id="2" name="Slide Number Placeholder 1">
            <a:extLst>
              <a:ext uri="{FF2B5EF4-FFF2-40B4-BE49-F238E27FC236}">
                <a16:creationId xmlns:a16="http://schemas.microsoft.com/office/drawing/2014/main" id="{5CDD2191-4E76-CA97-78EA-15BCD4128656}"/>
              </a:ext>
            </a:extLst>
          </p:cNvPr>
          <p:cNvSpPr>
            <a:spLocks noGrp="1"/>
          </p:cNvSpPr>
          <p:nvPr>
            <p:ph type="sldNum" sz="quarter" idx="12"/>
          </p:nvPr>
        </p:nvSpPr>
        <p:spPr/>
        <p:txBody>
          <a:bodyPr/>
          <a:lstStyle/>
          <a:p>
            <a:fld id="{5DF2FF00-83F3-4DC5-9D09-A80BB27F3FFD}" type="slidenum">
              <a:rPr lang="en-US" smtClean="0"/>
              <a:t>14</a:t>
            </a:fld>
            <a:endParaRPr lang="en-US"/>
          </a:p>
        </p:txBody>
      </p:sp>
    </p:spTree>
    <p:extLst>
      <p:ext uri="{BB962C8B-B14F-4D97-AF65-F5344CB8AC3E}">
        <p14:creationId xmlns:p14="http://schemas.microsoft.com/office/powerpoint/2010/main" val="93548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F437A4F-4DD0-F9BF-C66A-04DEF9D33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716" y="58700"/>
            <a:ext cx="6466568" cy="6080400"/>
          </a:xfrm>
          <a:prstGeom prst="rect">
            <a:avLst/>
          </a:prstGeom>
        </p:spPr>
      </p:pic>
      <p:sp>
        <p:nvSpPr>
          <p:cNvPr id="2" name="Slide Number Placeholder 1">
            <a:extLst>
              <a:ext uri="{FF2B5EF4-FFF2-40B4-BE49-F238E27FC236}">
                <a16:creationId xmlns:a16="http://schemas.microsoft.com/office/drawing/2014/main" id="{6DFFE414-3B51-7DF4-A0C1-BED2E1EE90A7}"/>
              </a:ext>
            </a:extLst>
          </p:cNvPr>
          <p:cNvSpPr>
            <a:spLocks noGrp="1"/>
          </p:cNvSpPr>
          <p:nvPr>
            <p:ph type="sldNum" sz="quarter" idx="12"/>
          </p:nvPr>
        </p:nvSpPr>
        <p:spPr/>
        <p:txBody>
          <a:bodyPr/>
          <a:lstStyle/>
          <a:p>
            <a:fld id="{5DF2FF00-83F3-4DC5-9D09-A80BB27F3FFD}" type="slidenum">
              <a:rPr lang="en-US" smtClean="0"/>
              <a:t>15</a:t>
            </a:fld>
            <a:endParaRPr lang="en-US"/>
          </a:p>
        </p:txBody>
      </p:sp>
    </p:spTree>
    <p:extLst>
      <p:ext uri="{BB962C8B-B14F-4D97-AF65-F5344CB8AC3E}">
        <p14:creationId xmlns:p14="http://schemas.microsoft.com/office/powerpoint/2010/main" val="213834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257D6B7-5204-39A0-A145-FB328115A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716" y="58700"/>
            <a:ext cx="6466568" cy="6080400"/>
          </a:xfrm>
          <a:prstGeom prst="rect">
            <a:avLst/>
          </a:prstGeom>
        </p:spPr>
      </p:pic>
      <p:sp>
        <p:nvSpPr>
          <p:cNvPr id="2" name="Slide Number Placeholder 1">
            <a:extLst>
              <a:ext uri="{FF2B5EF4-FFF2-40B4-BE49-F238E27FC236}">
                <a16:creationId xmlns:a16="http://schemas.microsoft.com/office/drawing/2014/main" id="{DB9516D3-E6FB-C133-9054-62ABA07F3FBB}"/>
              </a:ext>
            </a:extLst>
          </p:cNvPr>
          <p:cNvSpPr>
            <a:spLocks noGrp="1"/>
          </p:cNvSpPr>
          <p:nvPr>
            <p:ph type="sldNum" sz="quarter" idx="12"/>
          </p:nvPr>
        </p:nvSpPr>
        <p:spPr/>
        <p:txBody>
          <a:bodyPr/>
          <a:lstStyle/>
          <a:p>
            <a:fld id="{5DF2FF00-83F3-4DC5-9D09-A80BB27F3FFD}" type="slidenum">
              <a:rPr lang="en-US" smtClean="0"/>
              <a:t>16</a:t>
            </a:fld>
            <a:endParaRPr lang="en-US"/>
          </a:p>
        </p:txBody>
      </p:sp>
    </p:spTree>
    <p:extLst>
      <p:ext uri="{BB962C8B-B14F-4D97-AF65-F5344CB8AC3E}">
        <p14:creationId xmlns:p14="http://schemas.microsoft.com/office/powerpoint/2010/main" val="191295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D0C24B6D-B411-E031-F820-567838215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716" y="58700"/>
            <a:ext cx="6466568" cy="6080400"/>
          </a:xfrm>
          <a:prstGeom prst="rect">
            <a:avLst/>
          </a:prstGeom>
        </p:spPr>
      </p:pic>
      <p:sp>
        <p:nvSpPr>
          <p:cNvPr id="2" name="Slide Number Placeholder 1">
            <a:extLst>
              <a:ext uri="{FF2B5EF4-FFF2-40B4-BE49-F238E27FC236}">
                <a16:creationId xmlns:a16="http://schemas.microsoft.com/office/drawing/2014/main" id="{09BA70CE-604A-7EBF-33F7-5A9DB4E2FB35}"/>
              </a:ext>
            </a:extLst>
          </p:cNvPr>
          <p:cNvSpPr>
            <a:spLocks noGrp="1"/>
          </p:cNvSpPr>
          <p:nvPr>
            <p:ph type="sldNum" sz="quarter" idx="12"/>
          </p:nvPr>
        </p:nvSpPr>
        <p:spPr/>
        <p:txBody>
          <a:bodyPr/>
          <a:lstStyle/>
          <a:p>
            <a:fld id="{5DF2FF00-83F3-4DC5-9D09-A80BB27F3FFD}" type="slidenum">
              <a:rPr lang="en-US" smtClean="0"/>
              <a:t>17</a:t>
            </a:fld>
            <a:endParaRPr lang="en-US"/>
          </a:p>
        </p:txBody>
      </p:sp>
    </p:spTree>
    <p:extLst>
      <p:ext uri="{BB962C8B-B14F-4D97-AF65-F5344CB8AC3E}">
        <p14:creationId xmlns:p14="http://schemas.microsoft.com/office/powerpoint/2010/main" val="150260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97136A7-892B-0FA6-14BA-0FC248CEB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716" y="58700"/>
            <a:ext cx="6466568" cy="6080400"/>
          </a:xfrm>
          <a:prstGeom prst="rect">
            <a:avLst/>
          </a:prstGeom>
        </p:spPr>
      </p:pic>
      <p:sp>
        <p:nvSpPr>
          <p:cNvPr id="2" name="Slide Number Placeholder 1">
            <a:extLst>
              <a:ext uri="{FF2B5EF4-FFF2-40B4-BE49-F238E27FC236}">
                <a16:creationId xmlns:a16="http://schemas.microsoft.com/office/drawing/2014/main" id="{7541B1DD-913D-670B-8819-976C622F4248}"/>
              </a:ext>
            </a:extLst>
          </p:cNvPr>
          <p:cNvSpPr>
            <a:spLocks noGrp="1"/>
          </p:cNvSpPr>
          <p:nvPr>
            <p:ph type="sldNum" sz="quarter" idx="12"/>
          </p:nvPr>
        </p:nvSpPr>
        <p:spPr/>
        <p:txBody>
          <a:bodyPr/>
          <a:lstStyle/>
          <a:p>
            <a:fld id="{5DF2FF00-83F3-4DC5-9D09-A80BB27F3FFD}" type="slidenum">
              <a:rPr lang="en-US" smtClean="0"/>
              <a:t>18</a:t>
            </a:fld>
            <a:endParaRPr lang="en-US"/>
          </a:p>
        </p:txBody>
      </p:sp>
    </p:spTree>
    <p:extLst>
      <p:ext uri="{BB962C8B-B14F-4D97-AF65-F5344CB8AC3E}">
        <p14:creationId xmlns:p14="http://schemas.microsoft.com/office/powerpoint/2010/main" val="160408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0BA8ABE9-38F5-D9F9-89B8-225653A68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292" y="58700"/>
            <a:ext cx="6475415" cy="6080400"/>
          </a:xfrm>
          <a:prstGeom prst="rect">
            <a:avLst/>
          </a:prstGeom>
        </p:spPr>
      </p:pic>
      <p:sp>
        <p:nvSpPr>
          <p:cNvPr id="2" name="Slide Number Placeholder 1">
            <a:extLst>
              <a:ext uri="{FF2B5EF4-FFF2-40B4-BE49-F238E27FC236}">
                <a16:creationId xmlns:a16="http://schemas.microsoft.com/office/drawing/2014/main" id="{0837D24A-5A15-6814-8A9F-4507D86E43A0}"/>
              </a:ext>
            </a:extLst>
          </p:cNvPr>
          <p:cNvSpPr>
            <a:spLocks noGrp="1"/>
          </p:cNvSpPr>
          <p:nvPr>
            <p:ph type="sldNum" sz="quarter" idx="12"/>
          </p:nvPr>
        </p:nvSpPr>
        <p:spPr/>
        <p:txBody>
          <a:bodyPr/>
          <a:lstStyle/>
          <a:p>
            <a:fld id="{5DF2FF00-83F3-4DC5-9D09-A80BB27F3FFD}" type="slidenum">
              <a:rPr lang="en-US" smtClean="0"/>
              <a:t>19</a:t>
            </a:fld>
            <a:endParaRPr lang="en-US"/>
          </a:p>
        </p:txBody>
      </p:sp>
    </p:spTree>
    <p:extLst>
      <p:ext uri="{BB962C8B-B14F-4D97-AF65-F5344CB8AC3E}">
        <p14:creationId xmlns:p14="http://schemas.microsoft.com/office/powerpoint/2010/main" val="280807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43E6D7-A2EA-94A7-1823-F75C8E16F1A9}"/>
              </a:ext>
            </a:extLst>
          </p:cNvPr>
          <p:cNvSpPr>
            <a:spLocks noGrp="1"/>
          </p:cNvSpPr>
          <p:nvPr>
            <p:ph type="sldNum" sz="quarter" idx="12"/>
          </p:nvPr>
        </p:nvSpPr>
        <p:spPr/>
        <p:txBody>
          <a:bodyPr/>
          <a:lstStyle/>
          <a:p>
            <a:fld id="{5DF2FF00-83F3-4DC5-9D09-A80BB27F3FFD}" type="slidenum">
              <a:rPr lang="en-US" smtClean="0"/>
              <a:t>2</a:t>
            </a:fld>
            <a:endParaRPr lang="en-US"/>
          </a:p>
        </p:txBody>
      </p:sp>
      <p:pic>
        <p:nvPicPr>
          <p:cNvPr id="3" name="Picture 2" descr="A diagram of a prisoner's dilemma">
            <a:extLst>
              <a:ext uri="{FF2B5EF4-FFF2-40B4-BE49-F238E27FC236}">
                <a16:creationId xmlns:a16="http://schemas.microsoft.com/office/drawing/2014/main" id="{8E99A981-A6B7-F437-1BC9-F0B2EDB878C1}"/>
              </a:ext>
            </a:extLst>
          </p:cNvPr>
          <p:cNvPicPr>
            <a:picLocks noChangeAspect="1"/>
          </p:cNvPicPr>
          <p:nvPr/>
        </p:nvPicPr>
        <p:blipFill rotWithShape="1">
          <a:blip r:embed="rId3">
            <a:extLst>
              <a:ext uri="{28A0092B-C50C-407E-A947-70E740481C1C}">
                <a14:useLocalDpi xmlns:a14="http://schemas.microsoft.com/office/drawing/2010/main" val="0"/>
              </a:ext>
            </a:extLst>
          </a:blip>
          <a:srcRect l="585" t="1086" r="1949"/>
          <a:stretch/>
        </p:blipFill>
        <p:spPr>
          <a:xfrm>
            <a:off x="1521958" y="333632"/>
            <a:ext cx="6100084" cy="6190736"/>
          </a:xfrm>
          <a:prstGeom prst="rect">
            <a:avLst/>
          </a:prstGeom>
        </p:spPr>
      </p:pic>
    </p:spTree>
    <p:extLst>
      <p:ext uri="{BB962C8B-B14F-4D97-AF65-F5344CB8AC3E}">
        <p14:creationId xmlns:p14="http://schemas.microsoft.com/office/powerpoint/2010/main" val="18304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800CA3-EA9F-E692-C026-028B94B8A5DC}"/>
              </a:ext>
            </a:extLst>
          </p:cNvPr>
          <p:cNvSpPr>
            <a:spLocks noGrp="1"/>
          </p:cNvSpPr>
          <p:nvPr>
            <p:ph type="title"/>
          </p:nvPr>
        </p:nvSpPr>
        <p:spPr/>
        <p:txBody>
          <a:bodyPr/>
          <a:lstStyle/>
          <a:p>
            <a:r>
              <a:rPr lang="hr-HR" dirty="0"/>
              <a:t>Zatvorenikova dilema</a:t>
            </a:r>
            <a:endParaRPr lang="en-US" dirty="0"/>
          </a:p>
        </p:txBody>
      </p:sp>
      <p:sp>
        <p:nvSpPr>
          <p:cNvPr id="10" name="Content Placeholder 9">
            <a:extLst>
              <a:ext uri="{FF2B5EF4-FFF2-40B4-BE49-F238E27FC236}">
                <a16:creationId xmlns:a16="http://schemas.microsoft.com/office/drawing/2014/main" id="{8303949F-0E2B-D682-4690-E4BB7C7E8E56}"/>
              </a:ext>
            </a:extLst>
          </p:cNvPr>
          <p:cNvSpPr>
            <a:spLocks noGrp="1"/>
          </p:cNvSpPr>
          <p:nvPr>
            <p:ph idx="1"/>
          </p:nvPr>
        </p:nvSpPr>
        <p:spPr>
          <a:xfrm>
            <a:off x="628650" y="1825625"/>
            <a:ext cx="7168464" cy="4351338"/>
          </a:xfrm>
        </p:spPr>
        <p:txBody>
          <a:bodyPr/>
          <a:lstStyle/>
          <a:p>
            <a:r>
              <a:rPr lang="hr-HR" dirty="0"/>
              <a:t>Promatramo ponavljajuću varijantu dileme</a:t>
            </a:r>
          </a:p>
          <a:p>
            <a:r>
              <a:rPr lang="hr-HR" dirty="0"/>
              <a:t>Igrač ima iskustvo prethodnih interakcija</a:t>
            </a:r>
          </a:p>
          <a:p>
            <a:r>
              <a:rPr lang="hr-HR" dirty="0"/>
              <a:t>strategija</a:t>
            </a:r>
            <a:r>
              <a:rPr lang="hr-HR" dirty="0">
                <a:sym typeface="Wingdings" panose="05000000000000000000" pitchFamily="2" charset="2"/>
              </a:rPr>
              <a:t> </a:t>
            </a:r>
            <a:r>
              <a:rPr lang="hr-HR" i="1" dirty="0">
                <a:sym typeface="Wingdings" panose="05000000000000000000" pitchFamily="2" charset="2"/>
              </a:rPr>
              <a:t>Tit for Tat</a:t>
            </a:r>
          </a:p>
          <a:p>
            <a:pPr lvl="1"/>
            <a:r>
              <a:rPr lang="hr-HR" dirty="0">
                <a:sym typeface="Wingdings" panose="05000000000000000000" pitchFamily="2" charset="2"/>
              </a:rPr>
              <a:t>„oko za oko” </a:t>
            </a:r>
          </a:p>
        </p:txBody>
      </p:sp>
      <p:graphicFrame>
        <p:nvGraphicFramePr>
          <p:cNvPr id="9" name="Table 8">
            <a:extLst>
              <a:ext uri="{FF2B5EF4-FFF2-40B4-BE49-F238E27FC236}">
                <a16:creationId xmlns:a16="http://schemas.microsoft.com/office/drawing/2014/main" id="{365462F5-E2DF-C9E0-BD9F-A631FB522291}"/>
              </a:ext>
            </a:extLst>
          </p:cNvPr>
          <p:cNvGraphicFramePr>
            <a:graphicFrameLocks noGrp="1"/>
          </p:cNvGraphicFramePr>
          <p:nvPr>
            <p:extLst>
              <p:ext uri="{D42A27DB-BD31-4B8C-83A1-F6EECF244321}">
                <p14:modId xmlns:p14="http://schemas.microsoft.com/office/powerpoint/2010/main" val="1556248612"/>
              </p:ext>
            </p:extLst>
          </p:nvPr>
        </p:nvGraphicFramePr>
        <p:xfrm>
          <a:off x="826852" y="4001294"/>
          <a:ext cx="7490296" cy="1806102"/>
        </p:xfrm>
        <a:graphic>
          <a:graphicData uri="http://schemas.openxmlformats.org/drawingml/2006/table">
            <a:tbl>
              <a:tblPr firstRow="1" bandRow="1">
                <a:tableStyleId>{5C22544A-7EE6-4342-B048-85BDC9FD1C3A}</a:tableStyleId>
              </a:tblPr>
              <a:tblGrid>
                <a:gridCol w="1872574">
                  <a:extLst>
                    <a:ext uri="{9D8B030D-6E8A-4147-A177-3AD203B41FA5}">
                      <a16:colId xmlns:a16="http://schemas.microsoft.com/office/drawing/2014/main" val="3820333287"/>
                    </a:ext>
                  </a:extLst>
                </a:gridCol>
                <a:gridCol w="1872574">
                  <a:extLst>
                    <a:ext uri="{9D8B030D-6E8A-4147-A177-3AD203B41FA5}">
                      <a16:colId xmlns:a16="http://schemas.microsoft.com/office/drawing/2014/main" val="3478315610"/>
                    </a:ext>
                  </a:extLst>
                </a:gridCol>
                <a:gridCol w="1872574">
                  <a:extLst>
                    <a:ext uri="{9D8B030D-6E8A-4147-A177-3AD203B41FA5}">
                      <a16:colId xmlns:a16="http://schemas.microsoft.com/office/drawing/2014/main" val="338684146"/>
                    </a:ext>
                  </a:extLst>
                </a:gridCol>
                <a:gridCol w="1872574">
                  <a:extLst>
                    <a:ext uri="{9D8B030D-6E8A-4147-A177-3AD203B41FA5}">
                      <a16:colId xmlns:a16="http://schemas.microsoft.com/office/drawing/2014/main" val="3460634393"/>
                    </a:ext>
                  </a:extLst>
                </a:gridCol>
              </a:tblGrid>
              <a:tr h="435340">
                <a:tc rowSpan="2" gridSpan="2">
                  <a:txBody>
                    <a:bodyPr/>
                    <a:lstStyle/>
                    <a:p>
                      <a:endParaRPr lang="en-US" sz="2400" dirty="0"/>
                    </a:p>
                  </a:txBody>
                  <a:tcPr marL="105559" marR="105559" marT="52779" marB="5277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dirty="0"/>
                    </a:p>
                  </a:txBody>
                  <a:tcPr/>
                </a:tc>
                <a:tc gridSpan="2">
                  <a:txBody>
                    <a:bodyPr/>
                    <a:lstStyle/>
                    <a:p>
                      <a:pPr algn="ctr"/>
                      <a:r>
                        <a:rPr lang="hr-HR" sz="2400" dirty="0">
                          <a:solidFill>
                            <a:schemeClr val="tx1"/>
                          </a:solidFill>
                        </a:rPr>
                        <a:t>Igrač 2</a:t>
                      </a:r>
                      <a:endParaRPr lang="en-US" sz="2400" dirty="0">
                        <a:solidFill>
                          <a:schemeClr val="tx1"/>
                        </a:solidFill>
                      </a:endParaRPr>
                    </a:p>
                  </a:txBody>
                  <a:tcPr marL="105559" marR="105559" marT="52779" marB="527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dirty="0"/>
                    </a:p>
                  </a:txBody>
                  <a:tcPr/>
                </a:tc>
                <a:extLst>
                  <a:ext uri="{0D108BD9-81ED-4DB2-BD59-A6C34878D82A}">
                    <a16:rowId xmlns:a16="http://schemas.microsoft.com/office/drawing/2014/main" val="2472544944"/>
                  </a:ext>
                </a:extLst>
              </a:tr>
              <a:tr h="419943">
                <a:tc gridSpan="2" vMerge="1">
                  <a:txBody>
                    <a:bodyPr/>
                    <a:lstStyle/>
                    <a:p>
                      <a:endParaRPr lang="en-US" dirty="0"/>
                    </a:p>
                  </a:txBody>
                  <a:tcPr/>
                </a:tc>
                <a:tc hMerge="1" vMerge="1">
                  <a:txBody>
                    <a:bodyPr/>
                    <a:lstStyle/>
                    <a:p>
                      <a:endParaRPr lang="en-US" dirty="0"/>
                    </a:p>
                  </a:txBody>
                  <a:tcPr/>
                </a:tc>
                <a:tc>
                  <a:txBody>
                    <a:bodyPr/>
                    <a:lstStyle/>
                    <a:p>
                      <a:pPr algn="ctr"/>
                      <a:r>
                        <a:rPr lang="hr-HR" sz="2400" b="1" dirty="0"/>
                        <a:t>Suradnja (C)</a:t>
                      </a:r>
                      <a:endParaRPr lang="en-US" sz="2400" b="1"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hr-HR" sz="2400" b="1" dirty="0"/>
                        <a:t>Izdaja (D)</a:t>
                      </a:r>
                      <a:endParaRPr lang="en-US" sz="2400" b="1"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743180087"/>
                  </a:ext>
                </a:extLst>
              </a:tr>
              <a:tr h="419943">
                <a:tc rowSpan="2">
                  <a:txBody>
                    <a:bodyPr/>
                    <a:lstStyle/>
                    <a:p>
                      <a:pPr algn="ctr"/>
                      <a:r>
                        <a:rPr lang="hr-HR" sz="2400" b="1" dirty="0"/>
                        <a:t>Igrač 1</a:t>
                      </a:r>
                      <a:endParaRPr lang="en-US" sz="2400" b="1" dirty="0"/>
                    </a:p>
                  </a:txBody>
                  <a:tcPr marL="105559" marR="105559" marT="52779" marB="527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hr-HR" sz="2400" b="1" dirty="0"/>
                        <a:t>Suradnja (C)</a:t>
                      </a:r>
                      <a:endParaRPr lang="en-US" sz="2400" b="1"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hr-HR" sz="2400" dirty="0"/>
                        <a:t>3, 3</a:t>
                      </a:r>
                      <a:endParaRPr lang="en-US" sz="2400"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hr-HR" sz="2400" dirty="0"/>
                        <a:t>0, 5</a:t>
                      </a:r>
                      <a:endParaRPr lang="en-US" sz="2400"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30596538"/>
                  </a:ext>
                </a:extLst>
              </a:tr>
              <a:tr h="419943">
                <a:tc vMerge="1">
                  <a:txBody>
                    <a:bodyPr/>
                    <a:lstStyle/>
                    <a:p>
                      <a:endParaRPr lang="en-US" dirty="0"/>
                    </a:p>
                  </a:txBody>
                  <a:tcPr/>
                </a:tc>
                <a:tc>
                  <a:txBody>
                    <a:bodyPr/>
                    <a:lstStyle/>
                    <a:p>
                      <a:pPr algn="ctr"/>
                      <a:r>
                        <a:rPr lang="hr-HR" sz="2400" b="1" dirty="0"/>
                        <a:t>Izdaja (D)</a:t>
                      </a:r>
                      <a:endParaRPr lang="en-US" sz="2400" b="1"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hr-HR" sz="2400" dirty="0"/>
                        <a:t>5, 0</a:t>
                      </a:r>
                      <a:endParaRPr lang="en-US" sz="2400"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hr-HR" sz="2400" dirty="0"/>
                        <a:t>1, 1</a:t>
                      </a:r>
                      <a:endParaRPr lang="en-US" sz="2400" dirty="0"/>
                    </a:p>
                  </a:txBody>
                  <a:tcPr marL="79169" marR="79169" marT="39584" marB="39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853186401"/>
                  </a:ext>
                </a:extLst>
              </a:tr>
            </a:tbl>
          </a:graphicData>
        </a:graphic>
      </p:graphicFrame>
      <p:sp>
        <p:nvSpPr>
          <p:cNvPr id="2" name="Slide Number Placeholder 1">
            <a:extLst>
              <a:ext uri="{FF2B5EF4-FFF2-40B4-BE49-F238E27FC236}">
                <a16:creationId xmlns:a16="http://schemas.microsoft.com/office/drawing/2014/main" id="{77327C91-D98C-DB25-8120-C27740903B87}"/>
              </a:ext>
            </a:extLst>
          </p:cNvPr>
          <p:cNvSpPr>
            <a:spLocks noGrp="1"/>
          </p:cNvSpPr>
          <p:nvPr>
            <p:ph type="sldNum" sz="quarter" idx="12"/>
          </p:nvPr>
        </p:nvSpPr>
        <p:spPr/>
        <p:txBody>
          <a:bodyPr/>
          <a:lstStyle/>
          <a:p>
            <a:fld id="{5DF2FF00-83F3-4DC5-9D09-A80BB27F3FFD}" type="slidenum">
              <a:rPr lang="en-US" smtClean="0"/>
              <a:t>3</a:t>
            </a:fld>
            <a:endParaRPr lang="en-US"/>
          </a:p>
        </p:txBody>
      </p:sp>
    </p:spTree>
    <p:extLst>
      <p:ext uri="{BB962C8B-B14F-4D97-AF65-F5344CB8AC3E}">
        <p14:creationId xmlns:p14="http://schemas.microsoft.com/office/powerpoint/2010/main" val="359865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5778-556E-0984-AC8E-728B6E319726}"/>
              </a:ext>
            </a:extLst>
          </p:cNvPr>
          <p:cNvSpPr>
            <a:spLocks noGrp="1"/>
          </p:cNvSpPr>
          <p:nvPr>
            <p:ph type="title"/>
          </p:nvPr>
        </p:nvSpPr>
        <p:spPr/>
        <p:txBody>
          <a:bodyPr/>
          <a:lstStyle/>
          <a:p>
            <a:r>
              <a:rPr lang="hr-HR" dirty="0"/>
              <a:t>Pristup igranju</a:t>
            </a:r>
            <a:endParaRPr lang="en-US" dirty="0"/>
          </a:p>
        </p:txBody>
      </p:sp>
      <p:sp>
        <p:nvSpPr>
          <p:cNvPr id="3" name="Content Placeholder 2">
            <a:extLst>
              <a:ext uri="{FF2B5EF4-FFF2-40B4-BE49-F238E27FC236}">
                <a16:creationId xmlns:a16="http://schemas.microsoft.com/office/drawing/2014/main" id="{87F0D4C2-4B79-6674-901B-D9C21E9A5ECF}"/>
              </a:ext>
            </a:extLst>
          </p:cNvPr>
          <p:cNvSpPr>
            <a:spLocks noGrp="1"/>
          </p:cNvSpPr>
          <p:nvPr>
            <p:ph idx="1"/>
          </p:nvPr>
        </p:nvSpPr>
        <p:spPr>
          <a:xfrm>
            <a:off x="628652" y="1825625"/>
            <a:ext cx="5003664" cy="4351338"/>
          </a:xfrm>
        </p:spPr>
        <p:txBody>
          <a:bodyPr/>
          <a:lstStyle/>
          <a:p>
            <a:r>
              <a:rPr lang="hr-HR" dirty="0">
                <a:sym typeface="Wingdings" panose="05000000000000000000" pitchFamily="2" charset="2"/>
              </a:rPr>
              <a:t>2 turnira Roberta </a:t>
            </a:r>
            <a:r>
              <a:rPr lang="hr-HR" dirty="0" err="1">
                <a:sym typeface="Wingdings" panose="05000000000000000000" pitchFamily="2" charset="2"/>
              </a:rPr>
              <a:t>Axelroda</a:t>
            </a:r>
            <a:r>
              <a:rPr lang="hr-HR" dirty="0">
                <a:sym typeface="Wingdings" panose="05000000000000000000" pitchFamily="2" charset="2"/>
              </a:rPr>
              <a:t> iz 1980.</a:t>
            </a:r>
            <a:endParaRPr lang="en-US" dirty="0"/>
          </a:p>
          <a:p>
            <a:r>
              <a:rPr lang="hr-HR" dirty="0"/>
              <a:t>Generalno poželjne karakteristike strategije</a:t>
            </a:r>
          </a:p>
          <a:p>
            <a:pPr lvl="1"/>
            <a:r>
              <a:rPr lang="hr-HR" dirty="0"/>
              <a:t>Ljubaznost</a:t>
            </a:r>
          </a:p>
          <a:p>
            <a:pPr lvl="1"/>
            <a:r>
              <a:rPr lang="hr-HR" dirty="0"/>
              <a:t>Sklonost opraštanju</a:t>
            </a:r>
          </a:p>
          <a:p>
            <a:pPr lvl="1"/>
            <a:r>
              <a:rPr lang="hr-HR" dirty="0" err="1"/>
              <a:t>Provokabilnost</a:t>
            </a:r>
            <a:endParaRPr lang="en-US" dirty="0"/>
          </a:p>
        </p:txBody>
      </p:sp>
      <p:pic>
        <p:nvPicPr>
          <p:cNvPr id="5" name="Picture 4" descr="prof. Robert Axelrod">
            <a:extLst>
              <a:ext uri="{FF2B5EF4-FFF2-40B4-BE49-F238E27FC236}">
                <a16:creationId xmlns:a16="http://schemas.microsoft.com/office/drawing/2014/main" id="{F910E152-2839-5B10-5D62-3AD20D77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59" y="2196813"/>
            <a:ext cx="3611309" cy="3608962"/>
          </a:xfrm>
          <a:prstGeom prst="rect">
            <a:avLst/>
          </a:prstGeom>
        </p:spPr>
      </p:pic>
      <p:sp>
        <p:nvSpPr>
          <p:cNvPr id="4" name="Slide Number Placeholder 3">
            <a:extLst>
              <a:ext uri="{FF2B5EF4-FFF2-40B4-BE49-F238E27FC236}">
                <a16:creationId xmlns:a16="http://schemas.microsoft.com/office/drawing/2014/main" id="{030B0693-C4CA-2359-F3B6-D75F73E2758E}"/>
              </a:ext>
            </a:extLst>
          </p:cNvPr>
          <p:cNvSpPr>
            <a:spLocks noGrp="1"/>
          </p:cNvSpPr>
          <p:nvPr>
            <p:ph type="sldNum" sz="quarter" idx="12"/>
          </p:nvPr>
        </p:nvSpPr>
        <p:spPr/>
        <p:txBody>
          <a:bodyPr/>
          <a:lstStyle/>
          <a:p>
            <a:fld id="{5DF2FF00-83F3-4DC5-9D09-A80BB27F3FFD}" type="slidenum">
              <a:rPr lang="en-US" smtClean="0"/>
              <a:t>4</a:t>
            </a:fld>
            <a:endParaRPr lang="en-US"/>
          </a:p>
        </p:txBody>
      </p:sp>
    </p:spTree>
    <p:extLst>
      <p:ext uri="{BB962C8B-B14F-4D97-AF65-F5344CB8AC3E}">
        <p14:creationId xmlns:p14="http://schemas.microsoft.com/office/powerpoint/2010/main" val="106084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855B-670B-957E-3197-84F70B7C1BB2}"/>
              </a:ext>
            </a:extLst>
          </p:cNvPr>
          <p:cNvSpPr>
            <a:spLocks noGrp="1"/>
          </p:cNvSpPr>
          <p:nvPr>
            <p:ph type="title"/>
          </p:nvPr>
        </p:nvSpPr>
        <p:spPr/>
        <p:txBody>
          <a:bodyPr/>
          <a:lstStyle/>
          <a:p>
            <a:r>
              <a:rPr lang="hr-HR" dirty="0"/>
              <a:t>Cilj ovog rada</a:t>
            </a:r>
            <a:endParaRPr lang="en-US" dirty="0"/>
          </a:p>
        </p:txBody>
      </p:sp>
      <p:sp>
        <p:nvSpPr>
          <p:cNvPr id="3" name="Content Placeholder 2">
            <a:extLst>
              <a:ext uri="{FF2B5EF4-FFF2-40B4-BE49-F238E27FC236}">
                <a16:creationId xmlns:a16="http://schemas.microsoft.com/office/drawing/2014/main" id="{7E645BBF-E14C-A3EB-2D31-91236E35FC4F}"/>
              </a:ext>
            </a:extLst>
          </p:cNvPr>
          <p:cNvSpPr>
            <a:spLocks noGrp="1"/>
          </p:cNvSpPr>
          <p:nvPr>
            <p:ph idx="1"/>
          </p:nvPr>
        </p:nvSpPr>
        <p:spPr>
          <a:xfrm>
            <a:off x="628651" y="1825625"/>
            <a:ext cx="4624286" cy="4351338"/>
          </a:xfrm>
        </p:spPr>
        <p:txBody>
          <a:bodyPr/>
          <a:lstStyle/>
          <a:p>
            <a:r>
              <a:rPr lang="hr-HR" dirty="0"/>
              <a:t>Napraviti model inteligentnog igrača za igranje ponavljajuće Zatvorenikove dileme</a:t>
            </a:r>
          </a:p>
          <a:p>
            <a:r>
              <a:rPr lang="hr-HR" dirty="0"/>
              <a:t>Korištena </a:t>
            </a:r>
            <a:r>
              <a:rPr lang="hr-HR" dirty="0" err="1"/>
              <a:t>Elmanova</a:t>
            </a:r>
            <a:r>
              <a:rPr lang="hr-HR" dirty="0"/>
              <a:t> neuronska mreža</a:t>
            </a:r>
          </a:p>
        </p:txBody>
      </p:sp>
      <p:sp>
        <p:nvSpPr>
          <p:cNvPr id="4" name="Slide Number Placeholder 3">
            <a:extLst>
              <a:ext uri="{FF2B5EF4-FFF2-40B4-BE49-F238E27FC236}">
                <a16:creationId xmlns:a16="http://schemas.microsoft.com/office/drawing/2014/main" id="{CBD6CF17-820A-D1FB-E427-4B1E5D820470}"/>
              </a:ext>
            </a:extLst>
          </p:cNvPr>
          <p:cNvSpPr>
            <a:spLocks noGrp="1"/>
          </p:cNvSpPr>
          <p:nvPr>
            <p:ph type="sldNum" sz="quarter" idx="12"/>
          </p:nvPr>
        </p:nvSpPr>
        <p:spPr/>
        <p:txBody>
          <a:bodyPr/>
          <a:lstStyle/>
          <a:p>
            <a:fld id="{5DF2FF00-83F3-4DC5-9D09-A80BB27F3FFD}" type="slidenum">
              <a:rPr lang="en-US" smtClean="0"/>
              <a:t>5</a:t>
            </a:fld>
            <a:endParaRPr lang="en-US"/>
          </a:p>
        </p:txBody>
      </p:sp>
      <p:pic>
        <p:nvPicPr>
          <p:cNvPr id="10" name="Picture 9" descr="A diagram of a hidden unit&#10;&#10;Description automatically generated">
            <a:extLst>
              <a:ext uri="{FF2B5EF4-FFF2-40B4-BE49-F238E27FC236}">
                <a16:creationId xmlns:a16="http://schemas.microsoft.com/office/drawing/2014/main" id="{4352AA6E-801C-DA5C-7FCD-5815A5E2D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188" y="763076"/>
            <a:ext cx="3996044" cy="5593275"/>
          </a:xfrm>
          <a:prstGeom prst="rect">
            <a:avLst/>
          </a:prstGeom>
        </p:spPr>
      </p:pic>
    </p:spTree>
    <p:extLst>
      <p:ext uri="{BB962C8B-B14F-4D97-AF65-F5344CB8AC3E}">
        <p14:creationId xmlns:p14="http://schemas.microsoft.com/office/powerpoint/2010/main" val="120563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6401-F12A-2F76-E6D1-7DF2444144AD}"/>
              </a:ext>
            </a:extLst>
          </p:cNvPr>
          <p:cNvSpPr>
            <a:spLocks noGrp="1"/>
          </p:cNvSpPr>
          <p:nvPr>
            <p:ph type="title"/>
          </p:nvPr>
        </p:nvSpPr>
        <p:spPr/>
        <p:txBody>
          <a:bodyPr/>
          <a:lstStyle/>
          <a:p>
            <a:r>
              <a:rPr lang="hr-HR" dirty="0"/>
              <a:t>Učenje inteligentnog igrača</a:t>
            </a:r>
            <a:endParaRPr lang="en-US" dirty="0"/>
          </a:p>
        </p:txBody>
      </p:sp>
      <p:sp>
        <p:nvSpPr>
          <p:cNvPr id="3" name="Content Placeholder 2">
            <a:extLst>
              <a:ext uri="{FF2B5EF4-FFF2-40B4-BE49-F238E27FC236}">
                <a16:creationId xmlns:a16="http://schemas.microsoft.com/office/drawing/2014/main" id="{68EA6191-1608-AEF7-5B4C-19601C8130F2}"/>
              </a:ext>
            </a:extLst>
          </p:cNvPr>
          <p:cNvSpPr>
            <a:spLocks noGrp="1"/>
          </p:cNvSpPr>
          <p:nvPr>
            <p:ph idx="1"/>
          </p:nvPr>
        </p:nvSpPr>
        <p:spPr>
          <a:xfrm>
            <a:off x="628650" y="1825625"/>
            <a:ext cx="7650378" cy="4351338"/>
          </a:xfrm>
        </p:spPr>
        <p:txBody>
          <a:bodyPr/>
          <a:lstStyle/>
          <a:p>
            <a:r>
              <a:rPr lang="hr-HR" dirty="0"/>
              <a:t>Učenje/optimiranje mreže genetskim algoritmom</a:t>
            </a:r>
          </a:p>
          <a:p>
            <a:r>
              <a:rPr lang="hr-HR" dirty="0"/>
              <a:t>Svaka mreža iz populacije igra Zatvorenikovu dilemu sa svakom drugom mrežom (i sa samom sobom)</a:t>
            </a:r>
          </a:p>
          <a:p>
            <a:r>
              <a:rPr lang="hr-HR" dirty="0"/>
              <a:t>Dodatno svaka mreža igra sa unaprijed pripremljenim strategijama</a:t>
            </a:r>
          </a:p>
          <a:p>
            <a:r>
              <a:rPr lang="hr-HR" dirty="0"/>
              <a:t>Strategije su preuzete sa 1. turnira prof. </a:t>
            </a:r>
            <a:r>
              <a:rPr lang="hr-HR" dirty="0" err="1"/>
              <a:t>Axelroda</a:t>
            </a:r>
            <a:endParaRPr lang="en-US" dirty="0"/>
          </a:p>
        </p:txBody>
      </p:sp>
      <p:sp>
        <p:nvSpPr>
          <p:cNvPr id="4" name="Slide Number Placeholder 3">
            <a:extLst>
              <a:ext uri="{FF2B5EF4-FFF2-40B4-BE49-F238E27FC236}">
                <a16:creationId xmlns:a16="http://schemas.microsoft.com/office/drawing/2014/main" id="{A90559F6-1362-86BE-7030-0D3A45EB7607}"/>
              </a:ext>
            </a:extLst>
          </p:cNvPr>
          <p:cNvSpPr>
            <a:spLocks noGrp="1"/>
          </p:cNvSpPr>
          <p:nvPr>
            <p:ph type="sldNum" sz="quarter" idx="12"/>
          </p:nvPr>
        </p:nvSpPr>
        <p:spPr/>
        <p:txBody>
          <a:bodyPr/>
          <a:lstStyle/>
          <a:p>
            <a:fld id="{5DF2FF00-83F3-4DC5-9D09-A80BB27F3FFD}" type="slidenum">
              <a:rPr lang="en-US" smtClean="0"/>
              <a:t>6</a:t>
            </a:fld>
            <a:endParaRPr lang="en-US"/>
          </a:p>
        </p:txBody>
      </p:sp>
    </p:spTree>
    <p:extLst>
      <p:ext uri="{BB962C8B-B14F-4D97-AF65-F5344CB8AC3E}">
        <p14:creationId xmlns:p14="http://schemas.microsoft.com/office/powerpoint/2010/main" val="418544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0FB0-1AEB-F71E-6F51-9157A746D8AE}"/>
              </a:ext>
            </a:extLst>
          </p:cNvPr>
          <p:cNvSpPr>
            <a:spLocks noGrp="1"/>
          </p:cNvSpPr>
          <p:nvPr>
            <p:ph type="title"/>
          </p:nvPr>
        </p:nvSpPr>
        <p:spPr/>
        <p:txBody>
          <a:bodyPr/>
          <a:lstStyle/>
          <a:p>
            <a:r>
              <a:rPr lang="hr-HR" dirty="0"/>
              <a:t>Evaluacija inteligentnog igrača</a:t>
            </a:r>
            <a:endParaRPr lang="en-US" dirty="0"/>
          </a:p>
        </p:txBody>
      </p:sp>
      <p:sp>
        <p:nvSpPr>
          <p:cNvPr id="3" name="Content Placeholder 2">
            <a:extLst>
              <a:ext uri="{FF2B5EF4-FFF2-40B4-BE49-F238E27FC236}">
                <a16:creationId xmlns:a16="http://schemas.microsoft.com/office/drawing/2014/main" id="{D8BF1D98-2006-4284-FF30-F839573488AC}"/>
              </a:ext>
            </a:extLst>
          </p:cNvPr>
          <p:cNvSpPr>
            <a:spLocks noGrp="1"/>
          </p:cNvSpPr>
          <p:nvPr>
            <p:ph idx="1"/>
          </p:nvPr>
        </p:nvSpPr>
        <p:spPr>
          <a:xfrm>
            <a:off x="628650" y="1825625"/>
            <a:ext cx="6812280" cy="4351338"/>
          </a:xfrm>
        </p:spPr>
        <p:txBody>
          <a:bodyPr>
            <a:normAutofit/>
          </a:bodyPr>
          <a:lstStyle/>
          <a:p>
            <a:r>
              <a:rPr lang="hr-HR" dirty="0"/>
              <a:t>Kako će se igrač ponašati?</a:t>
            </a:r>
          </a:p>
          <a:p>
            <a:r>
              <a:rPr lang="hr-HR" dirty="0"/>
              <a:t>Protiv treniranog igrača se igraju najmanje 3 Zatvorenikove dileme od 16 rundi</a:t>
            </a:r>
          </a:p>
          <a:p>
            <a:pPr marL="685800" lvl="1" indent="-342900">
              <a:buFont typeface="+mj-lt"/>
              <a:buAutoNum type="arabicPeriod"/>
            </a:pPr>
            <a:r>
              <a:rPr lang="hr-HR" dirty="0"/>
              <a:t>Ispitivanje ljubaznosti</a:t>
            </a:r>
          </a:p>
          <a:p>
            <a:pPr marL="685800" lvl="1" indent="-342900">
              <a:buFont typeface="+mj-lt"/>
              <a:buAutoNum type="arabicPeriod"/>
            </a:pPr>
            <a:r>
              <a:rPr lang="hr-HR" dirty="0"/>
              <a:t>Ispitivanje opraštanja: #D</a:t>
            </a:r>
            <a:r>
              <a:rPr lang="hr-HR" baseline="-25000" dirty="0"/>
              <a:t>ispitivač</a:t>
            </a:r>
            <a:r>
              <a:rPr lang="hr-HR" dirty="0"/>
              <a:t> / #D</a:t>
            </a:r>
            <a:r>
              <a:rPr lang="hr-HR" baseline="-25000" dirty="0"/>
              <a:t>igrač</a:t>
            </a:r>
            <a:endParaRPr lang="hr-HR" dirty="0"/>
          </a:p>
          <a:p>
            <a:pPr marL="685800" lvl="1" indent="-342900">
              <a:buFont typeface="+mj-lt"/>
              <a:buAutoNum type="arabicPeriod"/>
            </a:pPr>
            <a:r>
              <a:rPr lang="hr-HR" dirty="0"/>
              <a:t>Ispitivanje </a:t>
            </a:r>
            <a:r>
              <a:rPr lang="hr-HR" dirty="0" err="1"/>
              <a:t>provokabilnosti</a:t>
            </a:r>
            <a:r>
              <a:rPr lang="hr-HR" dirty="0"/>
              <a:t>: #provokacija</a:t>
            </a:r>
            <a:r>
              <a:rPr lang="hr-HR" baseline="-25000" dirty="0"/>
              <a:t>ispitivač</a:t>
            </a:r>
            <a:r>
              <a:rPr lang="hr-HR" dirty="0"/>
              <a:t> / #reakcija</a:t>
            </a:r>
            <a:r>
              <a:rPr lang="hr-HR" baseline="-25000" dirty="0"/>
              <a:t>igrač</a:t>
            </a:r>
            <a:endParaRPr lang="en-US" baseline="-25000" dirty="0"/>
          </a:p>
        </p:txBody>
      </p:sp>
      <p:sp>
        <p:nvSpPr>
          <p:cNvPr id="4" name="Slide Number Placeholder 3">
            <a:extLst>
              <a:ext uri="{FF2B5EF4-FFF2-40B4-BE49-F238E27FC236}">
                <a16:creationId xmlns:a16="http://schemas.microsoft.com/office/drawing/2014/main" id="{CC9999E1-BF94-71FC-950C-16F9A8F6AFD1}"/>
              </a:ext>
            </a:extLst>
          </p:cNvPr>
          <p:cNvSpPr>
            <a:spLocks noGrp="1"/>
          </p:cNvSpPr>
          <p:nvPr>
            <p:ph type="sldNum" sz="quarter" idx="12"/>
          </p:nvPr>
        </p:nvSpPr>
        <p:spPr/>
        <p:txBody>
          <a:bodyPr/>
          <a:lstStyle/>
          <a:p>
            <a:fld id="{5DF2FF00-83F3-4DC5-9D09-A80BB27F3FFD}" type="slidenum">
              <a:rPr lang="en-US" smtClean="0"/>
              <a:t>7</a:t>
            </a:fld>
            <a:endParaRPr lang="en-US"/>
          </a:p>
        </p:txBody>
      </p:sp>
    </p:spTree>
    <p:extLst>
      <p:ext uri="{BB962C8B-B14F-4D97-AF65-F5344CB8AC3E}">
        <p14:creationId xmlns:p14="http://schemas.microsoft.com/office/powerpoint/2010/main" val="2134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sheet with black text&#10;&#10;Description automatically generated">
            <a:extLst>
              <a:ext uri="{FF2B5EF4-FFF2-40B4-BE49-F238E27FC236}">
                <a16:creationId xmlns:a16="http://schemas.microsoft.com/office/drawing/2014/main" id="{3E404C94-339F-A5D7-734C-F08617959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324" y="0"/>
            <a:ext cx="5967352" cy="6857998"/>
          </a:xfrm>
          <a:prstGeom prst="rect">
            <a:avLst/>
          </a:prstGeom>
        </p:spPr>
      </p:pic>
      <p:sp>
        <p:nvSpPr>
          <p:cNvPr id="2" name="Slide Number Placeholder 1">
            <a:extLst>
              <a:ext uri="{FF2B5EF4-FFF2-40B4-BE49-F238E27FC236}">
                <a16:creationId xmlns:a16="http://schemas.microsoft.com/office/drawing/2014/main" id="{A716FA55-01F9-EC72-DF5C-986ED64C64AC}"/>
              </a:ext>
            </a:extLst>
          </p:cNvPr>
          <p:cNvSpPr>
            <a:spLocks noGrp="1"/>
          </p:cNvSpPr>
          <p:nvPr>
            <p:ph type="sldNum" sz="quarter" idx="12"/>
          </p:nvPr>
        </p:nvSpPr>
        <p:spPr/>
        <p:txBody>
          <a:bodyPr/>
          <a:lstStyle/>
          <a:p>
            <a:fld id="{5DF2FF00-83F3-4DC5-9D09-A80BB27F3FFD}" type="slidenum">
              <a:rPr lang="en-US" smtClean="0"/>
              <a:t>8</a:t>
            </a:fld>
            <a:endParaRPr lang="en-US"/>
          </a:p>
        </p:txBody>
      </p:sp>
    </p:spTree>
    <p:extLst>
      <p:ext uri="{BB962C8B-B14F-4D97-AF65-F5344CB8AC3E}">
        <p14:creationId xmlns:p14="http://schemas.microsoft.com/office/powerpoint/2010/main" val="63338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FA77C1-7BBE-88BD-FD42-D1A27E1CAACE}"/>
              </a:ext>
            </a:extLst>
          </p:cNvPr>
          <p:cNvSpPr>
            <a:spLocks noGrp="1"/>
          </p:cNvSpPr>
          <p:nvPr>
            <p:ph type="sldNum" sz="quarter" idx="12"/>
          </p:nvPr>
        </p:nvSpPr>
        <p:spPr/>
        <p:txBody>
          <a:bodyPr/>
          <a:lstStyle/>
          <a:p>
            <a:fld id="{5DF2FF00-83F3-4DC5-9D09-A80BB27F3FFD}" type="slidenum">
              <a:rPr lang="en-US" smtClean="0"/>
              <a:t>9</a:t>
            </a:fld>
            <a:endParaRPr lang="en-US"/>
          </a:p>
        </p:txBody>
      </p:sp>
      <p:pic>
        <p:nvPicPr>
          <p:cNvPr id="4" name="Picture 3" descr="A table with numbers and letters&#10;&#10;Description automatically generated">
            <a:extLst>
              <a:ext uri="{FF2B5EF4-FFF2-40B4-BE49-F238E27FC236}">
                <a16:creationId xmlns:a16="http://schemas.microsoft.com/office/drawing/2014/main" id="{E3484008-5B4F-BE26-0E69-CE4607AB1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815" y="1169904"/>
            <a:ext cx="6520369" cy="4518191"/>
          </a:xfrm>
          <a:prstGeom prst="rect">
            <a:avLst/>
          </a:prstGeom>
        </p:spPr>
      </p:pic>
    </p:spTree>
    <p:extLst>
      <p:ext uri="{BB962C8B-B14F-4D97-AF65-F5344CB8AC3E}">
        <p14:creationId xmlns:p14="http://schemas.microsoft.com/office/powerpoint/2010/main" val="3465132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4007</TotalTime>
  <Words>1356</Words>
  <Application>Microsoft Office PowerPoint</Application>
  <PresentationFormat>On-screen Show (4:3)</PresentationFormat>
  <Paragraphs>113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Roboto</vt:lpstr>
      <vt:lpstr>Wingdings</vt:lpstr>
      <vt:lpstr>Office Theme</vt:lpstr>
      <vt:lpstr>Računalni inteligentni igrač za igranje Zatvorenikove dileme </vt:lpstr>
      <vt:lpstr>PowerPoint Presentation</vt:lpstr>
      <vt:lpstr>Zatvorenikova dilema</vt:lpstr>
      <vt:lpstr>Pristup igranju</vt:lpstr>
      <vt:lpstr>Cilj ovog rada</vt:lpstr>
      <vt:lpstr>Učenje inteligentnog igrača</vt:lpstr>
      <vt:lpstr>Evaluacija inteligentnog igrača</vt:lpstr>
      <vt:lpstr>PowerPoint Presentation</vt:lpstr>
      <vt:lpstr>PowerPoint Presentation</vt:lpstr>
      <vt:lpstr>Analiza ispitivanja</vt:lpstr>
      <vt:lpstr>Programsko rješenje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Petar Belošević</dc:creator>
  <cp:lastModifiedBy>Petar Belošević</cp:lastModifiedBy>
  <cp:revision>72</cp:revision>
  <dcterms:created xsi:type="dcterms:W3CDTF">2024-06-29T14:30:47Z</dcterms:created>
  <dcterms:modified xsi:type="dcterms:W3CDTF">2024-07-03T23:18:58Z</dcterms:modified>
</cp:coreProperties>
</file>