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25-Sep-25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67522-2A97-FE6B-39A3-FCCDA87051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>
                <a:cs typeface="Tahoma" pitchFamily="2"/>
              </a:rPr>
              <a:t>Implementacija</a:t>
            </a:r>
            <a:r>
              <a:rPr lang="en-US" dirty="0">
                <a:cs typeface="Tahoma" pitchFamily="2"/>
              </a:rPr>
              <a:t> F5 </a:t>
            </a:r>
            <a:r>
              <a:rPr lang="en-US" dirty="0" err="1">
                <a:cs typeface="Tahoma" pitchFamily="2"/>
              </a:rPr>
              <a:t>algoritma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EBB346-19B4-7F21-7096-1A0930C6F7D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Petar </a:t>
            </a:r>
            <a:r>
              <a:rPr lang="en-US" sz="3600" dirty="0" err="1"/>
              <a:t>Brajkovi</a:t>
            </a:r>
            <a:r>
              <a:rPr lang="sr-Latn-RS" sz="3600" dirty="0"/>
              <a:t>ć 1733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1155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5CB55-EC99-11EF-FA54-1DB901503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Tahoma" pitchFamily="2"/>
              </a:rPr>
              <a:t>F5 </a:t>
            </a:r>
            <a:r>
              <a:rPr lang="en-US" dirty="0" err="1">
                <a:cs typeface="Tahoma" pitchFamily="2"/>
              </a:rPr>
              <a:t>algoritam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584C0-9247-C6DA-8AD9-314F993C0F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255264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Dizajniran</a:t>
            </a:r>
            <a:r>
              <a:rPr lang="en-US" sz="2400" dirty="0">
                <a:cs typeface="Tahoma" pitchFamily="2"/>
              </a:rPr>
              <a:t> za </a:t>
            </a:r>
            <a:r>
              <a:rPr lang="en-US" sz="2400" dirty="0" err="1">
                <a:cs typeface="Tahoma" pitchFamily="2"/>
              </a:rPr>
              <a:t>skrivanje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podataka</a:t>
            </a:r>
            <a:r>
              <a:rPr lang="en-US" sz="2400" dirty="0">
                <a:cs typeface="Tahoma" pitchFamily="2"/>
              </a:rPr>
              <a:t> u </a:t>
            </a:r>
            <a:r>
              <a:rPr lang="en-US" sz="2400" dirty="0" err="1">
                <a:cs typeface="Tahoma" pitchFamily="2"/>
              </a:rPr>
              <a:t>slikama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>
                <a:cs typeface="Tahoma" pitchFamily="2"/>
              </a:rPr>
              <a:t>LSB </a:t>
            </a:r>
            <a:r>
              <a:rPr lang="en-US" sz="2400" dirty="0" err="1">
                <a:cs typeface="Tahoma" pitchFamily="2"/>
              </a:rPr>
              <a:t>tehnika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Umetanje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podataka</a:t>
            </a:r>
            <a:r>
              <a:rPr lang="en-US" sz="2400" dirty="0">
                <a:cs typeface="Tahoma" pitchFamily="2"/>
              </a:rPr>
              <a:t> u </a:t>
            </a:r>
            <a:r>
              <a:rPr lang="en-US" sz="2400" dirty="0" err="1">
                <a:cs typeface="Tahoma" pitchFamily="2"/>
              </a:rPr>
              <a:t>sliku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sa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minimalnim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vizuelnim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uticajem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na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kvalitet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slike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Koristi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prilagodljivu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kvantizaciju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Umetanje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veće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količine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podataka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može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dovesti</a:t>
            </a:r>
            <a:r>
              <a:rPr lang="en-US" sz="2400" dirty="0">
                <a:cs typeface="Tahoma" pitchFamily="2"/>
              </a:rPr>
              <a:t> do </a:t>
            </a:r>
            <a:r>
              <a:rPr lang="en-US" sz="2400" dirty="0" err="1">
                <a:cs typeface="Tahoma" pitchFamily="2"/>
              </a:rPr>
              <a:t>vidljivog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gubitka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kvaliteta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slike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Može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biti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osetljiv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na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transformaciju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slike</a:t>
            </a:r>
            <a:endParaRPr lang="en-US" sz="2400" dirty="0">
              <a:cs typeface="Tahoma" pitchFamily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07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E961FB-0585-320A-522F-70BE5646D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3B48B-A9E9-6701-400C-6F9F44758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834640"/>
            <a:ext cx="7939559" cy="1188720"/>
          </a:xfrm>
        </p:spPr>
        <p:txBody>
          <a:bodyPr/>
          <a:lstStyle/>
          <a:p>
            <a:r>
              <a:rPr lang="en-US" dirty="0" err="1">
                <a:cs typeface="Tahoma" pitchFamily="2"/>
              </a:rPr>
              <a:t>Implementacija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13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77A4CC-FCDD-4396-FC44-C409A2D48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0390" y="0"/>
            <a:ext cx="66912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863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4902BD-29C7-4D19-62AB-F902BDACB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546" y="0"/>
            <a:ext cx="51129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79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A5FAD-9B01-1D0C-9D9A-CDCADE062E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3A1DA-4B34-1AC4-39C9-6BF3B06E7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834640"/>
            <a:ext cx="7939559" cy="1188720"/>
          </a:xfrm>
        </p:spPr>
        <p:txBody>
          <a:bodyPr/>
          <a:lstStyle/>
          <a:p>
            <a:r>
              <a:rPr lang="en-US" dirty="0">
                <a:cs typeface="Tahoma" pitchFamily="2"/>
              </a:rPr>
              <a:t>Hvala </a:t>
            </a:r>
            <a:r>
              <a:rPr lang="en-US" dirty="0" err="1">
                <a:cs typeface="Tahoma" pitchFamily="2"/>
              </a:rPr>
              <a:t>na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pažnji</a:t>
            </a:r>
            <a:r>
              <a:rPr lang="en-US" dirty="0">
                <a:cs typeface="Tahoma" pitchFamily="2"/>
              </a:rPr>
              <a:t>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269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8FBC9-D8C1-0C7A-B4D0-8263102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 pitchFamily="2"/>
              </a:rPr>
              <a:t>Sadržaj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779C54-CCFD-EAFA-0E99-8757B606E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791325"/>
            <a:ext cx="7729728" cy="3101983"/>
          </a:xfrm>
        </p:spPr>
        <p:txBody>
          <a:bodyPr>
            <a:normAutofit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 err="1">
                <a:cs typeface="Tahoma" pitchFamily="2"/>
              </a:rPr>
              <a:t>Steganografija</a:t>
            </a:r>
            <a:endParaRPr lang="en-US" sz="28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 err="1">
                <a:cs typeface="Tahoma" pitchFamily="2"/>
              </a:rPr>
              <a:t>Aktuelni</a:t>
            </a:r>
            <a:r>
              <a:rPr lang="en-US" sz="2800" dirty="0">
                <a:cs typeface="Tahoma" pitchFamily="2"/>
              </a:rPr>
              <a:t> </a:t>
            </a:r>
            <a:r>
              <a:rPr lang="en-US" sz="2800" dirty="0" err="1">
                <a:cs typeface="Tahoma" pitchFamily="2"/>
              </a:rPr>
              <a:t>steganografski</a:t>
            </a:r>
            <a:r>
              <a:rPr lang="en-US" sz="2800" dirty="0">
                <a:cs typeface="Tahoma" pitchFamily="2"/>
              </a:rPr>
              <a:t> </a:t>
            </a:r>
            <a:r>
              <a:rPr lang="en-US" sz="2800" dirty="0" err="1">
                <a:cs typeface="Tahoma" pitchFamily="2"/>
              </a:rPr>
              <a:t>algoritmi</a:t>
            </a:r>
            <a:endParaRPr lang="en-US" sz="28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>
                <a:cs typeface="Tahoma" pitchFamily="2"/>
              </a:rPr>
              <a:t>F5 </a:t>
            </a:r>
            <a:r>
              <a:rPr lang="en-US" sz="2800" dirty="0" err="1">
                <a:cs typeface="Tahoma" pitchFamily="2"/>
              </a:rPr>
              <a:t>algoritam</a:t>
            </a:r>
            <a:endParaRPr lang="en-US" sz="28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800" dirty="0" err="1">
                <a:cs typeface="Tahoma" pitchFamily="2"/>
              </a:rPr>
              <a:t>Implementacija</a:t>
            </a:r>
            <a:endParaRPr lang="en-US" sz="2800" dirty="0">
              <a:cs typeface="Tahoma" pitchFamily="2"/>
            </a:endParaRP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86886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43E3-8426-3407-3121-22DFA644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834640"/>
            <a:ext cx="7729728" cy="1188720"/>
          </a:xfrm>
        </p:spPr>
        <p:txBody>
          <a:bodyPr/>
          <a:lstStyle/>
          <a:p>
            <a:r>
              <a:rPr lang="en-US" dirty="0" err="1">
                <a:cs typeface="Tahoma" pitchFamily="2"/>
              </a:rPr>
              <a:t>Steganografija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592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35735-E1AA-A3D6-B4F1-4FE691DE3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 pitchFamily="2"/>
              </a:rPr>
              <a:t>Steganografija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FAED3F-6B27-EE0B-72FB-8FC9E3F155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522124"/>
          </a:xfrm>
        </p:spPr>
        <p:txBody>
          <a:bodyPr>
            <a:normAutofit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>
                <a:cs typeface="Tahoma" pitchFamily="2"/>
              </a:rPr>
              <a:t>Grana </a:t>
            </a:r>
            <a:r>
              <a:rPr lang="en-US" sz="2400" dirty="0" err="1">
                <a:cs typeface="Tahoma" pitchFamily="2"/>
              </a:rPr>
              <a:t>kriptografije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Potreba</a:t>
            </a:r>
            <a:r>
              <a:rPr lang="en-US" sz="2400" dirty="0">
                <a:cs typeface="Tahoma" pitchFamily="2"/>
              </a:rPr>
              <a:t> za </a:t>
            </a:r>
            <a:r>
              <a:rPr lang="en-US" sz="2400" dirty="0" err="1">
                <a:cs typeface="Tahoma" pitchFamily="2"/>
              </a:rPr>
              <a:t>sigurnim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prenosom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informacija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Ključni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pojmovi</a:t>
            </a:r>
            <a:r>
              <a:rPr lang="en-US" sz="2400" dirty="0">
                <a:cs typeface="Tahoma" pitchFamily="2"/>
              </a:rPr>
              <a:t>:</a:t>
            </a:r>
          </a:p>
          <a:p>
            <a:pPr marL="571500" lvl="2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Cover medium</a:t>
            </a:r>
          </a:p>
          <a:p>
            <a:pPr marL="571500" lvl="2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Hidden data</a:t>
            </a:r>
          </a:p>
          <a:p>
            <a:pPr marL="571500" lvl="2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2C3E50"/>
                </a:solidFill>
                <a:cs typeface="Tahoma" pitchFamily="2"/>
              </a:rPr>
              <a:t>Stego</a:t>
            </a: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 key</a:t>
            </a:r>
          </a:p>
          <a:p>
            <a:pPr marL="571500" lvl="2" indent="-34290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 err="1">
                <a:solidFill>
                  <a:srgbClr val="2C3E50"/>
                </a:solidFill>
                <a:cs typeface="Tahoma" pitchFamily="2"/>
              </a:rPr>
              <a:t>Steganografski</a:t>
            </a: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 </a:t>
            </a:r>
            <a:r>
              <a:rPr lang="en-US" sz="2000" dirty="0" err="1">
                <a:solidFill>
                  <a:srgbClr val="2C3E50"/>
                </a:solidFill>
                <a:cs typeface="Tahoma" pitchFamily="2"/>
              </a:rPr>
              <a:t>algoritmi</a:t>
            </a:r>
            <a:endParaRPr lang="en-US" sz="2000" dirty="0">
              <a:solidFill>
                <a:srgbClr val="2C3E50"/>
              </a:solidFill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2328494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CCCA4-09B9-152B-36B6-435F5DF4A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 pitchFamily="2"/>
              </a:rPr>
              <a:t>Steganografija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E369-8A1A-0A16-6766-D98FCFD6C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Kontejnerska</a:t>
            </a:r>
            <a:r>
              <a:rPr lang="en-US" sz="2400" dirty="0">
                <a:cs typeface="Tahoma" pitchFamily="2"/>
              </a:rPr>
              <a:t> </a:t>
            </a:r>
            <a:r>
              <a:rPr lang="sr-Latn-RS" sz="2400" dirty="0">
                <a:cs typeface="Tahoma" pitchFamily="2"/>
              </a:rPr>
              <a:t>i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tajna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poruka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Skrivanje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podataka</a:t>
            </a:r>
            <a:r>
              <a:rPr lang="en-US" sz="2400" dirty="0">
                <a:cs typeface="Tahoma" pitchFamily="2"/>
              </a:rPr>
              <a:t> – </a:t>
            </a:r>
            <a:r>
              <a:rPr lang="en-US" sz="2400" dirty="0" err="1">
                <a:cs typeface="Tahoma" pitchFamily="2"/>
              </a:rPr>
              <a:t>slike</a:t>
            </a:r>
            <a:r>
              <a:rPr lang="en-US" sz="2400" dirty="0">
                <a:cs typeface="Tahoma" pitchFamily="2"/>
              </a:rPr>
              <a:t>, </a:t>
            </a:r>
            <a:r>
              <a:rPr lang="en-US" sz="2400" dirty="0" err="1">
                <a:cs typeface="Tahoma" pitchFamily="2"/>
              </a:rPr>
              <a:t>zvuk</a:t>
            </a:r>
            <a:r>
              <a:rPr lang="en-US" sz="2400" dirty="0">
                <a:cs typeface="Tahoma" pitchFamily="2"/>
              </a:rPr>
              <a:t>, </a:t>
            </a:r>
            <a:r>
              <a:rPr lang="en-US" sz="2400" dirty="0" err="1">
                <a:cs typeface="Tahoma" pitchFamily="2"/>
              </a:rPr>
              <a:t>tekstualni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dokumenti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Injektivna</a:t>
            </a:r>
            <a:r>
              <a:rPr lang="en-US" sz="2400" dirty="0">
                <a:cs typeface="Tahoma" pitchFamily="2"/>
              </a:rPr>
              <a:t> </a:t>
            </a:r>
            <a:r>
              <a:rPr lang="sr-Latn-RS" sz="2400" dirty="0">
                <a:cs typeface="Tahoma" pitchFamily="2"/>
              </a:rPr>
              <a:t>i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generativna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steganografija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Najčešća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tehnika</a:t>
            </a:r>
            <a:r>
              <a:rPr lang="en-US" sz="2400" dirty="0">
                <a:cs typeface="Tahoma" pitchFamily="2"/>
              </a:rPr>
              <a:t> u </a:t>
            </a:r>
            <a:r>
              <a:rPr lang="en-US" sz="2400" dirty="0" err="1">
                <a:cs typeface="Tahoma" pitchFamily="2"/>
              </a:rPr>
              <a:t>steganografiji</a:t>
            </a:r>
            <a:r>
              <a:rPr lang="en-US" sz="2400" dirty="0">
                <a:cs typeface="Tahoma" pitchFamily="2"/>
              </a:rPr>
              <a:t> – </a:t>
            </a:r>
            <a:r>
              <a:rPr lang="en-US" sz="2400" dirty="0" err="1">
                <a:cs typeface="Tahoma" pitchFamily="2"/>
              </a:rPr>
              <a:t>substitucija</a:t>
            </a:r>
            <a:endParaRPr lang="en-US" sz="24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Steganografija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nije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zamena</a:t>
            </a:r>
            <a:r>
              <a:rPr lang="en-US" sz="2400" dirty="0">
                <a:cs typeface="Tahoma" pitchFamily="2"/>
              </a:rPr>
              <a:t> za </a:t>
            </a:r>
            <a:r>
              <a:rPr lang="en-US" sz="2400" dirty="0" err="1">
                <a:cs typeface="Tahoma" pitchFamily="2"/>
              </a:rPr>
              <a:t>kriptografiju</a:t>
            </a:r>
            <a:endParaRPr lang="en-US" sz="2400" dirty="0"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050316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6291D-F64C-4959-A9B8-7D0190DF4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Tahoma" pitchFamily="2"/>
              </a:rPr>
              <a:t>Steganografija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21C995-7150-0B11-9489-691309650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358190"/>
            <a:ext cx="7729728" cy="3834062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2400" dirty="0" err="1">
                <a:cs typeface="Tahoma" pitchFamily="2"/>
              </a:rPr>
              <a:t>Steganografski</a:t>
            </a:r>
            <a:r>
              <a:rPr lang="en-US" sz="2400" dirty="0">
                <a:cs typeface="Tahoma" pitchFamily="2"/>
              </a:rPr>
              <a:t> </a:t>
            </a:r>
            <a:r>
              <a:rPr lang="en-US" sz="2400" dirty="0" err="1">
                <a:cs typeface="Tahoma" pitchFamily="2"/>
              </a:rPr>
              <a:t>algoritmi</a:t>
            </a:r>
            <a:r>
              <a:rPr lang="en-US" sz="2400" dirty="0">
                <a:cs typeface="Tahoma" pitchFamily="2"/>
              </a:rPr>
              <a:t>:</a:t>
            </a:r>
          </a:p>
          <a:p>
            <a:pPr marL="571500" lvl="2" indent="-342900">
              <a:lnSpc>
                <a:spcPct val="160000"/>
              </a:lnSpc>
              <a:spcBef>
                <a:spcPts val="0"/>
              </a:spcBef>
              <a:spcAft>
                <a:spcPts val="1236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sr-RS" sz="2000" dirty="0">
                <a:solidFill>
                  <a:srgbClr val="2C3E50"/>
                </a:solidFill>
                <a:cs typeface="Tahoma" pitchFamily="2"/>
              </a:rPr>
              <a:t>Least significant bit (LSB) substitution</a:t>
            </a:r>
          </a:p>
          <a:p>
            <a:pPr marL="571500" lvl="2" indent="-34290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sr-RS" sz="2000" dirty="0">
                <a:solidFill>
                  <a:srgbClr val="2C3E50"/>
                </a:solidFill>
                <a:cs typeface="Tahoma" pitchFamily="2"/>
              </a:rPr>
              <a:t>Frequency domain techniques</a:t>
            </a:r>
          </a:p>
          <a:p>
            <a:pPr marL="571500" lvl="2" indent="-342900">
              <a:lnSpc>
                <a:spcPct val="115000"/>
              </a:lnSpc>
              <a:spcBef>
                <a:spcPts val="0"/>
              </a:spcBef>
              <a:spcAft>
                <a:spcPts val="1236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sr-RS" sz="2000" dirty="0">
                <a:solidFill>
                  <a:srgbClr val="2C3E50"/>
                </a:solidFill>
                <a:cs typeface="Tahoma" pitchFamily="2"/>
              </a:rPr>
              <a:t>Transform domain techniques</a:t>
            </a:r>
          </a:p>
          <a:p>
            <a:pPr marL="571500" lvl="2" indent="-342900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Spread spectrum techniques</a:t>
            </a:r>
          </a:p>
          <a:p>
            <a:pPr marL="571500" lvl="2" indent="-342900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Echo hiding</a:t>
            </a:r>
          </a:p>
          <a:p>
            <a:pPr marL="571500" lvl="2" indent="-342900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Visual cryptography</a:t>
            </a:r>
          </a:p>
          <a:p>
            <a:pPr marL="571500" lvl="2" indent="-342900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F5 </a:t>
            </a:r>
            <a:r>
              <a:rPr lang="en-US" sz="2000" dirty="0" err="1">
                <a:solidFill>
                  <a:srgbClr val="2C3E50"/>
                </a:solidFill>
                <a:cs typeface="Tahoma" pitchFamily="2"/>
              </a:rPr>
              <a:t>alogritam</a:t>
            </a:r>
            <a:endParaRPr lang="en-US" sz="2000" dirty="0">
              <a:solidFill>
                <a:srgbClr val="2C3E50"/>
              </a:solidFill>
              <a:cs typeface="Tahoma" pitchFamily="2"/>
            </a:endParaRPr>
          </a:p>
          <a:p>
            <a:pPr marL="571500" lvl="2" indent="-342900">
              <a:spcBef>
                <a:spcPts val="0"/>
              </a:spcBef>
              <a:spcAft>
                <a:spcPts val="850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000" dirty="0">
                <a:solidFill>
                  <a:srgbClr val="2C3E50"/>
                </a:solidFill>
                <a:cs typeface="Tahoma" pitchFamily="2"/>
              </a:rPr>
              <a:t>Digital watermark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0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2A50D0-E93B-28B0-AA75-8679D50E8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4557D-64A9-4FAD-A523-9879E9234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834640"/>
            <a:ext cx="7939559" cy="1188720"/>
          </a:xfrm>
        </p:spPr>
        <p:txBody>
          <a:bodyPr/>
          <a:lstStyle/>
          <a:p>
            <a:r>
              <a:rPr lang="en-US" dirty="0" err="1">
                <a:cs typeface="Tahoma" pitchFamily="2"/>
              </a:rPr>
              <a:t>Aktuelni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steganografski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algoritmi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930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D465B-3AB7-3176-F431-2EE605173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964692"/>
            <a:ext cx="7907475" cy="1188720"/>
          </a:xfrm>
        </p:spPr>
        <p:txBody>
          <a:bodyPr/>
          <a:lstStyle/>
          <a:p>
            <a:r>
              <a:rPr lang="en-US" dirty="0" err="1">
                <a:cs typeface="Tahoma" pitchFamily="2"/>
              </a:rPr>
              <a:t>Aktuelni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steganografski</a:t>
            </a:r>
            <a:r>
              <a:rPr lang="en-US" dirty="0">
                <a:cs typeface="Tahoma" pitchFamily="2"/>
              </a:rPr>
              <a:t> </a:t>
            </a:r>
            <a:r>
              <a:rPr lang="en-US" dirty="0" err="1">
                <a:cs typeface="Tahoma" pitchFamily="2"/>
              </a:rPr>
              <a:t>algoritmi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3B6A8-1919-6D1C-1ED5-F88C9FCE0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518612"/>
            <a:ext cx="7729728" cy="3785936"/>
          </a:xfrm>
        </p:spPr>
        <p:txBody>
          <a:bodyPr>
            <a:normAutofit fontScale="92500" lnSpcReduction="10000"/>
          </a:bodyPr>
          <a:lstStyle/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100" dirty="0" err="1">
                <a:cs typeface="Tahoma" pitchFamily="2"/>
              </a:rPr>
              <a:t>Značajna</a:t>
            </a:r>
            <a:r>
              <a:rPr lang="en-US" sz="3100" dirty="0">
                <a:cs typeface="Tahoma" pitchFamily="2"/>
              </a:rPr>
              <a:t> </a:t>
            </a:r>
            <a:r>
              <a:rPr lang="en-US" sz="3100" dirty="0" err="1">
                <a:cs typeface="Tahoma" pitchFamily="2"/>
              </a:rPr>
              <a:t>uloga</a:t>
            </a:r>
            <a:r>
              <a:rPr lang="en-US" sz="3100" dirty="0">
                <a:cs typeface="Tahoma" pitchFamily="2"/>
              </a:rPr>
              <a:t> u </a:t>
            </a:r>
            <a:r>
              <a:rPr lang="en-US" sz="3100" dirty="0" err="1">
                <a:cs typeface="Tahoma" pitchFamily="2"/>
              </a:rPr>
              <a:t>oblasti</a:t>
            </a:r>
            <a:r>
              <a:rPr lang="en-US" sz="3100" dirty="0">
                <a:cs typeface="Tahoma" pitchFamily="2"/>
              </a:rPr>
              <a:t> </a:t>
            </a:r>
            <a:r>
              <a:rPr lang="en-US" sz="3100" dirty="0" err="1">
                <a:cs typeface="Tahoma" pitchFamily="2"/>
              </a:rPr>
              <a:t>bezbednosti</a:t>
            </a:r>
            <a:r>
              <a:rPr lang="en-US" sz="3100" dirty="0">
                <a:cs typeface="Tahoma" pitchFamily="2"/>
              </a:rPr>
              <a:t> </a:t>
            </a:r>
            <a:r>
              <a:rPr lang="en-US" sz="3100" dirty="0" err="1">
                <a:cs typeface="Tahoma" pitchFamily="2"/>
              </a:rPr>
              <a:t>informacija</a:t>
            </a:r>
            <a:endParaRPr lang="en-US" sz="3100" dirty="0">
              <a:cs typeface="Tahoma" pitchFamily="2"/>
            </a:endParaRPr>
          </a:p>
          <a:p>
            <a:pPr lvl="0">
              <a:buClr>
                <a:srgbClr val="2C3E50"/>
              </a:buClr>
              <a:buSzPct val="45000"/>
              <a:buFont typeface="StarSymbol"/>
              <a:buChar char="●"/>
            </a:pPr>
            <a:r>
              <a:rPr lang="en-US" sz="3100" dirty="0" err="1">
                <a:cs typeface="Tahoma" pitchFamily="2"/>
              </a:rPr>
              <a:t>Aktuelni</a:t>
            </a:r>
            <a:r>
              <a:rPr lang="en-US" sz="3100" dirty="0">
                <a:cs typeface="Tahoma" pitchFamily="2"/>
              </a:rPr>
              <a:t> </a:t>
            </a:r>
            <a:r>
              <a:rPr lang="en-US" sz="3100" dirty="0" err="1">
                <a:cs typeface="Tahoma" pitchFamily="2"/>
              </a:rPr>
              <a:t>algoritmi</a:t>
            </a:r>
            <a:r>
              <a:rPr lang="en-US" sz="3100" dirty="0">
                <a:cs typeface="Tahoma" pitchFamily="2"/>
              </a:rPr>
              <a:t>:</a:t>
            </a:r>
          </a:p>
          <a:p>
            <a:pPr marL="514350" lvl="2" indent="-285750">
              <a:lnSpc>
                <a:spcPct val="150000"/>
              </a:lnSpc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2C3E50"/>
                </a:solidFill>
                <a:cs typeface="Tahoma" pitchFamily="2"/>
              </a:rPr>
              <a:t>Digital watermark</a:t>
            </a:r>
          </a:p>
          <a:p>
            <a:pPr marL="514350" lvl="2" indent="-28575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300" dirty="0" err="1">
                <a:solidFill>
                  <a:srgbClr val="2C3E50"/>
                </a:solidFill>
                <a:cs typeface="Tahoma" pitchFamily="2"/>
              </a:rPr>
              <a:t>OutGuess</a:t>
            </a:r>
            <a:endParaRPr lang="en-US" sz="2300" dirty="0">
              <a:solidFill>
                <a:srgbClr val="2C3E50"/>
              </a:solidFill>
              <a:cs typeface="Tahoma" pitchFamily="2"/>
            </a:endParaRPr>
          </a:p>
          <a:p>
            <a:pPr marL="514350" lvl="2" indent="-28575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2C3E50"/>
                </a:solidFill>
                <a:cs typeface="Tahoma" pitchFamily="2"/>
              </a:rPr>
              <a:t>Steganography Toolkit (S-Tools)</a:t>
            </a:r>
          </a:p>
          <a:p>
            <a:pPr marL="514350" lvl="2" indent="-28575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300" dirty="0">
                <a:solidFill>
                  <a:srgbClr val="2C3E50"/>
                </a:solidFill>
                <a:cs typeface="Tahoma" pitchFamily="2"/>
              </a:rPr>
              <a:t>F5</a:t>
            </a:r>
          </a:p>
          <a:p>
            <a:pPr marL="514350" lvl="2" indent="-28575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300" dirty="0" err="1">
                <a:solidFill>
                  <a:srgbClr val="2C3E50"/>
                </a:solidFill>
                <a:cs typeface="Tahoma" pitchFamily="2"/>
              </a:rPr>
              <a:t>Steghide</a:t>
            </a:r>
            <a:endParaRPr lang="en-US" sz="2300" dirty="0">
              <a:solidFill>
                <a:srgbClr val="2C3E50"/>
              </a:solidFill>
              <a:cs typeface="Tahoma" pitchFamily="2"/>
            </a:endParaRPr>
          </a:p>
          <a:p>
            <a:pPr marL="514350" lvl="2" indent="-285750">
              <a:spcBef>
                <a:spcPts val="0"/>
              </a:spcBef>
              <a:spcAft>
                <a:spcPts val="1057"/>
              </a:spcAft>
              <a:buClr>
                <a:srgbClr val="2C3E50"/>
              </a:buClr>
              <a:buSzPct val="75000"/>
              <a:buFont typeface="Courier New" panose="02070309020205020404" pitchFamily="49" charset="0"/>
              <a:buChar char="o"/>
            </a:pPr>
            <a:r>
              <a:rPr lang="en-US" sz="2300" dirty="0" err="1">
                <a:solidFill>
                  <a:srgbClr val="2C3E50"/>
                </a:solidFill>
                <a:cs typeface="Tahoma" pitchFamily="2"/>
              </a:rPr>
              <a:t>WavSteg</a:t>
            </a:r>
            <a:endParaRPr lang="en-US" sz="2300" dirty="0">
              <a:solidFill>
                <a:srgbClr val="2C3E50"/>
              </a:solidFill>
              <a:cs typeface="Tahoma" pitchFamily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51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90F16-A18B-934B-E801-20DD62D8D0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3DC81-6D40-F69F-33AD-DE2C4BAE4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2834640"/>
            <a:ext cx="7939559" cy="1188720"/>
          </a:xfrm>
        </p:spPr>
        <p:txBody>
          <a:bodyPr/>
          <a:lstStyle/>
          <a:p>
            <a:r>
              <a:rPr lang="en-US" dirty="0">
                <a:cs typeface="Tahoma" pitchFamily="2"/>
              </a:rPr>
              <a:t>F5 </a:t>
            </a:r>
            <a:r>
              <a:rPr lang="en-US" dirty="0" err="1">
                <a:cs typeface="Tahoma" pitchFamily="2"/>
              </a:rPr>
              <a:t>algoritam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487349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</TotalTime>
  <Words>166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Courier New</vt:lpstr>
      <vt:lpstr>Gill Sans MT</vt:lpstr>
      <vt:lpstr>StarSymbol</vt:lpstr>
      <vt:lpstr>Tahoma</vt:lpstr>
      <vt:lpstr>Parcel</vt:lpstr>
      <vt:lpstr>Implementacija F5 algoritma</vt:lpstr>
      <vt:lpstr>Sadržaj</vt:lpstr>
      <vt:lpstr>Steganografija</vt:lpstr>
      <vt:lpstr>Steganografija</vt:lpstr>
      <vt:lpstr>Steganografija</vt:lpstr>
      <vt:lpstr>Steganografija</vt:lpstr>
      <vt:lpstr>Aktuelni steganografski algoritmi</vt:lpstr>
      <vt:lpstr>Aktuelni steganografski algoritmi</vt:lpstr>
      <vt:lpstr>F5 algoritam</vt:lpstr>
      <vt:lpstr>F5 algoritam</vt:lpstr>
      <vt:lpstr>Implementacija</vt:lpstr>
      <vt:lpstr>PowerPoint Presentation</vt:lpstr>
      <vt:lpstr>PowerPoint Presentation</vt:lpstr>
      <vt:lpstr>Hvala na pažnji!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Pex</dc:creator>
  <cp:lastModifiedBy>Pex</cp:lastModifiedBy>
  <cp:revision>1</cp:revision>
  <dcterms:created xsi:type="dcterms:W3CDTF">2025-09-25T08:16:16Z</dcterms:created>
  <dcterms:modified xsi:type="dcterms:W3CDTF">2025-09-25T08:31:07Z</dcterms:modified>
</cp:coreProperties>
</file>