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7"/>
  </p:notesMasterIdLst>
  <p:handoutMasterIdLst>
    <p:handoutMasterId r:id="rId48"/>
  </p:handoutMasterIdLst>
  <p:sldIdLst>
    <p:sldId id="403" r:id="rId2"/>
    <p:sldId id="404" r:id="rId3"/>
    <p:sldId id="405" r:id="rId4"/>
    <p:sldId id="447" r:id="rId5"/>
    <p:sldId id="406" r:id="rId6"/>
    <p:sldId id="407" r:id="rId7"/>
    <p:sldId id="408" r:id="rId8"/>
    <p:sldId id="409" r:id="rId9"/>
    <p:sldId id="410" r:id="rId10"/>
    <p:sldId id="411" r:id="rId11"/>
    <p:sldId id="412" r:id="rId12"/>
    <p:sldId id="413" r:id="rId13"/>
    <p:sldId id="414" r:id="rId14"/>
    <p:sldId id="415" r:id="rId15"/>
    <p:sldId id="416" r:id="rId16"/>
    <p:sldId id="417" r:id="rId17"/>
    <p:sldId id="418" r:id="rId18"/>
    <p:sldId id="419" r:id="rId19"/>
    <p:sldId id="420" r:id="rId20"/>
    <p:sldId id="421" r:id="rId21"/>
    <p:sldId id="422" r:id="rId22"/>
    <p:sldId id="423" r:id="rId23"/>
    <p:sldId id="424" r:id="rId24"/>
    <p:sldId id="425" r:id="rId25"/>
    <p:sldId id="426" r:id="rId26"/>
    <p:sldId id="427" r:id="rId27"/>
    <p:sldId id="428" r:id="rId28"/>
    <p:sldId id="429" r:id="rId29"/>
    <p:sldId id="430" r:id="rId30"/>
    <p:sldId id="431" r:id="rId31"/>
    <p:sldId id="432" r:id="rId32"/>
    <p:sldId id="433" r:id="rId33"/>
    <p:sldId id="434" r:id="rId34"/>
    <p:sldId id="435" r:id="rId35"/>
    <p:sldId id="436" r:id="rId36"/>
    <p:sldId id="437" r:id="rId37"/>
    <p:sldId id="438" r:id="rId38"/>
    <p:sldId id="439" r:id="rId39"/>
    <p:sldId id="440" r:id="rId40"/>
    <p:sldId id="441" r:id="rId41"/>
    <p:sldId id="442" r:id="rId42"/>
    <p:sldId id="318" r:id="rId43"/>
    <p:sldId id="622" r:id="rId44"/>
    <p:sldId id="445" r:id="rId45"/>
    <p:sldId id="446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35F2A0D-7E04-4713-80CD-162159CA6316}">
          <p14:sldIdLst>
            <p14:sldId id="403"/>
            <p14:sldId id="404"/>
            <p14:sldId id="405"/>
          </p14:sldIdLst>
        </p14:section>
        <p14:section name="Change Detection Strategy" id="{DFED243F-3327-4F32-8018-6635D2F7391D}">
          <p14:sldIdLst>
            <p14:sldId id="447"/>
            <p14:sldId id="406"/>
            <p14:sldId id="407"/>
            <p14:sldId id="408"/>
          </p14:sldIdLst>
        </p14:section>
        <p14:section name="SOLID Principles" id="{04BC4C79-65B8-4ED8-9514-59802E473D94}">
          <p14:sldIdLst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</p14:sldIdLst>
        </p14:section>
        <p14:section name="Services" id="{D5191C47-D755-42B9-8056-15290A12C8C7}">
          <p14:sldIdLst>
            <p14:sldId id="421"/>
            <p14:sldId id="422"/>
            <p14:sldId id="423"/>
            <p14:sldId id="424"/>
            <p14:sldId id="425"/>
          </p14:sldIdLst>
        </p14:section>
        <p14:section name="RxJS and Observables" id="{9D351D8D-468F-4EE2-942B-B4D3F46933ED}">
          <p14:sldIdLst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  <p14:sldId id="434"/>
          </p14:sldIdLst>
        </p14:section>
        <p14:section name="HTTP Client" id="{5E99C74A-3D37-4977-A620-1257D6819BFD}">
          <p14:sldIdLst>
            <p14:sldId id="435"/>
            <p14:sldId id="436"/>
            <p14:sldId id="437"/>
            <p14:sldId id="438"/>
            <p14:sldId id="439"/>
            <p14:sldId id="440"/>
          </p14:sldIdLst>
        </p14:section>
        <p14:section name="Conclusion" id="{1E12E5DB-1376-4EE8-A188-10EA5583702C}">
          <p14:sldIdLst>
            <p14:sldId id="441"/>
            <p14:sldId id="442"/>
            <p14:sldId id="318"/>
            <p14:sldId id="622"/>
            <p14:sldId id="445"/>
            <p14:sldId id="4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1" autoAdjust="0"/>
    <p:restoredTop sz="95161" autoAdjust="0"/>
  </p:normalViewPr>
  <p:slideViewPr>
    <p:cSldViewPr showGuides="1">
      <p:cViewPr varScale="1">
        <p:scale>
          <a:sx n="81" d="100"/>
          <a:sy n="81" d="100"/>
        </p:scale>
        <p:origin x="802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58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18.2.2022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807ACD1-4CB5-4A50-9BB0-12D67F8F3BE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75554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7190EAD-6578-4295-945F-0504BB6FBB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87823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5FB3BEB-0BD4-45F7-8A5B-FC920EE2BF4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87717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29978A1-8EA3-4D08-99AA-3CB732FA88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8619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392B4B6-6405-40CF-A1BA-5EC36C52033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34615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EB36718-1144-417F-B746-DB536F3058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71885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dependency-injection-pattern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reactivex.io/rxjs/class/es6/Observable.js~Observable.html" TargetMode="External"/><Relationship Id="rId2" Type="http://schemas.openxmlformats.org/officeDocument/2006/relationships/hyperlink" Target="https://blog.angular-university.io/functional-reactive-programming-for-angular-2-developers-rxjs-and-observables/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35.png"/><Relationship Id="rId18" Type="http://schemas.openxmlformats.org/officeDocument/2006/relationships/hyperlink" Target="https://bg.it.schwarz/schwarz-it-bulgaria" TargetMode="External"/><Relationship Id="rId26" Type="http://schemas.openxmlformats.org/officeDocument/2006/relationships/hyperlink" Target="https://indeavr.com/" TargetMode="External"/><Relationship Id="rId3" Type="http://schemas.openxmlformats.org/officeDocument/2006/relationships/image" Target="../media/image30.jp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motion-software.com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4.png"/><Relationship Id="rId24" Type="http://schemas.openxmlformats.org/officeDocument/2006/relationships/hyperlink" Target="https://de.draftkings.com/" TargetMode="External"/><Relationship Id="rId5" Type="http://schemas.openxmlformats.org/officeDocument/2006/relationships/image" Target="../media/image31.png"/><Relationship Id="rId15" Type="http://schemas.openxmlformats.org/officeDocument/2006/relationships/image" Target="../media/image36.png"/><Relationship Id="rId23" Type="http://schemas.openxmlformats.org/officeDocument/2006/relationships/image" Target="../media/image40.jpe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38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3.jpg"/><Relationship Id="rId14" Type="http://schemas.openxmlformats.org/officeDocument/2006/relationships/hyperlink" Target="https://taulia.com/company/careers/" TargetMode="External"/><Relationship Id="rId22" Type="http://schemas.openxmlformats.org/officeDocument/2006/relationships/hyperlink" Target="https://pokerstarscareers.com/" TargetMode="External"/><Relationship Id="rId27" Type="http://schemas.openxmlformats.org/officeDocument/2006/relationships/image" Target="../media/image4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www.youtube.com/c/CodeItUpwithIvo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57613" y="645506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SOLID Principles. RxJS. Services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05443" y="5167728"/>
            <a:ext cx="2669016" cy="547083"/>
          </a:xfrm>
        </p:spPr>
        <p:txBody>
          <a:bodyPr/>
          <a:lstStyle/>
          <a:p>
            <a:endParaRPr lang="en-US" dirty="0"/>
          </a:p>
          <a:p>
            <a:r>
              <a:rPr lang="en-US" sz="2400" dirty="0"/>
              <a:t>Technical Trainers</a:t>
            </a:r>
          </a:p>
          <a:p>
            <a:pPr algn="ctr"/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382001" y="6248400"/>
            <a:ext cx="2950749" cy="363552"/>
          </a:xfrm>
        </p:spPr>
        <p:txBody>
          <a:bodyPr/>
          <a:lstStyle/>
          <a:p>
            <a:pPr algn="r"/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17303" y="4873397"/>
            <a:ext cx="2503377" cy="58866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pPr algn="ctr"/>
            <a:endParaRPr lang="en-US" dirty="0"/>
          </a:p>
        </p:txBody>
      </p:sp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AFBA7531-719F-40A1-B569-F4A9D5877E5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002"/>
          <a:stretch/>
        </p:blipFill>
        <p:spPr>
          <a:xfrm>
            <a:off x="-204000" y="3494173"/>
            <a:ext cx="4815000" cy="99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50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10049240" cy="5276048"/>
          </a:xfrm>
        </p:spPr>
        <p:txBody>
          <a:bodyPr/>
          <a:lstStyle/>
          <a:p>
            <a:r>
              <a:rPr lang="en-US" dirty="0"/>
              <a:t>Software entities like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modules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functions</a:t>
            </a:r>
            <a:r>
              <a:rPr lang="en-US" dirty="0"/>
              <a:t> should be </a:t>
            </a:r>
            <a:r>
              <a:rPr lang="en-US" b="1" dirty="0">
                <a:solidFill>
                  <a:schemeClr val="bg1"/>
                </a:solidFill>
              </a:rPr>
              <a:t>open </a:t>
            </a:r>
            <a:r>
              <a:rPr lang="en-US" dirty="0"/>
              <a:t>for</a:t>
            </a:r>
            <a:r>
              <a:rPr lang="en-US" b="1" dirty="0">
                <a:solidFill>
                  <a:schemeClr val="bg1"/>
                </a:solidFill>
              </a:rPr>
              <a:t> extension</a:t>
            </a:r>
            <a:r>
              <a:rPr lang="en-US" dirty="0"/>
              <a:t>, but </a:t>
            </a:r>
            <a:r>
              <a:rPr lang="en-US" b="1" dirty="0">
                <a:solidFill>
                  <a:schemeClr val="bg1"/>
                </a:solidFill>
              </a:rPr>
              <a:t>closed </a:t>
            </a:r>
            <a:r>
              <a:rPr lang="en-US" dirty="0"/>
              <a:t>for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                           </a:t>
            </a:r>
            <a:r>
              <a:rPr lang="en-US" b="1" dirty="0">
                <a:solidFill>
                  <a:schemeClr val="bg1"/>
                </a:solidFill>
              </a:rPr>
              <a:t>modification</a:t>
            </a:r>
          </a:p>
          <a:p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Open</a:t>
            </a:r>
            <a:r>
              <a:rPr lang="en-US" dirty="0"/>
              <a:t> for extension</a:t>
            </a:r>
          </a:p>
          <a:p>
            <a:pPr lvl="1"/>
            <a:r>
              <a:rPr lang="en-US" dirty="0"/>
              <a:t>Adding new behavior </a:t>
            </a:r>
            <a:r>
              <a:rPr lang="en-US" b="1" dirty="0">
                <a:solidFill>
                  <a:schemeClr val="bg1"/>
                </a:solidFill>
              </a:rPr>
              <a:t>doesn't require </a:t>
            </a:r>
            <a:r>
              <a:rPr lang="en-US" dirty="0"/>
              <a:t>changes </a:t>
            </a:r>
            <a:br>
              <a:rPr lang="en-US" dirty="0"/>
            </a:br>
            <a:r>
              <a:rPr lang="en-US" dirty="0"/>
              <a:t>over existing source code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Closed</a:t>
            </a:r>
            <a:r>
              <a:rPr lang="en-US" dirty="0"/>
              <a:t> for modification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Changing the source code is </a:t>
            </a:r>
            <a:r>
              <a:rPr lang="en-US" b="1" dirty="0">
                <a:solidFill>
                  <a:schemeClr val="bg1"/>
                </a:solidFill>
              </a:rPr>
              <a:t>not allowed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Open-Closed Principle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8CCECA0-EBB7-41A1-B4D2-CF6685DB0B2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26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36000" y="1257411"/>
            <a:ext cx="10129234" cy="5546589"/>
          </a:xfrm>
        </p:spPr>
        <p:txBody>
          <a:bodyPr/>
          <a:lstStyle/>
          <a:p>
            <a:r>
              <a:rPr lang="en-US" dirty="0"/>
              <a:t>Derived types must be completely </a:t>
            </a:r>
            <a:r>
              <a:rPr lang="en-US" b="1" dirty="0">
                <a:solidFill>
                  <a:schemeClr val="bg1"/>
                </a:solidFill>
              </a:rPr>
              <a:t>substitutable</a:t>
            </a:r>
            <a:r>
              <a:rPr lang="en-US" dirty="0"/>
              <a:t> for </a:t>
            </a:r>
            <a:br>
              <a:rPr lang="en-US" dirty="0"/>
            </a:br>
            <a:r>
              <a:rPr lang="en-US" dirty="0"/>
              <a:t>their base types</a:t>
            </a:r>
          </a:p>
          <a:p>
            <a:r>
              <a:rPr lang="en-US" dirty="0"/>
              <a:t>Derived classes</a:t>
            </a:r>
          </a:p>
          <a:p>
            <a:pPr lvl="1"/>
            <a:r>
              <a:rPr lang="en-US" dirty="0"/>
              <a:t>Only </a:t>
            </a:r>
            <a:r>
              <a:rPr lang="en-US" b="1" dirty="0">
                <a:solidFill>
                  <a:schemeClr val="bg1"/>
                </a:solidFill>
              </a:rPr>
              <a:t>extend</a:t>
            </a:r>
            <a:r>
              <a:rPr lang="en-US" dirty="0"/>
              <a:t> functionalities of the base class</a:t>
            </a:r>
          </a:p>
          <a:p>
            <a:pPr lvl="1"/>
            <a:r>
              <a:rPr lang="en-US" dirty="0"/>
              <a:t>Must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remove </a:t>
            </a:r>
            <a:r>
              <a:rPr lang="en-US" b="1" dirty="0">
                <a:solidFill>
                  <a:schemeClr val="bg1"/>
                </a:solidFill>
              </a:rPr>
              <a:t>base</a:t>
            </a:r>
            <a:r>
              <a:rPr lang="en-US" dirty="0"/>
              <a:t> class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Liskov Substitution Principle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D3E46F3-712F-4AA4-93A3-42A27D2D251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2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81000" y="1130548"/>
            <a:ext cx="10129234" cy="5546589"/>
          </a:xfrm>
        </p:spPr>
        <p:txBody>
          <a:bodyPr/>
          <a:lstStyle/>
          <a:p>
            <a:r>
              <a:rPr lang="en-US" dirty="0"/>
              <a:t>Classes that implement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  <a:r>
              <a:rPr lang="en-US" dirty="0"/>
              <a:t>, should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be                       </a:t>
            </a:r>
            <a:r>
              <a:rPr lang="en-US" b="1" dirty="0">
                <a:solidFill>
                  <a:schemeClr val="bg1"/>
                </a:solidFill>
              </a:rPr>
              <a:t>forced</a:t>
            </a:r>
            <a:r>
              <a:rPr lang="en-US" dirty="0"/>
              <a:t> to implement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they </a:t>
            </a:r>
            <a:r>
              <a:rPr lang="en-US" b="1" dirty="0">
                <a:solidFill>
                  <a:schemeClr val="bg1"/>
                </a:solidFill>
              </a:rPr>
              <a:t>do not use</a:t>
            </a:r>
          </a:p>
          <a:p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Fat</a:t>
            </a:r>
            <a:r>
              <a:rPr lang="en-US" dirty="0"/>
              <a:t>" interfaces need to be divided into "</a:t>
            </a:r>
            <a:r>
              <a:rPr lang="en-US" b="1" dirty="0">
                <a:solidFill>
                  <a:schemeClr val="bg1"/>
                </a:solidFill>
              </a:rPr>
              <a:t>role</a:t>
            </a:r>
            <a:r>
              <a:rPr lang="en-US" dirty="0"/>
              <a:t>"                      interfaces (</a:t>
            </a:r>
            <a:r>
              <a:rPr lang="en-US" b="1" dirty="0">
                <a:solidFill>
                  <a:schemeClr val="bg1"/>
                </a:solidFill>
              </a:rPr>
              <a:t>small</a:t>
            </a:r>
            <a:r>
              <a:rPr lang="en-US" dirty="0"/>
              <a:t> and more </a:t>
            </a:r>
            <a:r>
              <a:rPr lang="en-US" b="1" dirty="0">
                <a:solidFill>
                  <a:schemeClr val="bg1"/>
                </a:solidFill>
              </a:rPr>
              <a:t>specific</a:t>
            </a:r>
            <a:r>
              <a:rPr lang="en-US" dirty="0"/>
              <a:t>)</a:t>
            </a:r>
          </a:p>
          <a:p>
            <a:r>
              <a:rPr lang="en-US" dirty="0"/>
              <a:t>It is </a:t>
            </a:r>
            <a:r>
              <a:rPr lang="en-US" b="1" dirty="0">
                <a:solidFill>
                  <a:schemeClr val="bg1"/>
                </a:solidFill>
              </a:rPr>
              <a:t>better</a:t>
            </a:r>
            <a:r>
              <a:rPr lang="en-US" dirty="0"/>
              <a:t> to have many </a:t>
            </a:r>
            <a:r>
              <a:rPr lang="en-US" b="1" dirty="0">
                <a:solidFill>
                  <a:schemeClr val="bg1"/>
                </a:solidFill>
              </a:rPr>
              <a:t>smaller</a:t>
            </a:r>
            <a:r>
              <a:rPr lang="en-US" dirty="0"/>
              <a:t> interfaces, than                    fewer, </a:t>
            </a:r>
            <a:r>
              <a:rPr lang="en-US" b="1" dirty="0">
                <a:solidFill>
                  <a:schemeClr val="bg1"/>
                </a:solidFill>
              </a:rPr>
              <a:t>fatter</a:t>
            </a:r>
            <a:r>
              <a:rPr lang="en-US" dirty="0"/>
              <a:t> ones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 Segregation Principle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8E8360E-6669-43C8-B32B-330227A5AA9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13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B105F6-1414-403A-BA9F-DF5E81ABB4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118D0-8295-4E7E-B602-6B863F9EEC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High-level modules should not depend on low-level modules. Both should depend on abstractions</a:t>
            </a:r>
          </a:p>
          <a:p>
            <a:r>
              <a:rPr lang="en-US" dirty="0"/>
              <a:t>Abstractions should not depend on details. Details should depend on abstractions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1E1CCF-D921-4F11-B356-B1F867692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 Principle</a:t>
            </a:r>
            <a:endParaRPr lang="bg-BG" dirty="0"/>
          </a:p>
        </p:txBody>
      </p:sp>
      <p:pic>
        <p:nvPicPr>
          <p:cNvPr id="6" name="Picture 5" descr="A picture containing plate, clock&#10;&#10;Description automatically generated">
            <a:extLst>
              <a:ext uri="{FF2B5EF4-FFF2-40B4-BE49-F238E27FC236}">
                <a16:creationId xmlns:a16="http://schemas.microsoft.com/office/drawing/2014/main" id="{D4F40AD8-E465-46CC-A618-15599AF6A7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000" y="3699000"/>
            <a:ext cx="2475000" cy="24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53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E63FFD-719A-401E-8643-53A4BAA34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BABAD-E3B1-4ADC-BB91-CC2E2F9FBD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182439" cy="5546589"/>
          </a:xfrm>
        </p:spPr>
        <p:txBody>
          <a:bodyPr/>
          <a:lstStyle/>
          <a:p>
            <a:r>
              <a:rPr lang="en-US" dirty="0"/>
              <a:t>The design principle does not just change the direction of the dependency</a:t>
            </a:r>
          </a:p>
          <a:p>
            <a:r>
              <a:rPr lang="en-US" dirty="0"/>
              <a:t>Splits the dependency between the high-level and low-level</a:t>
            </a:r>
          </a:p>
          <a:p>
            <a:pPr lvl="1"/>
            <a:r>
              <a:rPr lang="en-US" dirty="0"/>
              <a:t>The high-level module depends on the abstraction</a:t>
            </a:r>
          </a:p>
          <a:p>
            <a:pPr lvl="1"/>
            <a:r>
              <a:rPr lang="en-US" dirty="0"/>
              <a:t>The low-level depends on the same abstraction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07260C-DCCE-47D8-BE88-760C203B1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 Principle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4966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Dependency is another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that your class </a:t>
            </a:r>
            <a:r>
              <a:rPr lang="en-US" b="1" dirty="0">
                <a:solidFill>
                  <a:schemeClr val="bg1"/>
                </a:solidFill>
              </a:rPr>
              <a:t>needs</a:t>
            </a:r>
          </a:p>
          <a:p>
            <a:pPr lvl="1"/>
            <a:r>
              <a:rPr lang="en-US" dirty="0"/>
              <a:t>Examples (</a:t>
            </a:r>
            <a:r>
              <a:rPr lang="en-US" b="1" dirty="0">
                <a:solidFill>
                  <a:schemeClr val="bg1"/>
                </a:solidFill>
              </a:rPr>
              <a:t>Framework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File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System</a:t>
            </a:r>
            <a:r>
              <a:rPr lang="en-US" dirty="0"/>
              <a:t>,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Providers</a:t>
            </a:r>
            <a:r>
              <a:rPr lang="en-US" dirty="0"/>
              <a:t>)</a:t>
            </a:r>
          </a:p>
          <a:p>
            <a:r>
              <a:rPr lang="en-US" dirty="0"/>
              <a:t>Classes that </a:t>
            </a:r>
            <a:r>
              <a:rPr lang="en-US" b="1" dirty="0">
                <a:solidFill>
                  <a:schemeClr val="bg1"/>
                </a:solidFill>
              </a:rPr>
              <a:t>dependent</a:t>
            </a:r>
            <a:r>
              <a:rPr lang="en-US" dirty="0"/>
              <a:t> on each other are called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coupled</a:t>
            </a:r>
          </a:p>
          <a:p>
            <a:r>
              <a:rPr lang="en-US" dirty="0"/>
              <a:t>Dependencies are </a:t>
            </a:r>
            <a:r>
              <a:rPr lang="en-US" b="1" dirty="0">
                <a:solidFill>
                  <a:schemeClr val="bg1"/>
                </a:solidFill>
              </a:rPr>
              <a:t>bad</a:t>
            </a:r>
            <a:r>
              <a:rPr lang="en-US" dirty="0"/>
              <a:t> because they </a:t>
            </a:r>
            <a:r>
              <a:rPr lang="en-US" b="1" dirty="0">
                <a:solidFill>
                  <a:schemeClr val="bg1"/>
                </a:solidFill>
              </a:rPr>
              <a:t>decrease</a:t>
            </a:r>
            <a:r>
              <a:rPr lang="en-US" dirty="0"/>
              <a:t> reuse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  <a:endParaRPr lang="bg-BG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406000" y="4878914"/>
            <a:ext cx="8827634" cy="12379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public class Customer {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customerService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new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CustomerService('Service');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>
            <a:off x="6591000" y="5777103"/>
            <a:ext cx="4148993" cy="815827"/>
          </a:xfrm>
          <a:prstGeom prst="wedgeRoundRectCallout">
            <a:avLst>
              <a:gd name="adj1" fmla="val -48286"/>
              <a:gd name="adj2" fmla="val -137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Customer class is dependent on </a:t>
            </a:r>
            <a:r>
              <a:rPr lang="en-US" sz="2400" b="1" noProof="1">
                <a:solidFill>
                  <a:schemeClr val="bg1"/>
                </a:solidFill>
              </a:rPr>
              <a:t>concrete service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5ABA764-2B50-420E-A3E5-24B23816537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989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Dependency Injection is a popular </a:t>
            </a:r>
            <a:r>
              <a:rPr lang="en-US" b="1" dirty="0">
                <a:solidFill>
                  <a:schemeClr val="bg1"/>
                </a:solidFill>
              </a:rPr>
              <a:t>design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pattern</a:t>
            </a:r>
          </a:p>
          <a:p>
            <a:r>
              <a:rPr lang="en-US" dirty="0"/>
              <a:t>Inversion of Control (</a:t>
            </a:r>
            <a:r>
              <a:rPr lang="en-US" b="1" dirty="0" err="1">
                <a:solidFill>
                  <a:schemeClr val="bg1"/>
                </a:solidFill>
              </a:rPr>
              <a:t>IoC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Dependencies are </a:t>
            </a:r>
            <a:r>
              <a:rPr lang="en-US" b="1" dirty="0">
                <a:solidFill>
                  <a:schemeClr val="bg1"/>
                </a:solidFill>
              </a:rPr>
              <a:t>pushed</a:t>
            </a:r>
            <a:r>
              <a:rPr lang="en-US" dirty="0"/>
              <a:t> in the class from the </a:t>
            </a:r>
            <a:r>
              <a:rPr lang="en-US" b="1" dirty="0">
                <a:solidFill>
                  <a:schemeClr val="bg1"/>
                </a:solidFill>
              </a:rPr>
              <a:t>outside</a:t>
            </a:r>
          </a:p>
          <a:p>
            <a:pPr lvl="1"/>
            <a:r>
              <a:rPr lang="en-US" dirty="0"/>
              <a:t>The class does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instantiate it's dependencies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91000" y="3954748"/>
            <a:ext cx="9144000" cy="24013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public class Customer {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private customerService;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constructor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cService: CustomerService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 {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this.customerService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cService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4926000" y="5693270"/>
            <a:ext cx="4584411" cy="609716"/>
          </a:xfrm>
          <a:prstGeom prst="wedgeRoundRectCallout">
            <a:avLst>
              <a:gd name="adj1" fmla="val -22531"/>
              <a:gd name="adj2" fmla="val -721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The service comes from </a:t>
            </a:r>
            <a:r>
              <a:rPr lang="en-US" sz="2400" b="1" noProof="1">
                <a:solidFill>
                  <a:schemeClr val="bg1"/>
                </a:solidFill>
              </a:rPr>
              <a:t>outside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C2314CF-77B3-4EB1-BA77-79FBBA0DDA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646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keyword</a:t>
            </a:r>
          </a:p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methods/properties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Violations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1000" y="2619000"/>
            <a:ext cx="9525000" cy="3564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public class Laptop {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public battery: Battery;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public videoCard: VideoCard;</a:t>
            </a:r>
          </a:p>
          <a:p>
            <a:pPr>
              <a:lnSpc>
                <a:spcPct val="105000"/>
              </a:lnSpc>
            </a:pPr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constructor() {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this.battery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new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Battery('Acer battery');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this.videoCard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new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VideoCard('Nvidia 960 GTX');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231000" y="3451338"/>
            <a:ext cx="3806550" cy="1018339"/>
          </a:xfrm>
          <a:prstGeom prst="wedgeRoundRectCallout">
            <a:avLst>
              <a:gd name="adj1" fmla="val -46903"/>
              <a:gd name="adj2" fmla="val 116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The class is </a:t>
            </a:r>
            <a:r>
              <a:rPr lang="en-US" sz="2400" b="1" noProof="1">
                <a:solidFill>
                  <a:schemeClr val="bg1"/>
                </a:solidFill>
              </a:rPr>
              <a:t>brittle</a:t>
            </a:r>
            <a:r>
              <a:rPr lang="en-US" sz="2400" b="1" noProof="1">
                <a:solidFill>
                  <a:srgbClr val="FFFFFF"/>
                </a:solidFill>
              </a:rPr>
              <a:t>, </a:t>
            </a:r>
            <a:r>
              <a:rPr lang="en-US" sz="2400" b="1" noProof="1">
                <a:solidFill>
                  <a:schemeClr val="bg1"/>
                </a:solidFill>
              </a:rPr>
              <a:t>inflexible</a:t>
            </a:r>
            <a:r>
              <a:rPr lang="en-US" sz="2400" b="1" noProof="1">
                <a:solidFill>
                  <a:srgbClr val="FFFFFF"/>
                </a:solidFill>
              </a:rPr>
              <a:t> and </a:t>
            </a:r>
            <a:r>
              <a:rPr lang="en-US" sz="2400" b="1" noProof="1">
                <a:solidFill>
                  <a:schemeClr val="bg1"/>
                </a:solidFill>
              </a:rPr>
              <a:t>hard</a:t>
            </a:r>
            <a:r>
              <a:rPr lang="en-US" sz="2400" b="1" noProof="1">
                <a:solidFill>
                  <a:srgbClr val="FFFFFF"/>
                </a:solidFill>
              </a:rPr>
              <a:t> to test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F844586-982F-4C92-AAF3-C172536725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975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0000"/>
              </a:spcAft>
            </a:pPr>
            <a:r>
              <a:rPr lang="en-US" dirty="0"/>
              <a:t>Add the dependencies </a:t>
            </a:r>
            <a:r>
              <a:rPr lang="en-US" b="1" dirty="0">
                <a:solidFill>
                  <a:schemeClr val="bg1"/>
                </a:solidFill>
              </a:rPr>
              <a:t>through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constructor</a:t>
            </a:r>
          </a:p>
          <a:p>
            <a:pPr>
              <a:spcAft>
                <a:spcPts val="10000"/>
              </a:spcAft>
            </a:pPr>
            <a:r>
              <a:rPr lang="en-US" dirty="0"/>
              <a:t>Create whatever </a:t>
            </a:r>
            <a:r>
              <a:rPr lang="en-US" b="1" dirty="0">
                <a:solidFill>
                  <a:schemeClr val="bg1"/>
                </a:solidFill>
              </a:rPr>
              <a:t>model</a:t>
            </a:r>
            <a:r>
              <a:rPr lang="en-US" dirty="0"/>
              <a:t> you like</a:t>
            </a:r>
          </a:p>
          <a:p>
            <a:pPr>
              <a:spcAft>
                <a:spcPts val="10000"/>
              </a:spcAft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Fix?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828801"/>
            <a:ext cx="8839200" cy="12379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constructor(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public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videoCard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 VideoCard, 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public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battery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 Battery)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5904" y="3791232"/>
            <a:ext cx="8845868" cy="12379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let firstLaptop = new Laptop(</a:t>
            </a:r>
            <a:b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new VideoCard(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'Nvidia</a:t>
            </a:r>
            <a:r>
              <a:rPr lang="en-US" sz="24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940m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'), </a:t>
            </a:r>
            <a:b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new Battery(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'Acer</a:t>
            </a:r>
            <a:r>
              <a:rPr lang="en-US" sz="24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Battery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'));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5904" y="5389225"/>
            <a:ext cx="8839200" cy="12379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let secondLaptop = new Laptop(</a:t>
            </a:r>
            <a:b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new VideoCard(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'Radeon</a:t>
            </a:r>
            <a:r>
              <a:rPr lang="en-US" sz="24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280x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'), 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new Battery(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'Toshiba</a:t>
            </a:r>
            <a:r>
              <a:rPr lang="en-US" sz="24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Battery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'));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EEA4665-0425-4A78-8D9F-15684C1921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224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82875"/>
          </a:xfrm>
        </p:spPr>
        <p:txBody>
          <a:bodyPr/>
          <a:lstStyle/>
          <a:p>
            <a:r>
              <a:rPr lang="en-US" dirty="0"/>
              <a:t>A class should </a:t>
            </a:r>
            <a:r>
              <a:rPr lang="en-US" b="1" dirty="0">
                <a:solidFill>
                  <a:schemeClr val="bg1"/>
                </a:solidFill>
              </a:rPr>
              <a:t>receive</a:t>
            </a:r>
            <a:r>
              <a:rPr lang="en-US" dirty="0"/>
              <a:t> its dependencies from </a:t>
            </a:r>
            <a:r>
              <a:rPr lang="en-US" b="1" dirty="0">
                <a:solidFill>
                  <a:schemeClr val="bg1"/>
                </a:solidFill>
              </a:rPr>
              <a:t>external</a:t>
            </a:r>
            <a:r>
              <a:rPr lang="en-US" dirty="0"/>
              <a:t> sources rather than </a:t>
            </a:r>
            <a:r>
              <a:rPr lang="en-US" b="1" dirty="0">
                <a:solidFill>
                  <a:schemeClr val="bg1"/>
                </a:solidFill>
              </a:rPr>
              <a:t>creating</a:t>
            </a:r>
            <a:r>
              <a:rPr lang="en-US" dirty="0"/>
              <a:t> them </a:t>
            </a:r>
            <a:r>
              <a:rPr lang="en-US" b="1" dirty="0">
                <a:solidFill>
                  <a:schemeClr val="bg1"/>
                </a:solidFill>
              </a:rPr>
              <a:t>itself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Decouple </a:t>
            </a:r>
            <a:r>
              <a:rPr lang="en-US" dirty="0"/>
              <a:t>dependencies through </a:t>
            </a:r>
            <a:r>
              <a:rPr lang="en-US" b="1" dirty="0">
                <a:solidFill>
                  <a:schemeClr val="bg1"/>
                </a:solidFill>
              </a:rPr>
              <a:t>constructor injection</a:t>
            </a:r>
          </a:p>
          <a:p>
            <a:r>
              <a:rPr lang="en-US" dirty="0"/>
              <a:t>Your </a:t>
            </a:r>
            <a:r>
              <a:rPr lang="en-US" b="1" dirty="0">
                <a:solidFill>
                  <a:schemeClr val="bg1"/>
                </a:solidFill>
              </a:rPr>
              <a:t>code</a:t>
            </a:r>
            <a:r>
              <a:rPr lang="en-US" dirty="0"/>
              <a:t> should be </a:t>
            </a:r>
            <a:r>
              <a:rPr lang="en-US" b="1" dirty="0">
                <a:solidFill>
                  <a:schemeClr val="bg1"/>
                </a:solidFill>
              </a:rPr>
              <a:t>easier</a:t>
            </a:r>
            <a:r>
              <a:rPr lang="en-US" dirty="0"/>
              <a:t> to test</a:t>
            </a:r>
          </a:p>
          <a:p>
            <a:r>
              <a:rPr lang="en-US" dirty="0"/>
              <a:t>Additional information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  <a:hlinkClick r:id="rId2"/>
              </a:rPr>
              <a:t>https://angular.io/guide/dependency-injection-pattern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Requirements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ABD68CB-80D8-49B7-BFBC-1F055693F1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813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36000" y="1317256"/>
            <a:ext cx="9049234" cy="4946744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Change Detection Strategy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SOLID Principles</a:t>
            </a:r>
            <a:endParaRPr lang="bg-BG" sz="3200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Services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Observables and RxJS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HTTP Client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1941226-A877-4275-9BE7-A911CE0506B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9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B9A4300F-5878-4CFD-B6FB-CA73DF3C25E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Constructor Injection, Providers, Injectable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Services</a:t>
            </a:r>
            <a:endParaRPr lang="bg-BG" dirty="0"/>
          </a:p>
        </p:txBody>
      </p:sp>
      <p:pic>
        <p:nvPicPr>
          <p:cNvPr id="5" name="Picture 4" descr="A picture containing drawing, light, plate&#10;&#10;Description automatically generated">
            <a:extLst>
              <a:ext uri="{FF2B5EF4-FFF2-40B4-BE49-F238E27FC236}">
                <a16:creationId xmlns:a16="http://schemas.microsoft.com/office/drawing/2014/main" id="{FB9F8E97-DEFD-45C5-8CCF-DB289DCC3A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087" y="1385091"/>
            <a:ext cx="2445825" cy="244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72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Components </a:t>
            </a:r>
            <a:r>
              <a:rPr lang="en-US" b="1" dirty="0">
                <a:solidFill>
                  <a:schemeClr val="bg1"/>
                </a:solidFill>
              </a:rPr>
              <a:t>shouldn't</a:t>
            </a:r>
            <a:r>
              <a:rPr lang="en-US" dirty="0"/>
              <a:t> fetch or save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directly</a:t>
            </a:r>
          </a:p>
          <a:p>
            <a:r>
              <a:rPr lang="en-US" dirty="0"/>
              <a:t>They should focus on </a:t>
            </a:r>
            <a:r>
              <a:rPr lang="en-US" b="1" dirty="0">
                <a:solidFill>
                  <a:schemeClr val="bg1"/>
                </a:solidFill>
              </a:rPr>
              <a:t>presenting data </a:t>
            </a:r>
            <a:r>
              <a:rPr lang="en-US" dirty="0"/>
              <a:t>and delegate</a:t>
            </a:r>
            <a:br>
              <a:rPr lang="en-US" dirty="0"/>
            </a:br>
            <a:r>
              <a:rPr lang="en-US" dirty="0"/>
              <a:t>data access to a service</a:t>
            </a:r>
          </a:p>
          <a:p>
            <a:r>
              <a:rPr lang="en-US" dirty="0"/>
              <a:t>Services are a great way to</a:t>
            </a:r>
          </a:p>
          <a:p>
            <a:pPr lvl="1"/>
            <a:r>
              <a:rPr lang="en-US" dirty="0"/>
              <a:t>Share information among classes that </a:t>
            </a:r>
            <a:r>
              <a:rPr lang="en-US" b="1" dirty="0">
                <a:solidFill>
                  <a:schemeClr val="bg1"/>
                </a:solidFill>
              </a:rPr>
              <a:t>don't know</a:t>
            </a:r>
            <a:br>
              <a:rPr lang="en-US" dirty="0"/>
            </a:br>
            <a:r>
              <a:rPr lang="en-US" dirty="0"/>
              <a:t>about each other</a:t>
            </a:r>
          </a:p>
          <a:p>
            <a:pPr lvl="1"/>
            <a:r>
              <a:rPr lang="en-US" dirty="0"/>
              <a:t>Avoid </a:t>
            </a:r>
            <a:r>
              <a:rPr lang="en-US" b="1" dirty="0">
                <a:solidFill>
                  <a:schemeClr val="bg1"/>
                </a:solidFill>
              </a:rPr>
              <a:t>code duplication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Need Services 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A5F6D56-8D07-42DE-AC86-E397EFFD947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60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Services in Angular are just normal </a:t>
            </a:r>
            <a:r>
              <a:rPr lang="en-US" b="1" dirty="0">
                <a:solidFill>
                  <a:schemeClr val="bg1"/>
                </a:solidFill>
              </a:rPr>
              <a:t>TypeScript classes </a:t>
            </a:r>
            <a:r>
              <a:rPr lang="en-US" dirty="0"/>
              <a:t>that </a:t>
            </a:r>
            <a:br>
              <a:rPr lang="en-US" dirty="0"/>
            </a:br>
            <a:r>
              <a:rPr lang="en-US" dirty="0"/>
              <a:t>handle data manipulation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Service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6518" y="2514601"/>
            <a:ext cx="5999482" cy="32385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export class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BooksService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{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booksData: Book[];</a:t>
            </a:r>
          </a:p>
          <a:p>
            <a:pPr>
              <a:lnSpc>
                <a:spcPct val="105000"/>
              </a:lnSpc>
            </a:pP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addBook(b: Book) {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this.booksData.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push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(b);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BB3875F-0D8D-4452-890A-70C3B00ACE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266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Services are injected into components via </a:t>
            </a:r>
            <a:r>
              <a:rPr lang="en-US" b="1" dirty="0">
                <a:solidFill>
                  <a:schemeClr val="bg1"/>
                </a:solidFill>
              </a:rPr>
              <a:t>constructor injection</a:t>
            </a:r>
          </a:p>
          <a:p>
            <a:r>
              <a:rPr lang="en-US" dirty="0"/>
              <a:t>Before that they should be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/>
              <a:t> from inside the </a:t>
            </a:r>
            <a:r>
              <a:rPr lang="en-US" b="1" dirty="0">
                <a:solidFill>
                  <a:schemeClr val="bg1"/>
                </a:solidFill>
              </a:rPr>
              <a:t>decorator</a:t>
            </a:r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Injecting into Components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1000" y="2709000"/>
            <a:ext cx="8254422" cy="369101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@Component({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providers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 [ BooksService ]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export class BookListComponent {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constructor(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private booksService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 BooksService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) {  }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843715" y="3009900"/>
            <a:ext cx="4891147" cy="838200"/>
          </a:xfrm>
          <a:prstGeom prst="wedgeRoundRectCallout">
            <a:avLst>
              <a:gd name="adj1" fmla="val -48507"/>
              <a:gd name="adj2" fmla="val -157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The </a:t>
            </a:r>
            <a:r>
              <a:rPr lang="en-US" sz="2400" b="1" noProof="1">
                <a:solidFill>
                  <a:schemeClr val="bg1"/>
                </a:solidFill>
              </a:rPr>
              <a:t>same instance </a:t>
            </a:r>
            <a:r>
              <a:rPr lang="en-US" sz="2400" b="1" noProof="1">
                <a:solidFill>
                  <a:srgbClr val="FFFFFF"/>
                </a:solidFill>
              </a:rPr>
              <a:t>will be provided for </a:t>
            </a:r>
            <a:r>
              <a:rPr lang="en-US" sz="2400" b="1" noProof="1">
                <a:solidFill>
                  <a:schemeClr val="bg1"/>
                </a:solidFill>
              </a:rPr>
              <a:t>child components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D8BD0E1-B7C2-470D-A0EC-A536183ADC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685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order to inject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service </a:t>
            </a:r>
            <a:r>
              <a:rPr lang="en-US" b="1" dirty="0">
                <a:solidFill>
                  <a:schemeClr val="bg1"/>
                </a:solidFill>
              </a:rPr>
              <a:t>into another </a:t>
            </a:r>
            <a:r>
              <a:rPr lang="en-US" dirty="0"/>
              <a:t>use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@Injectable</a:t>
            </a:r>
            <a:r>
              <a:rPr lang="en-US" dirty="0"/>
              <a:t> decorator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Injectable Decorator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6518" y="2438400"/>
            <a:ext cx="9699082" cy="3810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@Injectable()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export class BooksService {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booksData: Book[];</a:t>
            </a:r>
          </a:p>
          <a:p>
            <a:pPr>
              <a:lnSpc>
                <a:spcPct val="105000"/>
              </a:lnSpc>
            </a:pP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constructor (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private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loggingService: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LoggingService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) { }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400800" y="2514600"/>
            <a:ext cx="4035200" cy="13526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@Injectable({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providedIn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 '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root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  <a:b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})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6611578" y="4073656"/>
            <a:ext cx="3810000" cy="539488"/>
          </a:xfrm>
          <a:prstGeom prst="wedgeRoundRectCallout">
            <a:avLst>
              <a:gd name="adj1" fmla="val -24894"/>
              <a:gd name="adj2" fmla="val -754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Provided in '</a:t>
            </a:r>
            <a:r>
              <a:rPr lang="en-US" sz="2400" b="1" noProof="1">
                <a:solidFill>
                  <a:schemeClr val="bg1"/>
                </a:solidFill>
              </a:rPr>
              <a:t>app.module.ts</a:t>
            </a:r>
            <a:r>
              <a:rPr lang="en-US" sz="2400" b="1" noProof="1">
                <a:solidFill>
                  <a:srgbClr val="FFFFFF"/>
                </a:solidFill>
              </a:rPr>
              <a:t>'</a:t>
            </a:r>
            <a:endParaRPr lang="en-US" sz="2400" b="1" noProof="1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CEF3014-22C1-4230-9650-6F694E5F22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390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AE0A1B36-7F70-4F59-93B5-6D4D416C6F5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Intro to FRP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RxJS and Observables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800" y="1371843"/>
            <a:ext cx="2576400" cy="25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Functional Programming is used a lot in JavaScript</a:t>
            </a:r>
          </a:p>
          <a:p>
            <a:pPr lvl="1"/>
            <a:r>
              <a:rPr lang="en-US" dirty="0"/>
              <a:t>Easier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manipulation using (</a:t>
            </a:r>
            <a:r>
              <a:rPr lang="en-US" b="1" dirty="0">
                <a:solidFill>
                  <a:schemeClr val="bg1"/>
                </a:solidFill>
              </a:rPr>
              <a:t>map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filter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reduce</a:t>
            </a:r>
            <a:r>
              <a:rPr lang="en-US" dirty="0"/>
              <a:t>, etc.)</a:t>
            </a:r>
          </a:p>
          <a:p>
            <a:r>
              <a:rPr lang="en-US" dirty="0"/>
              <a:t>Front-end programming is </a:t>
            </a:r>
            <a:r>
              <a:rPr lang="en-US" b="1" dirty="0">
                <a:solidFill>
                  <a:schemeClr val="bg1"/>
                </a:solidFill>
              </a:rPr>
              <a:t>asynchronous</a:t>
            </a:r>
          </a:p>
          <a:p>
            <a:r>
              <a:rPr lang="en-US" dirty="0"/>
              <a:t>Using a </a:t>
            </a:r>
            <a:r>
              <a:rPr lang="en-US" b="1" dirty="0">
                <a:solidFill>
                  <a:schemeClr val="bg1"/>
                </a:solidFill>
              </a:rPr>
              <a:t>stream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handle </a:t>
            </a:r>
            <a:r>
              <a:rPr lang="en-US" b="1" dirty="0">
                <a:solidFill>
                  <a:schemeClr val="bg1"/>
                </a:solidFill>
              </a:rPr>
              <a:t>asynchronous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operations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6000" y="4188472"/>
            <a:ext cx="3276600" cy="4623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0, 1, 2, 3, 4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4343400" y="4114800"/>
            <a:ext cx="4759050" cy="609716"/>
          </a:xfrm>
          <a:prstGeom prst="wedgeRoundRectCallout">
            <a:avLst>
              <a:gd name="adj1" fmla="val -54489"/>
              <a:gd name="adj2" fmla="val -113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A stream of numeric values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30E6447-5E5A-4CA4-AD8C-DEF79FD08E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147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Angular we </a:t>
            </a:r>
            <a:r>
              <a:rPr lang="en-US" b="1" dirty="0">
                <a:solidFill>
                  <a:schemeClr val="bg1"/>
                </a:solidFill>
              </a:rPr>
              <a:t>handle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streams using </a:t>
            </a:r>
            <a:r>
              <a:rPr lang="en-US" b="1" dirty="0">
                <a:solidFill>
                  <a:schemeClr val="bg1"/>
                </a:solidFill>
              </a:rPr>
              <a:t>Observables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Streams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Subscribe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Streams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React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new values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Combine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streams to build new ones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Observable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6000" y="4780936"/>
            <a:ext cx="3352800" cy="4623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0, 1, 2, 3, 4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4926000" y="4632597"/>
            <a:ext cx="4275000" cy="628064"/>
          </a:xfrm>
          <a:prstGeom prst="wedgeRoundRectCallout">
            <a:avLst>
              <a:gd name="adj1" fmla="val -49341"/>
              <a:gd name="adj2" fmla="val -132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Handle a </a:t>
            </a:r>
            <a:r>
              <a:rPr lang="en-US" sz="2400" b="1" noProof="1">
                <a:solidFill>
                  <a:schemeClr val="bg1"/>
                </a:solidFill>
              </a:rPr>
              <a:t>stream</a:t>
            </a:r>
            <a:r>
              <a:rPr lang="en-US" sz="2400" b="1" noProof="1">
                <a:solidFill>
                  <a:srgbClr val="FFFFFF"/>
                </a:solidFill>
              </a:rPr>
              <a:t> as an </a:t>
            </a:r>
            <a:r>
              <a:rPr lang="en-US" sz="2400" b="1" noProof="1">
                <a:solidFill>
                  <a:schemeClr val="bg1"/>
                </a:solidFill>
              </a:rPr>
              <a:t>array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F05B438-2DA4-4252-8D69-25100321F6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877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FRP is a </a:t>
            </a:r>
            <a:r>
              <a:rPr lang="en-US" b="1" dirty="0">
                <a:solidFill>
                  <a:schemeClr val="bg1"/>
                </a:solidFill>
              </a:rPr>
              <a:t>paradigm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for software development</a:t>
            </a:r>
          </a:p>
          <a:p>
            <a:pPr lvl="1"/>
            <a:r>
              <a:rPr lang="en-US" dirty="0"/>
              <a:t>Entire </a:t>
            </a:r>
            <a:r>
              <a:rPr lang="en-US" b="1" dirty="0">
                <a:solidFill>
                  <a:schemeClr val="bg1"/>
                </a:solidFill>
              </a:rPr>
              <a:t>programs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can be build </a:t>
            </a:r>
            <a:r>
              <a:rPr lang="en-US" b="1" dirty="0">
                <a:solidFill>
                  <a:schemeClr val="bg1"/>
                </a:solidFill>
              </a:rPr>
              <a:t>uniquely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around the notion of </a:t>
            </a:r>
            <a:endParaRPr lang="bg-BG" dirty="0"/>
          </a:p>
          <a:p>
            <a:pPr marL="609036" lvl="1" indent="0">
              <a:buNone/>
            </a:pPr>
            <a:r>
              <a:rPr lang="bg-BG" b="1" dirty="0">
                <a:solidFill>
                  <a:schemeClr val="bg1"/>
                </a:solidFill>
              </a:rPr>
              <a:t>    </a:t>
            </a:r>
            <a:r>
              <a:rPr lang="en-US" b="1" dirty="0">
                <a:solidFill>
                  <a:schemeClr val="bg1"/>
                </a:solidFill>
              </a:rPr>
              <a:t>streams</a:t>
            </a:r>
          </a:p>
          <a:p>
            <a:pPr lvl="1"/>
            <a:r>
              <a:rPr lang="en-US" dirty="0"/>
              <a:t>Create, combine and subscribe to streams</a:t>
            </a:r>
          </a:p>
          <a:p>
            <a:r>
              <a:rPr lang="en-US" dirty="0"/>
              <a:t>The core </a:t>
            </a:r>
            <a:r>
              <a:rPr lang="en-US" b="1" dirty="0">
                <a:solidFill>
                  <a:schemeClr val="bg1"/>
                </a:solidFill>
              </a:rPr>
              <a:t>goal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FRP</a:t>
            </a:r>
          </a:p>
          <a:p>
            <a:pPr lvl="1"/>
            <a:r>
              <a:rPr lang="en-US" dirty="0"/>
              <a:t>Build programs in a </a:t>
            </a:r>
            <a:r>
              <a:rPr lang="en-US" b="1" dirty="0">
                <a:solidFill>
                  <a:schemeClr val="bg1"/>
                </a:solidFill>
              </a:rPr>
              <a:t>declarative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way</a:t>
            </a:r>
          </a:p>
          <a:p>
            <a:pPr lvl="1"/>
            <a:r>
              <a:rPr lang="en-US" dirty="0"/>
              <a:t>Lack of application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variables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Reactive Programming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71000" y="4464000"/>
            <a:ext cx="1594200" cy="1798158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FA6E9ED7-D850-4F55-8556-BEC1F368AB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013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Stands for </a:t>
            </a:r>
            <a:r>
              <a:rPr lang="en-US" b="1" dirty="0">
                <a:solidFill>
                  <a:schemeClr val="bg1"/>
                </a:solidFill>
              </a:rPr>
              <a:t>R</a:t>
            </a:r>
            <a:r>
              <a:rPr lang="en-US" dirty="0"/>
              <a:t>eactive E</a:t>
            </a:r>
            <a:r>
              <a:rPr lang="en-US" b="1" dirty="0">
                <a:solidFill>
                  <a:schemeClr val="bg1"/>
                </a:solidFill>
              </a:rPr>
              <a:t>x</a:t>
            </a:r>
            <a:r>
              <a:rPr lang="en-US" dirty="0"/>
              <a:t>tensions for </a:t>
            </a:r>
            <a:r>
              <a:rPr lang="en-US" b="1" dirty="0">
                <a:solidFill>
                  <a:schemeClr val="bg1"/>
                </a:solidFill>
              </a:rPr>
              <a:t>J</a:t>
            </a:r>
            <a:r>
              <a:rPr lang="en-US" dirty="0"/>
              <a:t>ava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/>
              <a:t>cript</a:t>
            </a:r>
          </a:p>
          <a:p>
            <a:pPr lvl="1">
              <a:spcAft>
                <a:spcPts val="6000"/>
              </a:spcAft>
            </a:pPr>
            <a:r>
              <a:rPr lang="en-US" dirty="0"/>
              <a:t>Install Library</a:t>
            </a:r>
          </a:p>
          <a:p>
            <a:pPr lvl="1">
              <a:spcAft>
                <a:spcPts val="6000"/>
              </a:spcAft>
            </a:pPr>
            <a:r>
              <a:rPr lang="en-US" dirty="0"/>
              <a:t>Use with CommonJS</a:t>
            </a:r>
          </a:p>
          <a:p>
            <a:pPr lvl="1">
              <a:spcBef>
                <a:spcPts val="4000"/>
              </a:spcBef>
              <a:spcAft>
                <a:spcPts val="6000"/>
              </a:spcAft>
            </a:pPr>
            <a:r>
              <a:rPr lang="en-US" dirty="0"/>
              <a:t>Use with import/export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RxJS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6800" y="2590801"/>
            <a:ext cx="9220200" cy="4623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npm install rxjs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66800" y="3918269"/>
            <a:ext cx="9220200" cy="8501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const { range } = require('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rxjs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const { map, filter } = require('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rxjs/operators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66800" y="5678456"/>
            <a:ext cx="9220200" cy="8501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import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{ range } from 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rxjs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import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 map, filter } from 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rxjs/operators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D39F4F4-754B-45C8-83A2-272B4E2498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429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0678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-web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01255B7-F15B-443C-945C-FB799AD8BA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823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9000"/>
              </a:spcAft>
            </a:pPr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</a:rPr>
              <a:t>tap </a:t>
            </a:r>
            <a:r>
              <a:rPr lang="en-US" dirty="0"/>
              <a:t>operator</a:t>
            </a:r>
          </a:p>
          <a:p>
            <a:pPr>
              <a:spcBef>
                <a:spcPts val="5000"/>
              </a:spcBef>
            </a:pPr>
            <a:r>
              <a:rPr lang="en-US" dirty="0"/>
              <a:t>Observables are either </a:t>
            </a:r>
            <a:r>
              <a:rPr lang="en-US" b="1" dirty="0">
                <a:solidFill>
                  <a:schemeClr val="bg1"/>
                </a:solidFill>
              </a:rPr>
              <a:t>hot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cold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Cold observables</a:t>
            </a:r>
            <a:r>
              <a:rPr lang="en-US" dirty="0"/>
              <a:t> are observables where the data producer is created by the observable itself.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Hot observables</a:t>
            </a:r>
            <a:r>
              <a:rPr lang="en-US" dirty="0"/>
              <a:t> have their data producer outside the observable itself. 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Observables Side Effect (Hot vs Cold)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1820010"/>
            <a:ext cx="9601200" cy="16257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const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obs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range(1, 10)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pipe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tap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=&gt; console.log(`Hello: ${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}`))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BD0DB29-B193-4988-B58A-207164412C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6851650" y="4851400"/>
            <a:ext cx="4711700" cy="628064"/>
          </a:xfrm>
          <a:prstGeom prst="wedgeRoundRectCallout">
            <a:avLst>
              <a:gd name="adj1" fmla="val -49341"/>
              <a:gd name="adj2" fmla="val -132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chemeClr val="bg1"/>
                </a:solidFill>
              </a:rPr>
              <a:t>of</a:t>
            </a:r>
            <a:r>
              <a:rPr lang="en-US" sz="2400" b="1" dirty="0">
                <a:solidFill>
                  <a:schemeClr val="bg2"/>
                </a:solidFill>
              </a:rPr>
              <a:t>, </a:t>
            </a:r>
            <a:r>
              <a:rPr lang="en-US" sz="2400" b="1" dirty="0">
                <a:solidFill>
                  <a:schemeClr val="bg1"/>
                </a:solidFill>
              </a:rPr>
              <a:t>from</a:t>
            </a:r>
            <a:r>
              <a:rPr lang="en-US" sz="2400" b="1" dirty="0">
                <a:solidFill>
                  <a:schemeClr val="bg2"/>
                </a:solidFill>
              </a:rPr>
              <a:t>, </a:t>
            </a:r>
            <a:r>
              <a:rPr lang="en-US" sz="2400" b="1" dirty="0">
                <a:solidFill>
                  <a:schemeClr val="bg1"/>
                </a:solidFill>
              </a:rPr>
              <a:t>range</a:t>
            </a:r>
            <a:r>
              <a:rPr lang="en-US" sz="2400" b="1" dirty="0">
                <a:solidFill>
                  <a:schemeClr val="bg2"/>
                </a:solidFill>
              </a:rPr>
              <a:t>, </a:t>
            </a:r>
            <a:r>
              <a:rPr lang="en-US" sz="2400" b="1" dirty="0">
                <a:solidFill>
                  <a:schemeClr val="bg1"/>
                </a:solidFill>
              </a:rPr>
              <a:t>interval</a:t>
            </a:r>
            <a:r>
              <a:rPr lang="en-US" sz="2400" b="1" dirty="0">
                <a:solidFill>
                  <a:schemeClr val="bg2"/>
                </a:solidFill>
              </a:rPr>
              <a:t> and </a:t>
            </a:r>
            <a:r>
              <a:rPr lang="en-US" sz="2400" b="1" dirty="0">
                <a:solidFill>
                  <a:schemeClr val="bg1"/>
                </a:solidFill>
              </a:rPr>
              <a:t>timer</a:t>
            </a:r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6851650" y="5962650"/>
            <a:ext cx="4711700" cy="628064"/>
          </a:xfrm>
          <a:prstGeom prst="wedgeRoundRectCallout">
            <a:avLst>
              <a:gd name="adj1" fmla="val -49341"/>
              <a:gd name="adj2" fmla="val -132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</a:pPr>
            <a:r>
              <a:rPr lang="en-US" sz="2400" b="1" dirty="0" err="1">
                <a:solidFill>
                  <a:schemeClr val="bg1"/>
                </a:solidFill>
              </a:rPr>
              <a:t>fromEvent</a:t>
            </a:r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15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Observables are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shared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by </a:t>
            </a:r>
            <a:r>
              <a:rPr lang="en-US" b="1" dirty="0">
                <a:solidFill>
                  <a:schemeClr val="bg1"/>
                </a:solidFill>
              </a:rPr>
              <a:t>default</a:t>
            </a:r>
          </a:p>
          <a:p>
            <a:pPr lvl="1">
              <a:spcAft>
                <a:spcPts val="10000"/>
              </a:spcAft>
            </a:pPr>
            <a:r>
              <a:rPr lang="en-US" dirty="0"/>
              <a:t>Creating a </a:t>
            </a:r>
            <a:r>
              <a:rPr lang="en-US" b="1" dirty="0">
                <a:solidFill>
                  <a:schemeClr val="bg1"/>
                </a:solidFill>
              </a:rPr>
              <a:t>subscriber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sets up a whole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separate processing  </a:t>
            </a:r>
            <a:r>
              <a:rPr lang="en-US" b="1" dirty="0">
                <a:solidFill>
                  <a:schemeClr val="bg1"/>
                </a:solidFill>
              </a:rPr>
              <a:t>chain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Two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things to </a:t>
            </a:r>
            <a:r>
              <a:rPr lang="en-US" b="1" dirty="0">
                <a:solidFill>
                  <a:schemeClr val="bg1"/>
                </a:solidFill>
              </a:rPr>
              <a:t>keep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in mind:</a:t>
            </a:r>
          </a:p>
          <a:p>
            <a:pPr lvl="1"/>
            <a:r>
              <a:rPr lang="en-US" dirty="0"/>
              <a:t>Is the observable </a:t>
            </a:r>
            <a:r>
              <a:rPr lang="en-US" b="1" dirty="0">
                <a:solidFill>
                  <a:schemeClr val="bg1"/>
                </a:solidFill>
              </a:rPr>
              <a:t>hot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cold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Is the observable </a:t>
            </a:r>
            <a:r>
              <a:rPr lang="en-US" b="1" dirty="0">
                <a:solidFill>
                  <a:schemeClr val="bg1"/>
                </a:solidFill>
              </a:rPr>
              <a:t>shared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?</a:t>
            </a:r>
          </a:p>
          <a:p>
            <a:pPr lvl="1"/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Observables Side Effect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6000" y="3110339"/>
            <a:ext cx="8857315" cy="8501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obs.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subscribe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(i =&gt; console.log(`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first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sub ${i}`));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obs.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subscribe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(i =&gt; console.log(`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second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sub ${i}`));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EA73D2D-C84B-492B-B682-6C991ED069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427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8000"/>
              </a:spcAft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map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operator</a:t>
            </a:r>
          </a:p>
          <a:p>
            <a:pPr>
              <a:spcAft>
                <a:spcPts val="8000"/>
              </a:spcAft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filter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operator</a:t>
            </a:r>
          </a:p>
          <a:p>
            <a:pPr>
              <a:spcAft>
                <a:spcPts val="8000"/>
              </a:spcAft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reduce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operator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Used RxJS Operators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3900" y="1995646"/>
            <a:ext cx="9647100" cy="4623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const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obs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range(1, 10).pipe(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=&gt;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** 2));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23900" y="3680318"/>
            <a:ext cx="9647100" cy="4623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const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obs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range(1, 10).pipe(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filter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=&gt;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% 2 === 0));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23900" y="5139000"/>
            <a:ext cx="9647100" cy="12379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const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obs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range(1, 10).pipe(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nn-NO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reduce</a:t>
            </a:r>
            <a:r>
              <a:rPr lang="nn-NO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((prevVal, val) =&gt; prevVal + val, 0)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))</a:t>
            </a:r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645E5FC-11C1-44C1-80D3-6934F71FE3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122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3" y="1151125"/>
            <a:ext cx="11804822" cy="5570355"/>
          </a:xfrm>
        </p:spPr>
        <p:txBody>
          <a:bodyPr/>
          <a:lstStyle/>
          <a:p>
            <a:r>
              <a:rPr lang="en-US" dirty="0"/>
              <a:t>RxJS and FRP are powerful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concepts</a:t>
            </a:r>
          </a:p>
          <a:p>
            <a:r>
              <a:rPr lang="en-US" dirty="0"/>
              <a:t>Multiple choice to </a:t>
            </a:r>
            <a:r>
              <a:rPr lang="en-US" b="1" dirty="0">
                <a:solidFill>
                  <a:schemeClr val="bg1"/>
                </a:solidFill>
              </a:rPr>
              <a:t>structure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Angular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app</a:t>
            </a:r>
          </a:p>
          <a:p>
            <a:pPr lvl="1"/>
            <a:r>
              <a:rPr lang="en-US" dirty="0"/>
              <a:t>Go </a:t>
            </a:r>
            <a:r>
              <a:rPr lang="en-US" b="1" dirty="0">
                <a:solidFill>
                  <a:schemeClr val="bg1"/>
                </a:solidFill>
              </a:rPr>
              <a:t>full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reactive (extensive use of RxJS)</a:t>
            </a:r>
          </a:p>
          <a:p>
            <a:pPr lvl="1"/>
            <a:r>
              <a:rPr lang="en-US" dirty="0"/>
              <a:t>Via </a:t>
            </a:r>
            <a:r>
              <a:rPr lang="en-US" b="1" dirty="0">
                <a:solidFill>
                  <a:schemeClr val="bg1"/>
                </a:solidFill>
              </a:rPr>
              <a:t>parts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(Forms or Http)</a:t>
            </a:r>
          </a:p>
          <a:p>
            <a:r>
              <a:rPr lang="en-US" dirty="0"/>
              <a:t>More on observables here: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Click</a:t>
            </a: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More RxJS operators here: </a:t>
            </a:r>
            <a:r>
              <a:rPr lang="en-US" dirty="0">
                <a:hlinkClick r:id="rId3"/>
              </a:rPr>
              <a:t>Click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RxJS and FRP Overview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3C67001-F4C5-444D-9A4B-556F062C73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370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AE02B078-84E6-4E38-8A5A-B8FDE7E35BC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Fetching Data from a Remote API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HTTP Client</a:t>
            </a:r>
            <a:endParaRPr lang="bg-BG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F114D43-8B69-4487-9AD6-8DCABAA7AD36}"/>
              </a:ext>
            </a:extLst>
          </p:cNvPr>
          <p:cNvGrpSpPr/>
          <p:nvPr/>
        </p:nvGrpSpPr>
        <p:grpSpPr>
          <a:xfrm>
            <a:off x="4747052" y="1494000"/>
            <a:ext cx="2697896" cy="2158316"/>
            <a:chOff x="4747052" y="1494000"/>
            <a:chExt cx="2697896" cy="215831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7052" y="1494000"/>
              <a:ext cx="2697896" cy="2158316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C41059C-358F-422C-A554-EECFC5110325}"/>
                </a:ext>
              </a:extLst>
            </p:cNvPr>
            <p:cNvSpPr/>
            <p:nvPr/>
          </p:nvSpPr>
          <p:spPr>
            <a:xfrm>
              <a:off x="5395061" y="1937450"/>
              <a:ext cx="1401878" cy="144655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REST</a:t>
              </a:r>
              <a:br>
                <a:rPr lang="en-US" sz="4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sz="4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API</a:t>
              </a:r>
              <a:endParaRPr lang="en-US" sz="4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143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6000"/>
              </a:spcAft>
            </a:pPr>
            <a:r>
              <a:rPr lang="en-US" dirty="0"/>
              <a:t>Before using the </a:t>
            </a:r>
            <a:r>
              <a:rPr lang="en-US" b="1" dirty="0">
                <a:solidFill>
                  <a:schemeClr val="bg1"/>
                </a:solidFill>
              </a:rPr>
              <a:t>HttpClient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fetch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data, import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HttpClientModule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in "</a:t>
            </a:r>
            <a:r>
              <a:rPr lang="en-US" b="1" dirty="0" err="1">
                <a:solidFill>
                  <a:schemeClr val="bg1"/>
                </a:solidFill>
              </a:rPr>
              <a:t>app.module.ts</a:t>
            </a:r>
            <a:r>
              <a:rPr lang="en-US" dirty="0"/>
              <a:t>"</a:t>
            </a:r>
          </a:p>
          <a:p>
            <a:pPr>
              <a:spcAft>
                <a:spcPts val="6000"/>
              </a:spcAft>
            </a:pPr>
            <a:r>
              <a:rPr lang="en-US" dirty="0"/>
              <a:t>Add the module in </a:t>
            </a:r>
            <a:r>
              <a:rPr lang="en-US" b="1" dirty="0">
                <a:solidFill>
                  <a:schemeClr val="bg1"/>
                </a:solidFill>
              </a:rPr>
              <a:t>imports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array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HTTP Client Module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96000" y="2484000"/>
            <a:ext cx="9448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import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HttpClientModule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} from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@angular/common/http</a:t>
            </a:r>
            <a:r>
              <a:rPr lang="en-US" sz="2400" b="1" dirty="0"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98784" y="3904884"/>
            <a:ext cx="8261668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@NgModule({</a:t>
            </a:r>
          </a:p>
          <a:p>
            <a:r>
              <a:rPr lang="en-US" b="1" dirty="0">
                <a:latin typeface="Consolas" panose="020B0609020204030204" pitchFamily="49" charset="0"/>
              </a:rPr>
              <a:t>declarations:[ </a:t>
            </a:r>
            <a:r>
              <a:rPr lang="en-US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App Components</a:t>
            </a:r>
            <a:r>
              <a:rPr lang="en-US" b="1" dirty="0">
                <a:latin typeface="Consolas" panose="020B0609020204030204" pitchFamily="49" charset="0"/>
              </a:rPr>
              <a:t> ],</a:t>
            </a: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imports</a:t>
            </a:r>
            <a:r>
              <a:rPr lang="en-US" b="1" dirty="0">
                <a:latin typeface="Consolas" panose="020B0609020204030204" pitchFamily="49" charset="0"/>
              </a:rPr>
              <a:t>:[ </a:t>
            </a:r>
          </a:p>
          <a:p>
            <a:r>
              <a:rPr lang="en-US" b="1" dirty="0">
                <a:latin typeface="Consolas" panose="020B0609020204030204" pitchFamily="49" charset="0"/>
              </a:rPr>
              <a:t>   BrowserModule, </a:t>
            </a:r>
          </a:p>
          <a:p>
            <a:r>
              <a:rPr lang="en-US" b="1" dirty="0"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HttpClientModule</a:t>
            </a:r>
          </a:p>
          <a:p>
            <a:r>
              <a:rPr lang="en-US" b="1" dirty="0">
                <a:latin typeface="Consolas" panose="020B0609020204030204" pitchFamily="49" charset="0"/>
              </a:rPr>
              <a:t>],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4071000" y="4644000"/>
            <a:ext cx="4456200" cy="842730"/>
          </a:xfrm>
          <a:prstGeom prst="wedgeRoundRectCallout">
            <a:avLst>
              <a:gd name="adj1" fmla="val -49889"/>
              <a:gd name="adj2" fmla="val -1697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From now on </a:t>
            </a:r>
            <a:r>
              <a:rPr lang="en-US" sz="2400" b="1" noProof="1">
                <a:solidFill>
                  <a:schemeClr val="bg1"/>
                </a:solidFill>
              </a:rPr>
              <a:t>HttpClient</a:t>
            </a:r>
            <a:r>
              <a:rPr lang="en-US" sz="2400" b="1" noProof="1">
                <a:solidFill>
                  <a:srgbClr val="FFFFFF"/>
                </a:solidFill>
              </a:rPr>
              <a:t> can be </a:t>
            </a:r>
            <a:r>
              <a:rPr lang="en-US" sz="2400" b="1" noProof="1">
                <a:solidFill>
                  <a:schemeClr val="bg1"/>
                </a:solidFill>
              </a:rPr>
              <a:t>injected</a:t>
            </a:r>
            <a:r>
              <a:rPr lang="en-US" sz="2400" b="1" noProof="1">
                <a:solidFill>
                  <a:srgbClr val="FFFFFF"/>
                </a:solidFill>
              </a:rPr>
              <a:t> in Services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A3F9125D-6804-4D5A-A12E-19CE5E3758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094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3213" y="108420"/>
            <a:ext cx="9577597" cy="1110780"/>
          </a:xfrm>
        </p:spPr>
        <p:txBody>
          <a:bodyPr/>
          <a:lstStyle/>
          <a:p>
            <a:r>
              <a:rPr lang="en-US" dirty="0"/>
              <a:t>Using the HTTP Client in Services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8306" y="1638669"/>
            <a:ext cx="1095538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Injectable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PostsService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  <a:b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constructor(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private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http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HttpClient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) {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getAllPosts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() :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Observable&lt;</a:t>
            </a:r>
            <a:r>
              <a:rPr lang="en-US" sz="2400" b="1" dirty="0">
                <a:latin typeface="Consolas" panose="020B0609020204030204" pitchFamily="49" charset="0"/>
              </a:rPr>
              <a:t>Post[]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const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url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 'https://jsonplaceholder.typicode.com/posts';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return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this.http.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Post[]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&gt;(</a:t>
            </a:r>
            <a:r>
              <a:rPr lang="en-US" sz="2400" b="1" dirty="0" err="1">
                <a:latin typeface="Consolas" panose="020B0609020204030204" pitchFamily="49" charset="0"/>
              </a:rPr>
              <a:t>url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5871000" y="2665183"/>
            <a:ext cx="4267200" cy="914400"/>
          </a:xfrm>
          <a:prstGeom prst="wedgeRoundRectCallout">
            <a:avLst>
              <a:gd name="adj1" fmla="val -53425"/>
              <a:gd name="adj2" fmla="val -1654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Inject the </a:t>
            </a:r>
            <a:r>
              <a:rPr lang="en-US" sz="2400" b="1" noProof="1">
                <a:solidFill>
                  <a:schemeClr val="bg1"/>
                </a:solidFill>
              </a:rPr>
              <a:t>HttpClient</a:t>
            </a:r>
            <a:r>
              <a:rPr lang="en-US" sz="2400" b="1" noProof="1">
                <a:solidFill>
                  <a:srgbClr val="FFFFFF"/>
                </a:solidFill>
              </a:rPr>
              <a:t> and use it as a </a:t>
            </a:r>
            <a:r>
              <a:rPr lang="en-US" sz="2400" b="1" noProof="1">
                <a:solidFill>
                  <a:schemeClr val="bg1"/>
                </a:solidFill>
              </a:rPr>
              <a:t>service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3810000" y="5520496"/>
            <a:ext cx="4876800" cy="651704"/>
          </a:xfrm>
          <a:prstGeom prst="wedgeRoundRectCallout">
            <a:avLst>
              <a:gd name="adj1" fmla="val -21029"/>
              <a:gd name="adj2" fmla="val -6281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The </a:t>
            </a:r>
            <a:r>
              <a:rPr lang="en-US" sz="2400" b="1" noProof="1">
                <a:solidFill>
                  <a:schemeClr val="bg1"/>
                </a:solidFill>
              </a:rPr>
              <a:t>Client</a:t>
            </a:r>
            <a:r>
              <a:rPr lang="en-US" sz="2400" b="1" noProof="1">
                <a:solidFill>
                  <a:srgbClr val="FFFFFF"/>
                </a:solidFill>
              </a:rPr>
              <a:t> works with </a:t>
            </a:r>
            <a:r>
              <a:rPr lang="en-US" sz="2400" b="1" noProof="1">
                <a:solidFill>
                  <a:schemeClr val="bg1"/>
                </a:solidFill>
              </a:rPr>
              <a:t>generic</a:t>
            </a:r>
            <a:r>
              <a:rPr lang="en-US" sz="2400" b="1" noProof="1">
                <a:solidFill>
                  <a:srgbClr val="FFFFFF"/>
                </a:solidFill>
              </a:rPr>
              <a:t> types</a:t>
            </a:r>
            <a:endParaRPr lang="en-US" sz="2400" b="1" noProof="1">
              <a:solidFill>
                <a:schemeClr val="bg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B7CDD14-18AE-4B02-A441-9F40E239EA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140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196125"/>
            <a:ext cx="11815018" cy="52010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Inject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 service and </a:t>
            </a:r>
            <a:r>
              <a:rPr lang="en-US" b="1" dirty="0">
                <a:solidFill>
                  <a:schemeClr val="bg1"/>
                </a:solidFill>
              </a:rPr>
              <a:t>subscribe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observables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Subscribe to the Observable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8803" y="1858027"/>
            <a:ext cx="8226447" cy="46935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3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PostsComponent</a:t>
            </a:r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implements OnInit {</a:t>
            </a:r>
          </a:p>
          <a:p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 posts: Posts[];</a:t>
            </a:r>
            <a:b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constructor(</a:t>
            </a:r>
          </a:p>
          <a:p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sz="2300" b="1" dirty="0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3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postsService</a:t>
            </a:r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: </a:t>
            </a:r>
            <a:r>
              <a:rPr lang="en-US" sz="23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PostsService</a:t>
            </a:r>
            <a:endParaRPr lang="en-US" sz="23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 ) { }</a:t>
            </a:r>
          </a:p>
          <a:p>
            <a:b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300" b="1" dirty="0">
                <a:solidFill>
                  <a:schemeClr val="bg1"/>
                </a:solidFill>
                <a:latin typeface="Consolas" panose="020B0609020204030204" pitchFamily="49" charset="0"/>
              </a:rPr>
              <a:t>ngOnInit</a:t>
            </a:r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(): void {</a:t>
            </a:r>
          </a:p>
          <a:p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sz="23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this.postsService.getAllPosts</a:t>
            </a:r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     .</a:t>
            </a:r>
            <a:r>
              <a:rPr lang="en-US" sz="2300" b="1" dirty="0">
                <a:solidFill>
                  <a:schemeClr val="bg1"/>
                </a:solidFill>
                <a:latin typeface="Consolas" panose="020B0609020204030204" pitchFamily="49" charset="0"/>
              </a:rPr>
              <a:t>subscribe</a:t>
            </a:r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(data =&gt; {</a:t>
            </a:r>
          </a:p>
          <a:p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        </a:t>
            </a:r>
            <a:r>
              <a:rPr lang="en-US" sz="23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</a:t>
            </a:r>
            <a:r>
              <a:rPr lang="en-US" sz="23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posts</a:t>
            </a:r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en-US" sz="2300" b="1" dirty="0">
                <a:solidFill>
                  <a:schemeClr val="bg1"/>
                </a:solidFill>
                <a:latin typeface="Consolas" panose="020B0609020204030204" pitchFamily="49" charset="0"/>
              </a:rPr>
              <a:t>data</a:t>
            </a:r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     });</a:t>
            </a:r>
          </a:p>
          <a:p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 } </a:t>
            </a:r>
          </a:p>
          <a:p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2901000" y="5544000"/>
            <a:ext cx="4365000" cy="600006"/>
          </a:xfrm>
          <a:prstGeom prst="wedgeRoundRectCallout">
            <a:avLst>
              <a:gd name="adj1" fmla="val -25340"/>
              <a:gd name="adj2" fmla="val -6434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Always </a:t>
            </a:r>
            <a:r>
              <a:rPr lang="en-US" sz="2400" b="1" noProof="1">
                <a:solidFill>
                  <a:schemeClr val="bg1"/>
                </a:solidFill>
              </a:rPr>
              <a:t>subscribe</a:t>
            </a:r>
            <a:r>
              <a:rPr lang="en-US" sz="2400" b="1" noProof="1">
                <a:solidFill>
                  <a:srgbClr val="FFFFFF"/>
                </a:solidFill>
              </a:rPr>
              <a:t> to observables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3210647-90A8-400D-AD48-E1007106B8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2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3000"/>
              </a:spcAft>
            </a:pPr>
            <a:r>
              <a:rPr lang="en-US" dirty="0"/>
              <a:t>It is recommended to </a:t>
            </a:r>
            <a:r>
              <a:rPr lang="en-US" b="1" dirty="0">
                <a:solidFill>
                  <a:schemeClr val="bg1"/>
                </a:solidFill>
              </a:rPr>
              <a:t>cast </a:t>
            </a:r>
            <a:r>
              <a:rPr lang="en-US" dirty="0"/>
              <a:t>the response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Checking the Response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36056" y="1840876"/>
            <a:ext cx="10726788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getAllPosts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() :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Observable&lt;</a:t>
            </a:r>
            <a:r>
              <a:rPr lang="en-US" sz="2400" b="1" dirty="0">
                <a:latin typeface="Consolas" panose="020B0609020204030204" pitchFamily="49" charset="0"/>
              </a:rPr>
              <a:t>Post[]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const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url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 'https://jsonplaceholder.typicode.com/posts';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return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this.http.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Post[]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&gt;(</a:t>
            </a:r>
            <a:r>
              <a:rPr lang="en-US" sz="2400" b="1" dirty="0" err="1">
                <a:latin typeface="Consolas" panose="020B0609020204030204" pitchFamily="49" charset="0"/>
              </a:rPr>
              <a:t>url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4008384" y="3501724"/>
            <a:ext cx="3167616" cy="490865"/>
          </a:xfrm>
          <a:prstGeom prst="wedgeRoundRectCallout">
            <a:avLst>
              <a:gd name="adj1" fmla="val -21789"/>
              <a:gd name="adj2" fmla="val -7083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Should be an </a:t>
            </a:r>
            <a:r>
              <a:rPr lang="en-US" sz="2400" b="1" noProof="1">
                <a:solidFill>
                  <a:schemeClr val="bg1"/>
                </a:solidFill>
              </a:rPr>
              <a:t>interface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49708" y="4111440"/>
            <a:ext cx="3365092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interface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Post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userId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number;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id: number;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title: string;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body: string;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D4DB7AD-2BE7-4EE1-AB3C-D8EF6386EC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078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handle </a:t>
            </a:r>
            <a:r>
              <a:rPr lang="en-US" b="1" dirty="0">
                <a:solidFill>
                  <a:schemeClr val="bg1"/>
                </a:solidFill>
              </a:rPr>
              <a:t>errors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add an error </a:t>
            </a:r>
            <a:r>
              <a:rPr lang="en-US" b="1" dirty="0">
                <a:solidFill>
                  <a:schemeClr val="bg1"/>
                </a:solidFill>
              </a:rPr>
              <a:t>handler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subscribe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call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Errors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1000" y="2034000"/>
            <a:ext cx="75600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ngOnInit(): void {</a:t>
            </a:r>
          </a:p>
          <a:p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this.postsService.getAllPosts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.subscribe(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data =&gt; {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Attach data to prop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err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=&gt;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console.log(`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${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JSON.stringify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(err)}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`)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582DB81-BB14-49F0-8BA2-D31E39C92C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392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лавие 1">
            <a:extLst>
              <a:ext uri="{FF2B5EF4-FFF2-40B4-BE49-F238E27FC236}">
                <a16:creationId xmlns:a16="http://schemas.microsoft.com/office/drawing/2014/main" id="{15E95515-4F4B-4777-A33E-3B6DF729125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B3E891D4-6E6A-4350-9FE8-88AD0665C04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Change Detection Strategy</a:t>
            </a:r>
          </a:p>
        </p:txBody>
      </p:sp>
      <p:pic>
        <p:nvPicPr>
          <p:cNvPr id="1026" name="Picture 2" descr="Detection - Free communications icons">
            <a:extLst>
              <a:ext uri="{FF2B5EF4-FFF2-40B4-BE49-F238E27FC236}">
                <a16:creationId xmlns:a16="http://schemas.microsoft.com/office/drawing/2014/main" id="{410C7567-181A-46C7-9AFE-4381D851B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150" y="1269000"/>
            <a:ext cx="2681700" cy="268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25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10">
            <a:extLst>
              <a:ext uri="{FF2B5EF4-FFF2-40B4-BE49-F238E27FC236}">
                <a16:creationId xmlns:a16="http://schemas.microsoft.com/office/drawing/2014/main" id="{18F78F23-3D09-4B63-8DF9-D49CFBB145EE}"/>
              </a:ext>
            </a:extLst>
          </p:cNvPr>
          <p:cNvSpPr/>
          <p:nvPr/>
        </p:nvSpPr>
        <p:spPr>
          <a:xfrm>
            <a:off x="225650" y="1244746"/>
            <a:ext cx="8632995" cy="5300339"/>
          </a:xfrm>
          <a:prstGeom prst="roundRect">
            <a:avLst>
              <a:gd name="adj" fmla="val 3968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399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280965" y="1441875"/>
            <a:ext cx="11815018" cy="52010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DI is a popular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design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pattern</a:t>
            </a:r>
          </a:p>
          <a:p>
            <a:pPr>
              <a:lnSpc>
                <a:spcPct val="100000"/>
              </a:lnSpc>
              <a:spcAft>
                <a:spcPts val="12000"/>
              </a:spcAft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Using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services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in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Angular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is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recommended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RxJS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and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FRP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are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powerful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concepts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Use</a:t>
            </a:r>
            <a:r>
              <a:rPr lang="en-US" sz="3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the</a:t>
            </a:r>
            <a:r>
              <a:rPr lang="en-US" sz="3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HttpClient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to</a:t>
            </a:r>
            <a:r>
              <a:rPr lang="en-US" sz="3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fetch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data</a:t>
            </a:r>
            <a:r>
              <a:rPr lang="en-US" sz="3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from</a:t>
            </a:r>
            <a:r>
              <a:rPr lang="en-US" sz="3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an</a:t>
            </a:r>
            <a:r>
              <a:rPr lang="en-US" sz="3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API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89326" y="2794072"/>
            <a:ext cx="5788192" cy="12379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@Component({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providers</a:t>
            </a: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 [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UsersService </a:t>
            </a: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})</a:t>
            </a:r>
            <a:endParaRPr lang="en-US" sz="24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82030" y="5499000"/>
            <a:ext cx="7813335" cy="4623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this.http.get(url).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retry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().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pipe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().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subscribe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111021" y="3581401"/>
            <a:ext cx="3011011" cy="3258671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2A7308A2-3903-4FE7-B38B-23ACEA2B9B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993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85469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5" name="Picture 14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3C26B66-F2B1-46C1-8D42-825A053050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951901" y="5484379"/>
            <a:ext cx="1630434" cy="726349"/>
          </a:xfrm>
          <a:prstGeom prst="rect">
            <a:avLst/>
          </a:prstGeom>
        </p:spPr>
      </p:pic>
      <p:pic>
        <p:nvPicPr>
          <p:cNvPr id="16" name="Picture 15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307FDFC9-EF74-453E-B040-EAA3D8221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4198113"/>
            <a:ext cx="1524642" cy="911190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BEBE256C-D75B-4AB7-BC64-D8834E8E1C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08" y="5104467"/>
            <a:ext cx="2559362" cy="1529582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30E1B789-56EF-4559-AE2D-0D45D422EC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06" y="3978641"/>
            <a:ext cx="2428670" cy="1055877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9F96F339-431D-4AA3-A533-8F26B58A9A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70" y="3999956"/>
            <a:ext cx="2265930" cy="876717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56700F1E-7983-45D8-A3B5-F7DFCD2A32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673" y="4908030"/>
            <a:ext cx="1890545" cy="1339908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18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452200" cy="3015000"/>
          </a:xfrm>
          <a:prstGeom prst="rect">
            <a:avLst/>
          </a:prstGeom>
        </p:spPr>
      </p:pic>
      <p:pic>
        <p:nvPicPr>
          <p:cNvPr id="26" name="Picture 25" descr="A picture containing 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86F5880D-349B-4662-ACA1-15597CA56E5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55" y="5484379"/>
            <a:ext cx="1830257" cy="876716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26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983BAD2-E729-49EC-8ADF-F9A67EF1DD2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92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24881A3-F693-4040-A32C-FA7FA44226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69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176058-901F-4CAD-A86B-BDE1CCB04D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74977-EB8F-44A3-8EAE-158232A1DD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82875"/>
          </a:xfrm>
        </p:spPr>
        <p:txBody>
          <a:bodyPr/>
          <a:lstStyle/>
          <a:p>
            <a:r>
              <a:rPr lang="en-US" dirty="0"/>
              <a:t>Angular performs change detection on all components (from top to bottom) every time something changes</a:t>
            </a:r>
          </a:p>
          <a:p>
            <a:r>
              <a:rPr lang="en-US" dirty="0"/>
              <a:t>Change detection is very performant, but as an app gets more complex and the amount of components grows, change detection will have to perform more and more work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1955BC-BD45-40F5-98D9-0829A7975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Detection Strategy</a:t>
            </a:r>
            <a:endParaRPr lang="bg-BG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E9D9814A-99B6-43ED-9AC2-04539D9934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989" y="4383905"/>
            <a:ext cx="2123095" cy="212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02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590015-45FA-41B0-9192-DB7A136224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001C0-65D0-4A5A-9DD1-B153B481B4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strategy that the default change detector uses to detect changes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When set, takes effect the next time change detection is triggered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5534ED-2BE2-4101-8F6F-833D99AEF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Detection Strategy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91D94B-F579-4465-A2B7-AF6B7F087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2484000"/>
            <a:ext cx="54450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enum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ChangeDetectionStrategy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OnPush: 0,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Default: 1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877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698381-C4A2-4ADD-AED4-9645A55B54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4F33B-6822-450F-828C-FB07F3EC8C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3108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OnPush: 0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CheckOne strategy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Automatic change detection is deactivated until reactivated by setting the strategy to Default</a:t>
            </a:r>
          </a:p>
          <a:p>
            <a:pPr lvl="1"/>
            <a:r>
              <a:rPr lang="en-US" dirty="0"/>
              <a:t>This strategy applies to all child directives and cannot be overridden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Default: 1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CheckAlways strategy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Use the default CheckAlways strategy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Change detection is automatic until explicitly deactivated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9AB11B-2A64-4B56-BC4A-6BA946D5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Detection Strategy - Members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4241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 bwMode="auto">
          <a:xfrm>
            <a:off x="4178985" y="778137"/>
            <a:ext cx="3834032" cy="3853311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5D99DE-0556-4A8A-9A7A-35F8E60B669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SOLID Principles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32A1CABF-2727-4E64-B9FC-F4945D1B3DFE}"/>
              </a:ext>
            </a:extLst>
          </p:cNvPr>
          <p:cNvGrpSpPr/>
          <p:nvPr/>
        </p:nvGrpSpPr>
        <p:grpSpPr>
          <a:xfrm>
            <a:off x="3581400" y="1219200"/>
            <a:ext cx="4800600" cy="3184530"/>
            <a:chOff x="3227294" y="2105457"/>
            <a:chExt cx="4849906" cy="3184530"/>
          </a:xfrm>
        </p:grpSpPr>
        <p:sp>
          <p:nvSpPr>
            <p:cNvPr id="6" name="Arrow: Chevron 1">
              <a:extLst>
                <a:ext uri="{FF2B5EF4-FFF2-40B4-BE49-F238E27FC236}">
                  <a16:creationId xmlns:a16="http://schemas.microsoft.com/office/drawing/2014/main" id="{7FF4C5D3-696A-4252-AC8B-D031C5393C26}"/>
                </a:ext>
              </a:extLst>
            </p:cNvPr>
            <p:cNvSpPr/>
            <p:nvPr/>
          </p:nvSpPr>
          <p:spPr bwMode="auto">
            <a:xfrm>
              <a:off x="3227294" y="2105458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</a:p>
          </p:txBody>
        </p:sp>
        <p:sp>
          <p:nvSpPr>
            <p:cNvPr id="7" name="Arrow: Chevron 9">
              <a:extLst>
                <a:ext uri="{FF2B5EF4-FFF2-40B4-BE49-F238E27FC236}">
                  <a16:creationId xmlns:a16="http://schemas.microsoft.com/office/drawing/2014/main" id="{50805358-2655-4010-984A-6745F30FFE57}"/>
                </a:ext>
              </a:extLst>
            </p:cNvPr>
            <p:cNvSpPr/>
            <p:nvPr/>
          </p:nvSpPr>
          <p:spPr bwMode="auto">
            <a:xfrm>
              <a:off x="4087905" y="2105457"/>
              <a:ext cx="3989294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Single Responsibility</a:t>
              </a:r>
            </a:p>
          </p:txBody>
        </p:sp>
        <p:sp>
          <p:nvSpPr>
            <p:cNvPr id="8" name="Arrow: Chevron 12">
              <a:extLst>
                <a:ext uri="{FF2B5EF4-FFF2-40B4-BE49-F238E27FC236}">
                  <a16:creationId xmlns:a16="http://schemas.microsoft.com/office/drawing/2014/main" id="{37AD673B-0C88-4571-8B89-8BD91500777B}"/>
                </a:ext>
              </a:extLst>
            </p:cNvPr>
            <p:cNvSpPr/>
            <p:nvPr/>
          </p:nvSpPr>
          <p:spPr bwMode="auto">
            <a:xfrm>
              <a:off x="3227294" y="2756943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</a:p>
          </p:txBody>
        </p:sp>
        <p:sp>
          <p:nvSpPr>
            <p:cNvPr id="9" name="Arrow: Chevron 13">
              <a:extLst>
                <a:ext uri="{FF2B5EF4-FFF2-40B4-BE49-F238E27FC236}">
                  <a16:creationId xmlns:a16="http://schemas.microsoft.com/office/drawing/2014/main" id="{7640DA71-B5F3-4120-B23B-20F22F8B3B6D}"/>
                </a:ext>
              </a:extLst>
            </p:cNvPr>
            <p:cNvSpPr/>
            <p:nvPr/>
          </p:nvSpPr>
          <p:spPr bwMode="auto">
            <a:xfrm>
              <a:off x="4087905" y="2756942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Open/Closed</a:t>
              </a:r>
            </a:p>
          </p:txBody>
        </p:sp>
        <p:sp>
          <p:nvSpPr>
            <p:cNvPr id="10" name="Arrow: Chevron 15">
              <a:extLst>
                <a:ext uri="{FF2B5EF4-FFF2-40B4-BE49-F238E27FC236}">
                  <a16:creationId xmlns:a16="http://schemas.microsoft.com/office/drawing/2014/main" id="{4039510B-5CA4-48B1-9A37-611F763DEB5C}"/>
                </a:ext>
              </a:extLst>
            </p:cNvPr>
            <p:cNvSpPr/>
            <p:nvPr/>
          </p:nvSpPr>
          <p:spPr bwMode="auto">
            <a:xfrm>
              <a:off x="3227294" y="3413852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</a:p>
          </p:txBody>
        </p:sp>
        <p:sp>
          <p:nvSpPr>
            <p:cNvPr id="11" name="Arrow: Chevron 16">
              <a:extLst>
                <a:ext uri="{FF2B5EF4-FFF2-40B4-BE49-F238E27FC236}">
                  <a16:creationId xmlns:a16="http://schemas.microsoft.com/office/drawing/2014/main" id="{25A6B51E-FF9F-44F2-9A6C-E4848221F4A4}"/>
                </a:ext>
              </a:extLst>
            </p:cNvPr>
            <p:cNvSpPr/>
            <p:nvPr/>
          </p:nvSpPr>
          <p:spPr bwMode="auto">
            <a:xfrm>
              <a:off x="4087905" y="3413851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Liskov substitution</a:t>
              </a:r>
            </a:p>
          </p:txBody>
        </p:sp>
        <p:sp>
          <p:nvSpPr>
            <p:cNvPr id="12" name="Arrow: Chevron 20">
              <a:extLst>
                <a:ext uri="{FF2B5EF4-FFF2-40B4-BE49-F238E27FC236}">
                  <a16:creationId xmlns:a16="http://schemas.microsoft.com/office/drawing/2014/main" id="{4512E801-C0DD-4BFD-8200-3CCDC84242F2}"/>
                </a:ext>
              </a:extLst>
            </p:cNvPr>
            <p:cNvSpPr/>
            <p:nvPr/>
          </p:nvSpPr>
          <p:spPr bwMode="auto">
            <a:xfrm>
              <a:off x="3227294" y="4098522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</a:t>
              </a:r>
            </a:p>
          </p:txBody>
        </p:sp>
        <p:sp>
          <p:nvSpPr>
            <p:cNvPr id="13" name="Arrow: Chevron 21">
              <a:extLst>
                <a:ext uri="{FF2B5EF4-FFF2-40B4-BE49-F238E27FC236}">
                  <a16:creationId xmlns:a16="http://schemas.microsoft.com/office/drawing/2014/main" id="{DFEE0A44-4AFF-4416-A65B-74EED28AA39D}"/>
                </a:ext>
              </a:extLst>
            </p:cNvPr>
            <p:cNvSpPr/>
            <p:nvPr/>
          </p:nvSpPr>
          <p:spPr bwMode="auto">
            <a:xfrm>
              <a:off x="4087905" y="4098521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Interface Segregation</a:t>
              </a:r>
            </a:p>
          </p:txBody>
        </p:sp>
        <p:sp>
          <p:nvSpPr>
            <p:cNvPr id="14" name="Arrow: Chevron 23">
              <a:extLst>
                <a:ext uri="{FF2B5EF4-FFF2-40B4-BE49-F238E27FC236}">
                  <a16:creationId xmlns:a16="http://schemas.microsoft.com/office/drawing/2014/main" id="{ACEBC57F-0EFC-40AC-8CEF-BB384536F560}"/>
                </a:ext>
              </a:extLst>
            </p:cNvPr>
            <p:cNvSpPr/>
            <p:nvPr/>
          </p:nvSpPr>
          <p:spPr bwMode="auto">
            <a:xfrm>
              <a:off x="3227294" y="4783191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</a:p>
          </p:txBody>
        </p:sp>
        <p:sp>
          <p:nvSpPr>
            <p:cNvPr id="15" name="Arrow: Chevron 24">
              <a:extLst>
                <a:ext uri="{FF2B5EF4-FFF2-40B4-BE49-F238E27FC236}">
                  <a16:creationId xmlns:a16="http://schemas.microsoft.com/office/drawing/2014/main" id="{0DD008D5-9227-4A6D-A96C-088CF32DA2CF}"/>
                </a:ext>
              </a:extLst>
            </p:cNvPr>
            <p:cNvSpPr/>
            <p:nvPr/>
          </p:nvSpPr>
          <p:spPr bwMode="auto">
            <a:xfrm>
              <a:off x="4087905" y="4783190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Dependency Inversion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846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44458" y="1121149"/>
            <a:ext cx="10049240" cy="5276048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responsibility</a:t>
            </a:r>
            <a:r>
              <a:rPr lang="en-US" dirty="0"/>
              <a:t> can be defined as a </a:t>
            </a:r>
            <a:r>
              <a:rPr lang="en-US" b="1" dirty="0">
                <a:solidFill>
                  <a:schemeClr val="bg1"/>
                </a:solidFill>
              </a:rPr>
              <a:t>reason to change</a:t>
            </a:r>
          </a:p>
          <a:p>
            <a:pPr>
              <a:buClr>
                <a:schemeClr val="tx1"/>
              </a:buClr>
            </a:pPr>
            <a:r>
              <a:rPr lang="en-US" dirty="0"/>
              <a:t>Every class should have </a:t>
            </a:r>
            <a:r>
              <a:rPr lang="en-US" b="1" dirty="0">
                <a:solidFill>
                  <a:schemeClr val="bg1"/>
                </a:solidFill>
              </a:rPr>
              <a:t>only one </a:t>
            </a:r>
            <a:r>
              <a:rPr lang="en-US" dirty="0"/>
              <a:t>responsibility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responsibility should be entirely </a:t>
            </a:r>
            <a:r>
              <a:rPr lang="en-US" b="1" dirty="0">
                <a:solidFill>
                  <a:schemeClr val="bg1"/>
                </a:solidFill>
              </a:rPr>
              <a:t>encapsulated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by the class</a:t>
            </a:r>
          </a:p>
          <a:p>
            <a:pPr>
              <a:buClr>
                <a:schemeClr val="tx1"/>
              </a:buClr>
            </a:pPr>
            <a:r>
              <a:rPr lang="en-US" dirty="0"/>
              <a:t>This principle leads to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Stronger cohesion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looser coupling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Better </a:t>
            </a:r>
            <a:r>
              <a:rPr lang="en-US" b="1" dirty="0">
                <a:solidFill>
                  <a:schemeClr val="bg1"/>
                </a:solidFill>
              </a:rPr>
              <a:t>readability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Lower</a:t>
            </a:r>
            <a:r>
              <a:rPr lang="en-US" dirty="0"/>
              <a:t> complexity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Responsibility Principle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09CFE0B-EB23-48D4-9A92-4CCD0868CF6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44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3777</TotalTime>
  <Words>2111</Words>
  <Application>Microsoft Office PowerPoint</Application>
  <PresentationFormat>Широк екран</PresentationFormat>
  <Paragraphs>380</Paragraphs>
  <Slides>45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45</vt:i4>
      </vt:variant>
    </vt:vector>
  </HeadingPairs>
  <TitlesOfParts>
    <vt:vector size="51" baseType="lpstr">
      <vt:lpstr>Arial</vt:lpstr>
      <vt:lpstr>Calibri</vt:lpstr>
      <vt:lpstr>Consolas</vt:lpstr>
      <vt:lpstr>Wingdings</vt:lpstr>
      <vt:lpstr>Wingdings 2</vt:lpstr>
      <vt:lpstr>SoftUni</vt:lpstr>
      <vt:lpstr>SOLID Principles. RxJS. Services</vt:lpstr>
      <vt:lpstr>Table of Contents</vt:lpstr>
      <vt:lpstr>Have a Question?</vt:lpstr>
      <vt:lpstr>Change Detection Strategy</vt:lpstr>
      <vt:lpstr>Change Detection Strategy</vt:lpstr>
      <vt:lpstr>Change Detection Strategy</vt:lpstr>
      <vt:lpstr>Change Detection Strategy - Members</vt:lpstr>
      <vt:lpstr>SOLID Principles</vt:lpstr>
      <vt:lpstr>Single Responsibility Principle</vt:lpstr>
      <vt:lpstr>Open-Closed Principle</vt:lpstr>
      <vt:lpstr>Liskov Substitution Principle</vt:lpstr>
      <vt:lpstr>Interface Segregation Principle</vt:lpstr>
      <vt:lpstr>Dependency Inversion Principle</vt:lpstr>
      <vt:lpstr>Dependency Inversion Principle</vt:lpstr>
      <vt:lpstr>Dependency Injection</vt:lpstr>
      <vt:lpstr>Dependency Injection</vt:lpstr>
      <vt:lpstr>Classic Violations</vt:lpstr>
      <vt:lpstr>How to Fix?</vt:lpstr>
      <vt:lpstr>General Requirements</vt:lpstr>
      <vt:lpstr>Services</vt:lpstr>
      <vt:lpstr>Why We Need Services ?</vt:lpstr>
      <vt:lpstr>Create a Service</vt:lpstr>
      <vt:lpstr>Injecting into Components</vt:lpstr>
      <vt:lpstr>Injectable Decorator</vt:lpstr>
      <vt:lpstr>RxJS and Observables</vt:lpstr>
      <vt:lpstr>Functional Programming</vt:lpstr>
      <vt:lpstr>The Observable</vt:lpstr>
      <vt:lpstr>Function Reactive Programming</vt:lpstr>
      <vt:lpstr>Introducing RxJS</vt:lpstr>
      <vt:lpstr>Observables Side Effect (Hot vs Cold)</vt:lpstr>
      <vt:lpstr>Observables Side Effect</vt:lpstr>
      <vt:lpstr>Commonly Used RxJS Operators</vt:lpstr>
      <vt:lpstr>RxJS and FRP Overview</vt:lpstr>
      <vt:lpstr>HTTP Client</vt:lpstr>
      <vt:lpstr>The HTTP Client Module</vt:lpstr>
      <vt:lpstr>Using the HTTP Client in Services</vt:lpstr>
      <vt:lpstr>Subscribe to the Observable</vt:lpstr>
      <vt:lpstr>Type Checking the Response</vt:lpstr>
      <vt:lpstr>Handling Errors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Handling and Unit Testing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29</cp:revision>
  <dcterms:created xsi:type="dcterms:W3CDTF">2018-05-23T13:08:44Z</dcterms:created>
  <dcterms:modified xsi:type="dcterms:W3CDTF">2022-02-18T09:26:04Z</dcterms:modified>
  <cp:category>computer programming;programming;software development;software engineering</cp:category>
</cp:coreProperties>
</file>