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309" r:id="rId35"/>
    <p:sldId id="316" r:id="rId36"/>
    <p:sldId id="4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47"/>
            <p14:sldId id="448"/>
            <p14:sldId id="449"/>
          </p14:sldIdLst>
        </p14:section>
        <p14:section name="The NgModule" id="{7FD0C3FE-681D-4ADD-87BD-FA8916A30873}">
          <p14:sldIdLst>
            <p14:sldId id="450"/>
            <p14:sldId id="451"/>
            <p14:sldId id="452"/>
            <p14:sldId id="453"/>
            <p14:sldId id="454"/>
          </p14:sldIdLst>
        </p14:section>
        <p14:section name="Routing Concepts" id="{4CDD327A-C561-4A93-B616-32D0C7EB1E7A}">
          <p14:sldIdLst>
            <p14:sldId id="455"/>
            <p14:sldId id="456"/>
            <p14:sldId id="457"/>
          </p14:sldIdLst>
        </p14:section>
        <p14:section name="Router Module" id="{260AF9BC-29BB-45B6-8DBE-EAD34E795373}">
          <p14:sldIdLst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</p14:sldIdLst>
        </p14:section>
        <p14:section name="Router Guards" id="{DEA4A7AF-6CF0-4D73-8FE9-FBE4317DD667}">
          <p14:sldIdLst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onclusion" id="{1758B1ED-6B35-455B-A7A0-377E2BBC8991}">
          <p14:sldIdLst>
            <p14:sldId id="478"/>
            <p14:sldId id="479"/>
            <p14:sldId id="309"/>
            <p14:sldId id="316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2" d="100"/>
          <a:sy n="82" d="100"/>
        </p:scale>
        <p:origin x="76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87499-2777-449A-9264-ADADD1AF3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53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E3545D-B6DC-4D12-8C5B-9F5A35DAF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98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DC9A7E-4DFB-4571-8E98-6B232FB8D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03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680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BEB064-9BA9-49C4-873B-7D237AD55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96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D23CEC-B176-45E5-9D0E-491FFEC8E6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9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72BA6C-2C45-4EFC-9FA4-C41E8BF8B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0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DFC041-1064-4382-989C-AC7194C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39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odexio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://ionicframework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1493" y="117887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Creating Single-Page Applications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4800" y="5105400"/>
            <a:ext cx="3187700" cy="525462"/>
          </a:xfrm>
        </p:spPr>
        <p:txBody>
          <a:bodyPr>
            <a:normAutofit/>
          </a:bodyPr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4800" y="5575300"/>
            <a:ext cx="3187700" cy="444500"/>
          </a:xfrm>
        </p:spPr>
        <p:txBody>
          <a:bodyPr>
            <a:normAutofit/>
          </a:bodyPr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F5507C6-9DA3-44F4-9352-A92E980801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7" y="2874324"/>
            <a:ext cx="1248831" cy="12488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182" y="3598664"/>
            <a:ext cx="1395000" cy="15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8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9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1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17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19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000" y="4464000"/>
            <a:ext cx="1649400" cy="18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F4EA18-9F4D-42CD-9012-D156E2C66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7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1C52-83E4-4E16-BC9C-636CBC25EE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Router Module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B047F88-A567-4C70-9C41-47BDA8C0B4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Setup, Links, Redirects,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DC47B-3E2C-41BC-B9B2-A9BD330232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750" y="1584000"/>
            <a:ext cx="2092500" cy="22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C4106A-490F-4EC3-A4EF-8981462FE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First add 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meta tag into the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tag so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can navigate through the app</a:t>
            </a:r>
          </a:p>
          <a:p>
            <a:r>
              <a:rPr lang="en-US" dirty="0"/>
              <a:t>Define the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outlet</a:t>
            </a:r>
            <a:r>
              <a:rPr lang="en-US" b="1" dirty="0"/>
              <a:t>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rendered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66410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90814" y="1852000"/>
            <a:ext cx="4231199" cy="677820"/>
          </a:xfrm>
          <a:prstGeom prst="wedgeRoundRectCallout">
            <a:avLst>
              <a:gd name="adj1" fmla="val -44808"/>
              <a:gd name="adj2" fmla="val -24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Usually </a:t>
            </a:r>
            <a:r>
              <a:rPr lang="en-US" sz="2800" b="1" noProof="1">
                <a:solidFill>
                  <a:schemeClr val="bg1"/>
                </a:solidFill>
              </a:rPr>
              <a:t>added</a:t>
            </a:r>
            <a:r>
              <a:rPr lang="en-US" sz="2800" b="1" noProof="1">
                <a:solidFill>
                  <a:schemeClr val="bg2"/>
                </a:solidFill>
              </a:rPr>
              <a:t> by the </a:t>
            </a:r>
            <a:r>
              <a:rPr lang="en-US" sz="2800" b="1" noProof="1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276744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&lt;nav&gt;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&lt;/nav&gt;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631000" y="4468140"/>
            <a:ext cx="4495800" cy="609716"/>
          </a:xfrm>
          <a:prstGeom prst="wedgeRoundRectCallout">
            <a:avLst>
              <a:gd name="adj1" fmla="val -24727"/>
              <a:gd name="adj2" fmla="val -52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</a:t>
            </a:r>
            <a:r>
              <a:rPr lang="en-US" sz="2400" b="1" noProof="1">
                <a:solidFill>
                  <a:schemeClr val="bg1"/>
                </a:solidFill>
              </a:rPr>
              <a:t>routerLink</a:t>
            </a:r>
            <a:r>
              <a:rPr lang="en-US" sz="2400" b="1" noProof="1">
                <a:solidFill>
                  <a:schemeClr val="bg2"/>
                </a:solidFill>
              </a:rPr>
              <a:t> instead of </a:t>
            </a:r>
            <a:r>
              <a:rPr lang="en-US" sz="2400" b="1" noProof="1">
                <a:solidFill>
                  <a:schemeClr val="bg1"/>
                </a:solidFill>
              </a:rPr>
              <a:t>href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E637513-97F2-411F-AF3B-ED968BB74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80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4B7F5E-80CB-45BC-9740-52A8AACA7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RouterModule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/>
              <a:t>Define the needed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44877"/>
            <a:ext cx="9536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137" y="3906607"/>
            <a:ext cx="804686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HomeComponent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'about',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AboutComponent 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81000" y="5246551"/>
            <a:ext cx="2297399" cy="609716"/>
          </a:xfrm>
          <a:prstGeom prst="wedgeRoundRectCallout">
            <a:avLst>
              <a:gd name="adj1" fmla="val -20794"/>
              <a:gd name="adj2" fmla="val -723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omitted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2F344C-1377-4038-8149-6572DFDD3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3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810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HomeComponent,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AboutComponent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(routes)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exports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RouterModule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0439" y="2557509"/>
            <a:ext cx="3870000" cy="1086443"/>
          </a:xfrm>
          <a:prstGeom prst="wedgeRoundRectCallout">
            <a:avLst>
              <a:gd name="adj1" fmla="val -21306"/>
              <a:gd name="adj2" fmla="val 63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Registers </a:t>
            </a:r>
            <a:r>
              <a:rPr lang="en-US" sz="2600" b="1" noProof="1">
                <a:solidFill>
                  <a:schemeClr val="bg1"/>
                </a:solidFill>
              </a:rPr>
              <a:t>all</a:t>
            </a:r>
            <a:r>
              <a:rPr lang="en-US" sz="2600" b="1" noProof="1">
                <a:solidFill>
                  <a:schemeClr val="bg2"/>
                </a:solidFill>
              </a:rPr>
              <a:t> app routes (done only once)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App Routes Module using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3418AB-805C-4C41-B6F3-CBB16C7F9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8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FBCB21-82B4-46E6-9A1C-E3860EDE2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routes module in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83016"/>
            <a:ext cx="895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'./routes.module.ts'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BrowserModule,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EC32EE-494E-4D2E-A0C6-8A436F7F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3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 basic usage of the </a:t>
            </a:r>
            <a:r>
              <a:rPr lang="en-US" b="1" dirty="0">
                <a:solidFill>
                  <a:schemeClr val="bg1"/>
                </a:solidFill>
              </a:rPr>
              <a:t>RouterLink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Bind to the directive a pass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RouterLink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807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/user/profile</a:t>
            </a:r>
            <a:r>
              <a:rPr lang="en-US" sz="2400" b="1" dirty="0">
                <a:latin typeface="Consolas" panose="020B0609020204030204" pitchFamily="49" charset="0"/>
              </a:rPr>
              <a:t>"&gt;Profile Page&lt;/a&gt;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294000"/>
            <a:ext cx="807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'/user', 1, 'profile'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]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Profile Page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E0A36A-49F7-47FC-9F30-B435B2A9F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the Angular Router 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Use it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from one component to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Programmatically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79" y="1945027"/>
            <a:ext cx="858112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router: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048203" y="2219259"/>
            <a:ext cx="4154341" cy="643768"/>
          </a:xfrm>
          <a:prstGeom prst="wedgeRoundRectCallout">
            <a:avLst>
              <a:gd name="adj1" fmla="val -49241"/>
              <a:gd name="adj2" fmla="val -15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"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@angular/router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19" y="4284000"/>
            <a:ext cx="610168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Service call goes here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this.router.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navigate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'/home'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4F74B6F-52A4-4134-9C8D-F6D31F9D0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5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Define routes with parameters the following way</a:t>
            </a:r>
          </a:p>
          <a:p>
            <a:pPr>
              <a:spcAft>
                <a:spcPts val="5000"/>
              </a:spcAft>
            </a:pPr>
            <a:r>
              <a:rPr lang="en-US" dirty="0"/>
              <a:t>Nested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1"/>
            <a:ext cx="913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</a:t>
            </a:r>
            <a:r>
              <a:rPr lang="en-US" sz="2400" b="1" dirty="0">
                <a:latin typeface="Consolas" panose="020B0609020204030204" pitchFamily="49" charset="0"/>
              </a:rPr>
              <a:t>', component: UserDetailsComponent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384000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user/:id/:username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component: UserProfileComponent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AA43FB-E2BB-4DA3-B3DB-9A0FDEF54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37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NgModule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Module</a:t>
            </a:r>
            <a:endParaRPr lang="bg-BG" dirty="0"/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Links, Redirects, Query Params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Guards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2C8EE7-5580-43F9-9E22-F581DDBB50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</a:t>
            </a:r>
            <a:r>
              <a:rPr lang="en-US" b="1" dirty="0">
                <a:solidFill>
                  <a:schemeClr val="bg1"/>
                </a:solidFill>
              </a:rPr>
              <a:t>ActivatedRoute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Retrieve parameters directly from the snapshot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1"/>
            <a:ext cx="5410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91000"/>
            <a:ext cx="788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id = </a:t>
            </a:r>
            <a:r>
              <a:rPr lang="en-US" sz="2400" b="1" dirty="0" err="1">
                <a:latin typeface="Consolas" panose="020B0609020204030204" pitchFamily="49" charset="0"/>
              </a:rPr>
              <a:t>this.route.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 err="1">
                <a:latin typeface="Consolas" panose="020B0609020204030204" pitchFamily="49" charset="0"/>
              </a:rPr>
              <a:t>.params</a:t>
            </a:r>
            <a:r>
              <a:rPr lang="en-US" sz="2400" b="1" dirty="0"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']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161000" y="5152705"/>
            <a:ext cx="42672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runs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time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the component is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6F24A0-EB67-4604-B93A-32DE42556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7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change the content of a component </a:t>
            </a:r>
            <a:r>
              <a:rPr lang="en-US" b="1" dirty="0">
                <a:solidFill>
                  <a:schemeClr val="bg1"/>
                </a:solidFill>
              </a:rPr>
              <a:t>inside the same one</a:t>
            </a:r>
            <a:br>
              <a:rPr lang="en-US" dirty="0"/>
            </a:br>
            <a:r>
              <a:rPr lang="en-US" dirty="0"/>
              <a:t>use an </a:t>
            </a:r>
            <a:r>
              <a:rPr lang="en-US" b="1" dirty="0">
                <a:solidFill>
                  <a:schemeClr val="bg1"/>
                </a:solidFill>
              </a:rPr>
              <a:t>Observable </a:t>
            </a:r>
            <a:r>
              <a:rPr lang="en-US" dirty="0"/>
              <a:t>instead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Reactively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13958"/>
            <a:ext cx="70128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ngOnInit</a:t>
            </a:r>
            <a:r>
              <a:rPr lang="en-US" sz="2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</a:rPr>
              <a:t>this.route.params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   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latin typeface="Consolas" panose="020B0609020204030204" pitchFamily="49" charset="0"/>
              </a:rPr>
              <a:t>((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: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    </a:t>
            </a:r>
            <a:r>
              <a:rPr lang="en-US" sz="2600" b="1" dirty="0" err="1">
                <a:latin typeface="Consolas" panose="020B0609020204030204" pitchFamily="49" charset="0"/>
              </a:rPr>
              <a:t>const</a:t>
            </a:r>
            <a:r>
              <a:rPr lang="en-US" sz="2600" b="1" dirty="0">
                <a:latin typeface="Consolas" panose="020B0609020204030204" pitchFamily="49" charset="0"/>
              </a:rPr>
              <a:t> id = 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['id']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)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BED8A3-6353-4665-BE09-5A6AA4EAA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To pass query parameters/fragments attach directives</a:t>
            </a:r>
          </a:p>
          <a:p>
            <a:pPr>
              <a:spcAft>
                <a:spcPts val="17000"/>
              </a:spcAft>
            </a:pPr>
            <a:r>
              <a:rPr lang="en-US" dirty="0"/>
              <a:t>Retrieve them from 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Strings and Fragments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28802"/>
            <a:ext cx="8664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[routerLink]="[ '/users', user.id, user.name ]"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 search: 'Peter'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779000"/>
            <a:ext cx="569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.queryParams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.fragment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26FF38-BA92-4EF3-A028-B3AE03902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pPr>
              <a:spcAft>
                <a:spcPts val="23000"/>
              </a:spcAft>
            </a:pPr>
            <a:r>
              <a:rPr lang="en-US" dirty="0"/>
              <a:t>Create nested routing by defining </a:t>
            </a:r>
            <a:r>
              <a:rPr lang="en-US" b="1" dirty="0">
                <a:solidFill>
                  <a:schemeClr val="bg1"/>
                </a:solidFill>
              </a:rPr>
              <a:t>child routes </a:t>
            </a:r>
            <a:r>
              <a:rPr lang="en-US" dirty="0"/>
              <a:t>using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children property </a:t>
            </a:r>
            <a:r>
              <a:rPr lang="en-US" dirty="0"/>
              <a:t>of a route</a:t>
            </a:r>
          </a:p>
          <a:p>
            <a:pPr>
              <a:spcAft>
                <a:spcPts val="23000"/>
              </a:spcAft>
            </a:pPr>
            <a:r>
              <a:rPr lang="en-US" dirty="0"/>
              <a:t>New router outlet needed at </a:t>
            </a:r>
            <a:r>
              <a:rPr lang="en-US" b="1" dirty="0" err="1">
                <a:solidFill>
                  <a:schemeClr val="bg1"/>
                </a:solidFill>
              </a:rPr>
              <a:t>UsersComponent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Child (Nested)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0" y="2550163"/>
            <a:ext cx="103718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UsersComponent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2400" b="1" dirty="0">
                <a:latin typeface="Consolas" panose="020B0609020204030204" pitchFamily="49" charset="0"/>
              </a:rPr>
              <a:t>: 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UserComponent</a:t>
            </a:r>
            <a:r>
              <a:rPr lang="en-US" sz="2400" b="1" dirty="0"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:id/details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114" y="6025781"/>
            <a:ext cx="601292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AFF4BB-E2FA-4164-8781-B6CD32DDF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4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174670-4B28-484B-977A-77A9FA6D4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If the requested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doesn't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any paths for routes,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404</a:t>
            </a:r>
            <a:r>
              <a:rPr lang="en-US" dirty="0"/>
              <a:t> Not Found Page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This is done by using a </a:t>
            </a:r>
            <a:r>
              <a:rPr lang="en-US" b="1" dirty="0">
                <a:solidFill>
                  <a:schemeClr val="bg1"/>
                </a:solidFill>
              </a:rPr>
              <a:t>wildcard</a:t>
            </a:r>
            <a:r>
              <a:rPr lang="en-US" dirty="0"/>
              <a:t> '</a:t>
            </a: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dirty="0"/>
              <a:t>'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To redirect from one path to another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Wildcards and Redirects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7390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PageNotFoundComponent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356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8200" y="4554000"/>
            <a:ext cx="9601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 path: '',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redirectTo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pathMatch: 'full'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81290" y="5197891"/>
            <a:ext cx="469471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Telling the router how to match a URL to the path of the route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4471337-2509-4C7C-A700-840CBC192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8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EACE-F0C0-40E1-A194-0DD427FC24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Router Guards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A92C50F-FCD8-4693-BAD9-EE3C55277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Protecting Routes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63D56C-33F3-4ED3-9C1F-A6D8621C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52" y="1179000"/>
            <a:ext cx="2618095" cy="26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Overview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371600"/>
            <a:ext cx="8738534" cy="43002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Limiting access to a route is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every application </a:t>
            </a:r>
          </a:p>
          <a:p>
            <a:r>
              <a:rPr lang="en-US" dirty="0"/>
              <a:t>In Angular there are route </a:t>
            </a:r>
            <a:r>
              <a:rPr lang="en-US" b="1" dirty="0">
                <a:solidFill>
                  <a:schemeClr val="bg1"/>
                </a:solidFill>
              </a:rPr>
              <a:t>guards</a:t>
            </a:r>
            <a:endParaRPr lang="en-US" dirty="0"/>
          </a:p>
          <a:p>
            <a:pPr lvl="1"/>
            <a:r>
              <a:rPr lang="en-US" dirty="0"/>
              <a:t>Build a guard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lvl="1"/>
            <a:r>
              <a:rPr lang="en-US" dirty="0"/>
              <a:t>Register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in an Angular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 guard to a desired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415F35-C2AC-4291-9079-6C76E68AD2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BB8AFAD-0951-4929-86F0-2588C349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CanActivate Guard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3272960"/>
            <a:ext cx="762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"@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angular/router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CanActivate guard </a:t>
            </a: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criteria before </a:t>
            </a:r>
            <a:r>
              <a:rPr lang="en-US" b="1" dirty="0">
                <a:solidFill>
                  <a:schemeClr val="bg1"/>
                </a:solidFill>
              </a:rPr>
              <a:t>activating</a:t>
            </a:r>
            <a:r>
              <a:rPr lang="en-US" dirty="0"/>
              <a:t> a route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limits</a:t>
            </a:r>
            <a:r>
              <a:rPr lang="en-US" dirty="0"/>
              <a:t> route access to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users (register users, admins..)</a:t>
            </a:r>
          </a:p>
          <a:p>
            <a:r>
              <a:rPr lang="en-US" dirty="0"/>
              <a:t>Called when the url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5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856908"/>
            <a:ext cx="8235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AuthGuard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CanActivate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route: ActivatedRouteSnapshot,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(state.url);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(url : string)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guard</a:t>
            </a:r>
            <a:r>
              <a:rPr lang="en-US" dirty="0"/>
              <a:t> that restricts </a:t>
            </a:r>
            <a:r>
              <a:rPr lang="en-US" b="1" dirty="0">
                <a:solidFill>
                  <a:schemeClr val="bg1"/>
                </a:solidFill>
              </a:rPr>
              <a:t>non-authenticated</a:t>
            </a:r>
            <a:r>
              <a:rPr lang="en-US" dirty="0"/>
              <a:t> users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22369A-D012-44B9-97C3-3818A0702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0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Angular Router provides a </a:t>
            </a:r>
            <a:r>
              <a:rPr lang="en-US" b="1" dirty="0">
                <a:solidFill>
                  <a:schemeClr val="bg1"/>
                </a:solidFill>
              </a:rPr>
              <a:t>resolve</a:t>
            </a:r>
            <a:r>
              <a:rPr lang="en-US" dirty="0"/>
              <a:t> property</a:t>
            </a:r>
          </a:p>
          <a:p>
            <a:r>
              <a:rPr lang="en-US" dirty="0"/>
              <a:t>It takes a route resolver and allows your application</a:t>
            </a:r>
            <a:br>
              <a:rPr lang="en-US" dirty="0"/>
            </a:br>
            <a:r>
              <a:rPr lang="en-US" dirty="0"/>
              <a:t>to fetch data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navigating to the route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Router Resolver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8039" y="3204000"/>
            <a:ext cx="9627961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path: 'users',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ServersComponent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children: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':id',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 user: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UsersResolver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F2BF38-AC7E-4A6C-822B-711F57CB9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113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213C49-BDAE-4561-8833-880EC51BD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4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the Resolver Guard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Resolver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301" y="1930789"/>
            <a:ext cx="10580699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UserResolver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&lt;User&gt;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resolve(route: ActivatedRouteSnapshot,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getUserById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route.params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['id']);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26000" y="4059000"/>
            <a:ext cx="37800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Inject</a:t>
            </a:r>
            <a:r>
              <a:rPr lang="en-US" sz="2400" b="1" noProof="1">
                <a:solidFill>
                  <a:schemeClr val="bg2"/>
                </a:solidFill>
              </a:rPr>
              <a:t> the service inside the </a:t>
            </a:r>
            <a:r>
              <a:rPr lang="en-US" sz="2400" b="1" noProof="1">
                <a:solidFill>
                  <a:schemeClr val="bg1"/>
                </a:solidFill>
              </a:rPr>
              <a:t>guard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284E-3D0A-47B9-9B06-DCF28C32E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0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a Component fetch the data from the </a:t>
            </a:r>
            <a:r>
              <a:rPr lang="en-US" b="1" dirty="0">
                <a:solidFill>
                  <a:schemeClr val="bg1"/>
                </a:solidFill>
              </a:rPr>
              <a:t>data property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It Inside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800" y="2449846"/>
            <a:ext cx="83692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route: ActivatedRoute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  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this.route.snapshot.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'];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296000" y="4922778"/>
            <a:ext cx="39600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name bound </a:t>
            </a:r>
            <a:r>
              <a:rPr lang="en-US" sz="2600" b="1" noProof="1">
                <a:solidFill>
                  <a:schemeClr val="bg1"/>
                </a:solidFill>
              </a:rPr>
              <a:t>inside</a:t>
            </a:r>
            <a:r>
              <a:rPr lang="en-US" sz="2600" b="1" noProof="1">
                <a:solidFill>
                  <a:schemeClr val="bg2"/>
                </a:solidFill>
              </a:rPr>
              <a:t> the route resolver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5AF2A2D-4CBF-4D26-972A-447F0C3CE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972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7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81080" y="1733733"/>
            <a:ext cx="8420321" cy="46626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NgModules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bg2"/>
                </a:solidFill>
              </a:rPr>
              <a:t>help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organize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application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allows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navigation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without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page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in Angular is a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tool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It supports routing with </a:t>
            </a:r>
            <a:r>
              <a:rPr lang="en-US" sz="3000" b="1" dirty="0" err="1">
                <a:solidFill>
                  <a:schemeClr val="bg1"/>
                </a:solidFill>
              </a:rPr>
              <a:t>params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routes, route </a:t>
            </a:r>
            <a:r>
              <a:rPr lang="en-US" sz="3000" b="1" dirty="0">
                <a:solidFill>
                  <a:schemeClr val="bg1"/>
                </a:solidFill>
              </a:rPr>
              <a:t>guards</a:t>
            </a:r>
            <a:r>
              <a:rPr lang="en-US" sz="3000" b="1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resolvers </a:t>
            </a:r>
            <a:r>
              <a:rPr lang="en-US" sz="30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0350" y="2529000"/>
            <a:ext cx="702831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 from '@angular/core'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0FEE430-3857-4C27-908E-CB87FA13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8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368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3DF5D4-EEB1-4207-B77C-74BC58813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5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E1664-F6CD-4F15-BB68-909071266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NgModule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371601"/>
            <a:ext cx="2438095" cy="24380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BEA8D34-6D3B-4AB5-8DBE-06FFBE5D0A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596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7A599F-5550-4A7F-A4E5-59630DC9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8" cy="5528766"/>
          </a:xfrm>
        </p:spPr>
        <p:txBody>
          <a:bodyPr>
            <a:normAutofit/>
          </a:bodyPr>
          <a:lstStyle/>
          <a:p>
            <a:r>
              <a:rPr lang="en-US" dirty="0"/>
              <a:t>NgModules 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into cohesive </a:t>
            </a:r>
            <a:r>
              <a:rPr lang="en-US" b="1" dirty="0">
                <a:solidFill>
                  <a:schemeClr val="bg1"/>
                </a:solidFill>
              </a:rPr>
              <a:t>blocks of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functionality</a:t>
            </a:r>
          </a:p>
          <a:p>
            <a:pPr>
              <a:spcAft>
                <a:spcPts val="6000"/>
              </a:spcAft>
            </a:pPr>
            <a:r>
              <a:rPr lang="en-US" dirty="0"/>
              <a:t>An NgModule is a class </a:t>
            </a:r>
            <a:r>
              <a:rPr lang="en-US" b="1" dirty="0">
                <a:solidFill>
                  <a:schemeClr val="bg1"/>
                </a:solidFill>
              </a:rPr>
              <a:t>decorated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@NgModule</a:t>
            </a:r>
          </a:p>
          <a:p>
            <a:r>
              <a:rPr lang="en-US" dirty="0"/>
              <a:t>Many Angular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NgModules</a:t>
            </a:r>
          </a:p>
          <a:p>
            <a:pPr lvl="1"/>
            <a:r>
              <a:rPr lang="en-US" dirty="0"/>
              <a:t>FormsModule, HttpClientModule, RouterModule</a:t>
            </a:r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third-party</a:t>
            </a:r>
            <a:r>
              <a:rPr lang="en-US" dirty="0"/>
              <a:t> libraries are available as NgModules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Material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Ionic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Angular</a:t>
            </a:r>
            <a:r>
              <a:rPr lang="en-US" dirty="0">
                <a:hlinkClick r:id="rId5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Fire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Modules Overview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67390"/>
            <a:ext cx="830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94D50AE-37C6-4BB7-AAC7-DA29F6D9B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0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C7C4FE-E7E5-4F5D-AA68-DEDA90F90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you own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 </a:t>
            </a:r>
            <a:br>
              <a:rPr lang="en-US" dirty="0"/>
            </a:br>
            <a:r>
              <a:rPr lang="en-US" dirty="0"/>
              <a:t>application </a:t>
            </a:r>
            <a:r>
              <a:rPr lang="en-US" b="1" dirty="0">
                <a:solidFill>
                  <a:schemeClr val="bg1"/>
                </a:solidFill>
              </a:rPr>
              <a:t>grows</a:t>
            </a:r>
          </a:p>
          <a:p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module should contain </a:t>
            </a:r>
            <a:r>
              <a:rPr lang="en-US" b="1" dirty="0">
                <a:solidFill>
                  <a:schemeClr val="bg1"/>
                </a:solidFill>
              </a:rPr>
              <a:t>BrowserModule</a:t>
            </a:r>
          </a:p>
          <a:p>
            <a:pPr>
              <a:spcAft>
                <a:spcPts val="6000"/>
              </a:spcAft>
            </a:pPr>
            <a:r>
              <a:rPr lang="en-US" dirty="0"/>
              <a:t>All custom-made modules should import </a:t>
            </a:r>
            <a:r>
              <a:rPr lang="en-US" b="1" dirty="0">
                <a:solidFill>
                  <a:schemeClr val="bg1"/>
                </a:solidFill>
              </a:rPr>
              <a:t>CommonModule</a:t>
            </a:r>
          </a:p>
          <a:p>
            <a:r>
              <a:rPr lang="en-US" dirty="0"/>
              <a:t>Custom made modules have </a:t>
            </a:r>
            <a:r>
              <a:rPr lang="en-US" b="1" dirty="0">
                <a:solidFill>
                  <a:schemeClr val="bg1"/>
                </a:solidFill>
              </a:rPr>
              <a:t>exports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Components added in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This is done because of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Custom Modules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789000"/>
            <a:ext cx="945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081EDB-79FD-487C-BB13-87F56DB93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82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Modules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1" y="1524001"/>
            <a:ext cx="8698799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  <a:p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imports: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[ 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CustomerListComponent,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CustomerDetailsComponent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exports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 CustomersService ]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491000" y="4959000"/>
            <a:ext cx="3810000" cy="1018339"/>
          </a:xfrm>
          <a:prstGeom prst="wedgeRoundRectCallout">
            <a:avLst>
              <a:gd name="adj1" fmla="val -49350"/>
              <a:gd name="adj2" fmla="val -255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render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module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4EE22-280E-4E6F-BF09-AF8463728D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6E4B17-8A71-4930-8F4A-E9752CA1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all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components, </a:t>
            </a:r>
            <a:br>
              <a:rPr lang="en-US" dirty="0"/>
            </a:br>
            <a:r>
              <a:rPr lang="en-US" dirty="0"/>
              <a:t>directives and pipes used by a </a:t>
            </a:r>
            <a:r>
              <a:rPr lang="en-US" b="1" dirty="0">
                <a:solidFill>
                  <a:schemeClr val="bg1"/>
                </a:solidFill>
              </a:rPr>
              <a:t>lot</a:t>
            </a:r>
            <a:r>
              <a:rPr lang="en-US" dirty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services and components </a:t>
            </a:r>
            <a:br>
              <a:rPr lang="en-US" dirty="0"/>
            </a:br>
            <a:r>
              <a:rPr lang="en-US" dirty="0"/>
              <a:t>needed only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in the 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Authentication Module (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More info: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https://angular.io/guide/ngmodules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Common Module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4AB4D43-9D26-4060-9BA7-FF43995EA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5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891B-21FF-42EA-A028-0829D36BC6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Concepts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14000"/>
            <a:ext cx="2430000" cy="2759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F7B350E-6FD7-471F-A659-1D1C1AF6C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9254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1804</Words>
  <Application>Microsoft Office PowerPoint</Application>
  <PresentationFormat>Широк екран</PresentationFormat>
  <Paragraphs>325</Paragraphs>
  <Slides>36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Modules and Routing</vt:lpstr>
      <vt:lpstr>Table of Contents</vt:lpstr>
      <vt:lpstr>Have a Question?</vt:lpstr>
      <vt:lpstr>The NgModule</vt:lpstr>
      <vt:lpstr>Angular Modules Overview</vt:lpstr>
      <vt:lpstr>Creating Custom Modules</vt:lpstr>
      <vt:lpstr>Creating Custom Modules (2)</vt:lpstr>
      <vt:lpstr>Suggested Common Module</vt:lpstr>
      <vt:lpstr>Routing Concepts</vt:lpstr>
      <vt:lpstr>What is Routing?</vt:lpstr>
      <vt:lpstr>Single Page Applications</vt:lpstr>
      <vt:lpstr>Router Module</vt:lpstr>
      <vt:lpstr>Define the Template</vt:lpstr>
      <vt:lpstr>Create Routes Module</vt:lpstr>
      <vt:lpstr>Create Routes Module</vt:lpstr>
      <vt:lpstr>Create Routes Module (3)</vt:lpstr>
      <vt:lpstr>The RouterLink Directive</vt:lpstr>
      <vt:lpstr>Navigate Programmatically</vt:lpstr>
      <vt:lpstr>Passing Parameters to Routes</vt:lpstr>
      <vt:lpstr>Fetching Parameters </vt:lpstr>
      <vt:lpstr>Fetching Parameters Reactively</vt:lpstr>
      <vt:lpstr>Query Strings and Fragments</vt:lpstr>
      <vt:lpstr>Setting Up Child (Nested) Routes</vt:lpstr>
      <vt:lpstr>Using Wildcards and Redirects</vt:lpstr>
      <vt:lpstr>Router Guards</vt:lpstr>
      <vt:lpstr>Guards Overview</vt:lpstr>
      <vt:lpstr>CanActivate Guard</vt:lpstr>
      <vt:lpstr>Guard Example</vt:lpstr>
      <vt:lpstr>Angular Router Resolver</vt:lpstr>
      <vt:lpstr>Implement the Resolver</vt:lpstr>
      <vt:lpstr>Use It Inside a Component</vt:lpstr>
      <vt:lpstr>Summary</vt:lpstr>
      <vt:lpstr>Questions?</vt:lpstr>
      <vt:lpstr>SoftUni Diamond Partners</vt:lpstr>
      <vt:lpstr>Educational Partners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24</cp:revision>
  <dcterms:created xsi:type="dcterms:W3CDTF">2018-05-23T13:08:44Z</dcterms:created>
  <dcterms:modified xsi:type="dcterms:W3CDTF">2021-05-17T13:29:09Z</dcterms:modified>
  <cp:category>computer programming;programming;software development;software engineering</cp:category>
</cp:coreProperties>
</file>