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6" r:id="rId3"/>
    <p:sldId id="492" r:id="rId4"/>
    <p:sldId id="259" r:id="rId5"/>
    <p:sldId id="261" r:id="rId6"/>
    <p:sldId id="272" r:id="rId7"/>
    <p:sldId id="273" r:id="rId8"/>
    <p:sldId id="275" r:id="rId9"/>
    <p:sldId id="494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601" r:id="rId19"/>
    <p:sldId id="495" r:id="rId20"/>
    <p:sldId id="308" r:id="rId21"/>
    <p:sldId id="260" r:id="rId22"/>
    <p:sldId id="496" r:id="rId23"/>
    <p:sldId id="497" r:id="rId24"/>
    <p:sldId id="498" r:id="rId25"/>
    <p:sldId id="264" r:id="rId26"/>
    <p:sldId id="291" r:id="rId27"/>
    <p:sldId id="290" r:id="rId28"/>
    <p:sldId id="293" r:id="rId29"/>
    <p:sldId id="499" r:id="rId30"/>
    <p:sldId id="500" r:id="rId31"/>
    <p:sldId id="501" r:id="rId32"/>
    <p:sldId id="502" r:id="rId33"/>
    <p:sldId id="503" r:id="rId34"/>
    <p:sldId id="515" r:id="rId35"/>
    <p:sldId id="271" r:id="rId36"/>
    <p:sldId id="265" r:id="rId37"/>
    <p:sldId id="268" r:id="rId38"/>
    <p:sldId id="595" r:id="rId39"/>
    <p:sldId id="556" r:id="rId40"/>
    <p:sldId id="266" r:id="rId41"/>
    <p:sldId id="600" r:id="rId42"/>
    <p:sldId id="269" r:id="rId43"/>
    <p:sldId id="504" r:id="rId44"/>
    <p:sldId id="401" r:id="rId45"/>
    <p:sldId id="309" r:id="rId46"/>
    <p:sldId id="316" r:id="rId47"/>
    <p:sldId id="493" r:id="rId48"/>
    <p:sldId id="4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Function Context" id="{54E1B417-9BFE-45F9-978D-F102982E74C9}">
          <p14:sldIdLst>
            <p14:sldId id="259"/>
            <p14:sldId id="261"/>
            <p14:sldId id="272"/>
            <p14:sldId id="273"/>
            <p14:sldId id="275"/>
            <p14:sldId id="494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601"/>
          </p14:sldIdLst>
        </p14:section>
        <p14:section name="Functional Programming" id="{E52E29F4-E3E4-4E2F-B29E-63E1466C4ABB}">
          <p14:sldIdLst>
            <p14:sldId id="495"/>
            <p14:sldId id="308"/>
            <p14:sldId id="260"/>
            <p14:sldId id="496"/>
            <p14:sldId id="497"/>
            <p14:sldId id="498"/>
            <p14:sldId id="264"/>
            <p14:sldId id="291"/>
            <p14:sldId id="290"/>
            <p14:sldId id="293"/>
          </p14:sldIdLst>
        </p14:section>
        <p14:section name="Closure" id="{B602E805-62E2-4BC0-BBEA-D956E8871A53}">
          <p14:sldIdLst>
            <p14:sldId id="499"/>
            <p14:sldId id="500"/>
            <p14:sldId id="501"/>
            <p14:sldId id="502"/>
            <p14:sldId id="503"/>
            <p14:sldId id="515"/>
            <p14:sldId id="271"/>
          </p14:sldIdLst>
        </p14:section>
        <p14:section name="Function Decoration" id="{D8EF6DB8-6174-45D5-8E16-00334AEDB757}">
          <p14:sldIdLst>
            <p14:sldId id="265"/>
            <p14:sldId id="268"/>
            <p14:sldId id="595"/>
            <p14:sldId id="556"/>
            <p14:sldId id="266"/>
            <p14:sldId id="600"/>
            <p14:sldId id="269"/>
          </p14:sldIdLst>
        </p14:section>
        <p14:section name="Conclusion" id="{E19D07F1-86E2-47E9-B2AB-7ADC4F89DC12}">
          <p14:sldIdLst>
            <p14:sldId id="504"/>
            <p14:sldId id="401"/>
            <p14:sldId id="309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ADB4C3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400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6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5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482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17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644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89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161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7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338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730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580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65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2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293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81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6.png"/><Relationship Id="rId20" Type="http://schemas.openxmlformats.org/officeDocument/2006/relationships/image" Target="../media/image38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codexio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Context, First-Class Functions</a:t>
            </a:r>
            <a:r>
              <a:rPr lang="bg-BG" b="1" dirty="0"/>
              <a:t>,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Referential Transparency,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1567" y="1777930"/>
            <a:ext cx="10934845" cy="35410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};</a:t>
            </a:r>
            <a:endParaRPr lang="en-US" b="0" dirty="0">
              <a:solidFill>
                <a:srgbClr val="267F99"/>
              </a:solidFill>
            </a:endParaRP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sharePersonalInfo.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firstPerson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'biking'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swimming'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bg1"/>
                </a:solidFill>
              </a:rPr>
              <a:t>'football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my name is Peter.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football</a:t>
            </a:r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Calls 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 provided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accepts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arguments, while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</a:p>
          <a:p>
            <a:pPr latinLnBrk="0"/>
            <a:r>
              <a:rPr lang="en-US" dirty="0"/>
              <a:t>If 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Apply()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1559" y="1339606"/>
            <a:ext cx="9922606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dirty="0">
                <a:solidFill>
                  <a:schemeClr val="tx1"/>
                </a:solidFill>
              </a:rPr>
              <a:t>  name: "Peter", </a:t>
            </a:r>
          </a:p>
          <a:p>
            <a:r>
              <a:rPr lang="en-US" dirty="0">
                <a:solidFill>
                  <a:schemeClr val="tx1"/>
                </a:solidFill>
              </a:rPr>
              <a:t>  prof: "Fisherman",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shareInfo</a:t>
            </a:r>
            <a:r>
              <a:rPr lang="en-US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console.log(`${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} works as a ${</a:t>
            </a:r>
            <a:r>
              <a:rPr lang="en-US" dirty="0" err="1">
                <a:solidFill>
                  <a:schemeClr val="bg1"/>
                </a:solidFill>
              </a:rPr>
              <a:t>this.prof</a:t>
            </a:r>
            <a:r>
              <a:rPr lang="en-US" dirty="0">
                <a:solidFill>
                  <a:schemeClr val="tx1"/>
                </a:solidFill>
              </a:rPr>
              <a:t>}`);</a:t>
            </a:r>
          </a:p>
          <a:p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dirty="0" err="1">
                <a:solidFill>
                  <a:schemeClr val="tx1"/>
                </a:solidFill>
              </a:rPr>
              <a:t>firstPerson.shareInfo</a:t>
            </a:r>
            <a:r>
              <a:rPr lang="en-US" dirty="0" err="1">
                <a:solidFill>
                  <a:schemeClr val="bg1"/>
                </a:solidFill>
              </a:rPr>
              <a:t>.apply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secondPerson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George works as a Manager</a:t>
            </a:r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</a:p>
          <a:p>
            <a:pPr latinLnBrk="0"/>
            <a:r>
              <a:rPr lang="en-US" dirty="0"/>
              <a:t>Has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with a given sequence of arguments preceding any provided when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called</a:t>
            </a:r>
          </a:p>
          <a:p>
            <a:pPr latinLnBrk="0"/>
            <a:r>
              <a:rPr lang="en-US" dirty="0"/>
              <a:t>Calling 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return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};</a:t>
            </a: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unboundGetX.bind</a:t>
            </a:r>
            <a:r>
              <a:rPr lang="en-US" dirty="0">
                <a:solidFill>
                  <a:schemeClr val="bg1"/>
                </a:solidFill>
              </a:rPr>
              <a:t>(module)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The functions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to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60279" y="2546022"/>
            <a:ext cx="6345238" cy="163292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398" b="1" dirty="0" err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Math.abs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this.x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60708" y="4445001"/>
            <a:ext cx="6344809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/>
              <a:t>() {</a:t>
            </a:r>
          </a:p>
          <a:p>
            <a:r>
              <a:rPr lang="en-US" dirty="0"/>
              <a:t>  return </a:t>
            </a:r>
            <a:r>
              <a:rPr lang="en-US" dirty="0" err="1">
                <a:solidFill>
                  <a:srgbClr val="F2A40D"/>
                </a:solidFill>
              </a:rPr>
              <a:t>Math.abs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this.z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 figures, which are defined by their 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24788" y="3204000"/>
            <a:ext cx="4852988" cy="267871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'[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{"x":"1","y":"2","z":"10"},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{"x":"7","y":"7","z":"10"},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{"x":"5","y":"2","z":"10"}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]'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591000" y="3204000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</a:p>
          <a:p>
            <a:r>
              <a:rPr lang="en-US" dirty="0"/>
              <a:t>  { area: 2, volume: 20 },</a:t>
            </a:r>
          </a:p>
          <a:p>
            <a:r>
              <a:rPr lang="en-US" dirty="0"/>
              <a:t>  { area: 49, volume: 490 },</a:t>
            </a:r>
          </a:p>
          <a:p>
            <a:r>
              <a:rPr lang="en-US" dirty="0"/>
              <a:t>  { area: 10, volume: 100 }</a:t>
            </a:r>
          </a:p>
          <a:p>
            <a:r>
              <a:rPr lang="en-US" dirty="0"/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534892" y="4304195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1000" y="1359000"/>
            <a:ext cx="8290598" cy="4770318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function solve(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area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,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, input)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let objects =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JSON.parse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(input);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function calc(obj)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let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areaObj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Math.abs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area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.call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let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volumeObj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Math.abs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.call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return { area: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areaObj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, volume: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volumeObj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return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objects.map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(calc);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Area and Volume Calculator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47" y="3636848"/>
            <a:ext cx="2760777" cy="2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FA386-9048-4A8D-83C2-A6BD148B6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9683E-BC34-485A-8E99-59433BC0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Methods as Browser Event Handlers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276AF-9B32-4619-933C-8077E691C356}"/>
              </a:ext>
            </a:extLst>
          </p:cNvPr>
          <p:cNvSpPr txBox="1"/>
          <p:nvPr/>
        </p:nvSpPr>
        <p:spPr>
          <a:xfrm>
            <a:off x="561000" y="1453990"/>
            <a:ext cx="9135000" cy="45850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person =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name: "Peter",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alert(`${this.name} says hello!`);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(person);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285BA-7A0B-45CC-A088-E4DB403A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700" y="1629000"/>
            <a:ext cx="5067300" cy="84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ular Callout 5">
            <a:extLst>
              <a:ext uri="{FF2B5EF4-FFF2-40B4-BE49-F238E27FC236}">
                <a16:creationId xmlns:a16="http://schemas.microsoft.com/office/drawing/2014/main" id="{D427D33B-7513-4693-9D3A-9F7EB6A16F23}"/>
              </a:ext>
            </a:extLst>
          </p:cNvPr>
          <p:cNvSpPr/>
          <p:nvPr/>
        </p:nvSpPr>
        <p:spPr bwMode="auto">
          <a:xfrm>
            <a:off x="9114837" y="3538514"/>
            <a:ext cx="2222897" cy="847725"/>
          </a:xfrm>
          <a:prstGeom prst="wedgeRoundRectCallout">
            <a:avLst>
              <a:gd name="adj1" fmla="val -53732"/>
              <a:gd name="adj2" fmla="val 93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Unwanted result</a:t>
            </a:r>
          </a:p>
        </p:txBody>
      </p:sp>
      <p:sp>
        <p:nvSpPr>
          <p:cNvPr id="12" name="Rounded Rectangular Callout 5">
            <a:extLst>
              <a:ext uri="{FF2B5EF4-FFF2-40B4-BE49-F238E27FC236}">
                <a16:creationId xmlns:a16="http://schemas.microsoft.com/office/drawing/2014/main" id="{91A4D5D9-7235-415F-9F1C-225462B1D5EA}"/>
              </a:ext>
            </a:extLst>
          </p:cNvPr>
          <p:cNvSpPr/>
          <p:nvPr/>
        </p:nvSpPr>
        <p:spPr bwMode="auto">
          <a:xfrm>
            <a:off x="9114837" y="5024165"/>
            <a:ext cx="2222897" cy="847725"/>
          </a:xfrm>
          <a:prstGeom prst="wedgeRoundRectCallout">
            <a:avLst>
              <a:gd name="adj1" fmla="val -65314"/>
              <a:gd name="adj2" fmla="val 38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as intended</a:t>
            </a:r>
          </a:p>
        </p:txBody>
      </p:sp>
    </p:spTree>
    <p:extLst>
      <p:ext uri="{BB962C8B-B14F-4D97-AF65-F5344CB8AC3E}">
        <p14:creationId xmlns:p14="http://schemas.microsoft.com/office/powerpoint/2010/main" val="33408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Class, Higher-Order, Pure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Functional Programming in JS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87564" y="1306731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Execution Context</a:t>
            </a:r>
          </a:p>
          <a:p>
            <a:r>
              <a:rPr lang="en-US" dirty="0"/>
              <a:t>Functional Programming in JS</a:t>
            </a:r>
          </a:p>
          <a:p>
            <a:r>
              <a:rPr lang="en-US" dirty="0"/>
              <a:t>Closure</a:t>
            </a:r>
          </a:p>
          <a:p>
            <a:r>
              <a:rPr lang="en-US" dirty="0"/>
              <a:t>Function Decoration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 are treated like any other variable</a:t>
            </a:r>
          </a:p>
          <a:p>
            <a:pPr lvl="1"/>
            <a:r>
              <a:rPr lang="en-US" sz="3000" dirty="0"/>
              <a:t>Passed as an </a:t>
            </a:r>
            <a:r>
              <a:rPr lang="en-US" sz="3000" b="1" dirty="0">
                <a:solidFill>
                  <a:schemeClr val="bg1"/>
                </a:solidFill>
              </a:rPr>
              <a:t>argument</a:t>
            </a:r>
            <a:endParaRPr lang="bg-BG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Returned</a:t>
            </a:r>
            <a:r>
              <a:rPr lang="en-US" sz="3000" b="1" dirty="0"/>
              <a:t> </a:t>
            </a:r>
            <a:r>
              <a:rPr lang="en-US" sz="3000" dirty="0"/>
              <a:t>by another function</a:t>
            </a:r>
            <a:endParaRPr lang="bg-BG" sz="3000" dirty="0"/>
          </a:p>
          <a:p>
            <a:pPr lvl="1"/>
            <a:r>
              <a:rPr lang="en-US" sz="3000" dirty="0"/>
              <a:t>Assigned as a </a:t>
            </a:r>
            <a:r>
              <a:rPr lang="en-US" sz="3000" b="1" dirty="0">
                <a:solidFill>
                  <a:schemeClr val="bg1"/>
                </a:solidFill>
              </a:rPr>
              <a:t>value</a:t>
            </a:r>
            <a:r>
              <a:rPr lang="en-US" sz="3000" dirty="0"/>
              <a:t> to a </a:t>
            </a:r>
            <a:r>
              <a:rPr lang="en-US" sz="3000" b="1" dirty="0">
                <a:solidFill>
                  <a:schemeClr val="bg1"/>
                </a:solidFill>
              </a:rPr>
              <a:t>variable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775190" y="4059000"/>
            <a:ext cx="9810000" cy="230020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bg-BG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The term "first-class" means that something is just a value. A first-class function is one that can go anywhere that any other value can go - there are few to no restrictions.</a:t>
            </a:r>
          </a:p>
          <a:p>
            <a:pPr algn="r"/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Fogus</a:t>
            </a:r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Functional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bg-BG" sz="28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First-Class Functions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9343" y="1957451"/>
            <a:ext cx="8271656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39343" y="3528664"/>
            <a:ext cx="8271657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39343" y="5172483"/>
            <a:ext cx="8271657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by another function</a:t>
            </a:r>
          </a:p>
          <a:p>
            <a:pPr lvl="1"/>
            <a:r>
              <a:rPr lang="en-US" dirty="0"/>
              <a:t>We can do that, because we treated functions in JavaScript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29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2035283"/>
            <a:ext cx="594000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76001" y="3970283"/>
            <a:ext cx="5940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/>
              <a:t>Take other </a:t>
            </a:r>
            <a:r>
              <a:rPr lang="en-US" sz="3400" b="1">
                <a:solidFill>
                  <a:schemeClr val="bg1"/>
                </a:solidFill>
              </a:rPr>
              <a:t>functions </a:t>
            </a:r>
            <a:r>
              <a:rPr lang="en-US" sz="3400"/>
              <a:t>as an </a:t>
            </a:r>
            <a:r>
              <a:rPr lang="en-US" sz="3400" b="1">
                <a:solidFill>
                  <a:schemeClr val="bg1"/>
                </a:solidFill>
              </a:rPr>
              <a:t>argument </a:t>
            </a:r>
            <a:r>
              <a:rPr lang="en-US" sz="3400"/>
              <a:t>or </a:t>
            </a:r>
            <a:r>
              <a:rPr lang="en-US" sz="3400" b="1">
                <a:solidFill>
                  <a:schemeClr val="bg1"/>
                </a:solidFill>
              </a:rPr>
              <a:t>return a </a:t>
            </a:r>
            <a:br>
              <a:rPr lang="en-US" sz="3400" b="1">
                <a:solidFill>
                  <a:schemeClr val="bg1"/>
                </a:solidFill>
              </a:rPr>
            </a:br>
            <a:r>
              <a:rPr lang="en-US" sz="3400" b="1">
                <a:solidFill>
                  <a:schemeClr val="bg1"/>
                </a:solidFill>
              </a:rPr>
              <a:t>function </a:t>
            </a:r>
            <a:r>
              <a:rPr lang="en-US" sz="3400"/>
              <a:t>as a result</a:t>
            </a: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902483"/>
            <a:ext cx="7154094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519657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console.log("Hello!");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/>
              <a:t>Any 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element &gt; 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console.log(found); </a:t>
            </a:r>
            <a:r>
              <a:rPr lang="en-US" i="1" dirty="0">
                <a:solidFill>
                  <a:schemeClr val="accent2"/>
                </a:solidFill>
              </a:rPr>
              <a:t>//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6001" y="3343267"/>
            <a:ext cx="952702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[ { name: 'Tim', age: 25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'Sam', age: 30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'Bill', age: 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(user) =&gt; user.name;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console.log(usernames)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[“Tim", 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95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parameters</a:t>
            </a:r>
            <a:r>
              <a:rPr lang="en-US" dirty="0"/>
              <a:t> </a:t>
            </a:r>
          </a:p>
          <a:p>
            <a:r>
              <a:rPr lang="en-US" dirty="0"/>
              <a:t>Execution is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of the state of the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76000" y="2844000"/>
            <a:ext cx="7221325" cy="3110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increment(); </a:t>
            </a:r>
            <a:r>
              <a:rPr lang="en-US" dirty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  <a:sym typeface="Wingdings" pitchFamily="2" charset="2"/>
              </a:rPr>
              <a:t>const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increment(1);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18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 </a:t>
            </a:r>
            <a:r>
              <a:rPr lang="en-US" b="1">
                <a:solidFill>
                  <a:schemeClr val="bg1"/>
                </a:solidFill>
              </a:rPr>
              <a:t>expression</a:t>
            </a:r>
            <a:r>
              <a:rPr lang="en-US"/>
              <a:t> that can be </a:t>
            </a:r>
            <a:r>
              <a:rPr lang="en-US" b="1">
                <a:solidFill>
                  <a:schemeClr val="bg1"/>
                </a:solidFill>
              </a:rPr>
              <a:t>replaced</a:t>
            </a:r>
            <a:r>
              <a:rPr lang="en-US"/>
              <a:t> with its corresponding </a:t>
            </a:r>
            <a:r>
              <a:rPr lang="en-US" b="1">
                <a:solidFill>
                  <a:schemeClr val="bg1"/>
                </a:solidFill>
              </a:rPr>
              <a:t>value</a:t>
            </a:r>
            <a:r>
              <a:rPr lang="en-US"/>
              <a:t> without </a:t>
            </a:r>
            <a:r>
              <a:rPr lang="en-US" b="1">
                <a:solidFill>
                  <a:schemeClr val="bg1"/>
                </a:solidFill>
              </a:rPr>
              <a:t>changing</a:t>
            </a:r>
            <a:r>
              <a:rPr lang="en-US"/>
              <a:t> the program's behavior</a:t>
            </a:r>
          </a:p>
          <a:p>
            <a:r>
              <a:rPr lang="en-US"/>
              <a:t>Expression is </a:t>
            </a:r>
            <a:r>
              <a:rPr lang="en-US" b="1">
                <a:solidFill>
                  <a:schemeClr val="bg1"/>
                </a:solidFill>
              </a:rPr>
              <a:t>pure </a:t>
            </a:r>
            <a:r>
              <a:rPr lang="en-US"/>
              <a:t>and its evaluation must have no </a:t>
            </a:r>
            <a:r>
              <a:rPr lang="en-US" b="1">
                <a:solidFill>
                  <a:schemeClr val="bg1"/>
                </a:solidFill>
              </a:rPr>
              <a:t>side effects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Referential Transparency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56173" y="4329000"/>
            <a:ext cx="7586570" cy="1694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add(a, b) { return a + b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(a, b) { return a * b};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mult</a:t>
            </a:r>
            <a:r>
              <a:rPr lang="en-US" i="1" dirty="0">
                <a:solidFill>
                  <a:schemeClr val="accent2"/>
                </a:solidFill>
              </a:rPr>
              <a:t>(3, 4)) can be replaced with 12</a:t>
            </a:r>
          </a:p>
        </p:txBody>
      </p:sp>
    </p:spTree>
    <p:extLst>
      <p:ext uri="{BB962C8B-B14F-4D97-AF65-F5344CB8AC3E}">
        <p14:creationId xmlns:p14="http://schemas.microsoft.com/office/powerpoint/2010/main" val="1452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98F13B0-7EB7-4753-B72E-0D82DD5E99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Inner Function State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most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 in JavaScript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an inner function </a:t>
            </a:r>
            <a:r>
              <a:rPr lang="en-US" b="1" dirty="0">
                <a:solidFill>
                  <a:schemeClr val="accent1"/>
                </a:solidFill>
              </a:rPr>
              <a:t>includes</a:t>
            </a:r>
            <a:r>
              <a:rPr lang="en-US" dirty="0"/>
              <a:t> the scope</a:t>
            </a:r>
            <a:br>
              <a:rPr lang="en-US" dirty="0"/>
            </a:br>
            <a:r>
              <a:rPr lang="en-US" dirty="0"/>
              <a:t>of the outer function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inner</a:t>
            </a:r>
            <a:r>
              <a:rPr lang="en-US" dirty="0"/>
              <a:t> function retains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being used from the </a:t>
            </a:r>
            <a:r>
              <a:rPr lang="en-US" b="1" dirty="0">
                <a:solidFill>
                  <a:schemeClr val="accent1"/>
                </a:solidFill>
              </a:rPr>
              <a:t>outer</a:t>
            </a:r>
            <a:r>
              <a:rPr lang="en-US" dirty="0"/>
              <a:t> function scope even after the parent function has 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is preserved in the outer function (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205207"/>
            <a:ext cx="6633952" cy="2798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201465"/>
            <a:ext cx="2309455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scope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1F033AD-B602-4A58-AF65-54BA0BFE5FA6}"/>
              </a:ext>
            </a:extLst>
          </p:cNvPr>
          <p:cNvSpPr txBox="1">
            <a:spLocks/>
          </p:cNvSpPr>
          <p:nvPr/>
        </p:nvSpPr>
        <p:spPr>
          <a:xfrm>
            <a:off x="1278587" y="1663125"/>
            <a:ext cx="963482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function solution()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let str = '';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append: (s) =&gt; str += s,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removeStart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removeEnd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(0, </a:t>
            </a:r>
            <a:r>
              <a:rPr lang="en-US" sz="2000" dirty="0" err="1">
                <a:solidFill>
                  <a:schemeClr val="tx1"/>
                </a:solidFill>
              </a:rPr>
              <a:t>str.length</a:t>
            </a:r>
            <a:r>
              <a:rPr lang="en-US" sz="2000" dirty="0">
                <a:solidFill>
                  <a:schemeClr val="tx1"/>
                </a:solidFill>
              </a:rPr>
              <a:t> - 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print: () =&gt; console.log(str)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			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problems </a:t>
            </a:r>
            <a:r>
              <a:rPr lang="en-US" b="1" dirty="0"/>
              <a:t>Sections</a:t>
            </a:r>
            <a:r>
              <a:rPr lang="en-US" dirty="0"/>
              <a:t>, </a:t>
            </a:r>
            <a:r>
              <a:rPr lang="en-US" b="1" dirty="0"/>
              <a:t>Locked Profile </a:t>
            </a:r>
            <a:r>
              <a:rPr lang="en-US" dirty="0"/>
              <a:t>and </a:t>
            </a:r>
            <a:r>
              <a:rPr lang="en-US" b="1" dirty="0"/>
              <a:t>Furniture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by using </a:t>
            </a:r>
            <a:r>
              <a:rPr lang="en-US" b="1" dirty="0">
                <a:solidFill>
                  <a:schemeClr val="bg1"/>
                </a:solidFill>
              </a:rPr>
              <a:t>closures</a:t>
            </a:r>
            <a:r>
              <a:rPr lang="en-US" dirty="0"/>
              <a:t> to store local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  <a:endParaRPr lang="en-US" dirty="0"/>
          </a:p>
          <a:p>
            <a:pPr lvl="2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2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IIFE?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3024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>
                <a:solidFill>
                  <a:schemeClr val="tx1"/>
                </a:solidFill>
              </a:rPr>
              <a:t>let name = "Peter";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374000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B8920E4-284E-4B14-B929-EA629E541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Partial Application and Currying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 Decoration</a:t>
            </a:r>
          </a:p>
        </p:txBody>
      </p:sp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some of the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  <a:r>
              <a:rPr lang="en-US" sz="3200" dirty="0"/>
              <a:t> of a function, </a:t>
            </a:r>
            <a:r>
              <a:rPr lang="en-US" sz="3200" b="1" dirty="0">
                <a:solidFill>
                  <a:schemeClr val="bg1"/>
                </a:solidFill>
              </a:rPr>
              <a:t>without executing </a:t>
            </a:r>
            <a:r>
              <a:rPr lang="en-US" sz="3200" dirty="0"/>
              <a:t>it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arguments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times</a:t>
            </a:r>
          </a:p>
          <a:p>
            <a:pPr lvl="1"/>
            <a:r>
              <a:rPr lang="en-US" dirty="0"/>
              <a:t>It will </a:t>
            </a:r>
            <a:r>
              <a:rPr lang="en-US" b="1" dirty="0">
                <a:solidFill>
                  <a:schemeClr val="bg1"/>
                </a:solidFill>
              </a:rPr>
              <a:t>retain</a:t>
            </a:r>
            <a:r>
              <a:rPr lang="en-US" dirty="0"/>
              <a:t> all fixed arguments, </a:t>
            </a:r>
            <a:r>
              <a:rPr lang="en-US" b="1" dirty="0">
                <a:solidFill>
                  <a:schemeClr val="bg1"/>
                </a:solidFill>
              </a:rPr>
              <a:t>regardless of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44048" y="4143438"/>
            <a:ext cx="39363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=&gt;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133150" y="421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400365" y="415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=&gt;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44048" y="5313438"/>
            <a:ext cx="39363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133150" y="538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400365" y="532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sqr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(x) =&gt;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(x,2)</a:t>
            </a: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primitives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  <a:r>
              <a:rPr lang="en-US" dirty="0"/>
              <a:t> function takes </a:t>
            </a:r>
            <a:r>
              <a:rPr lang="en-US" b="1" dirty="0">
                <a:solidFill>
                  <a:schemeClr val="bg1"/>
                </a:solidFill>
              </a:rPr>
              <a:t>4 arguments</a:t>
            </a:r>
          </a:p>
          <a:p>
            <a:pPr lvl="1"/>
            <a:r>
              <a:rPr lang="en-US" dirty="0"/>
              <a:t>Use the first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of your solution to create and return a </a:t>
            </a:r>
            <a:r>
              <a:rPr lang="en-US" b="1" dirty="0">
                <a:solidFill>
                  <a:schemeClr val="bg1"/>
                </a:solidFill>
              </a:rPr>
              <a:t>partially applied </a:t>
            </a:r>
            <a:r>
              <a:rPr lang="en-US" dirty="0"/>
              <a:t>function that only takes 1 parameter</a:t>
            </a:r>
          </a:p>
          <a:p>
            <a:r>
              <a:rPr lang="en-US" dirty="0"/>
              <a:t>Sample usage: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Currency Format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D47DAE-69E9-4966-A2F8-208C5D96FE16}"/>
              </a:ext>
            </a:extLst>
          </p:cNvPr>
          <p:cNvSpPr txBox="1">
            <a:spLocks/>
          </p:cNvSpPr>
          <p:nvPr/>
        </p:nvSpPr>
        <p:spPr>
          <a:xfrm>
            <a:off x="831000" y="4329000"/>
            <a:ext cx="1053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dollarFormatter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createFormatter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(',', '$', true,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currencyFormatter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console.log(dollarFormatter(5345)); 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$ 5345,00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console.log(dollarFormatter(3.1429));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$ 3,14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console.log(dollarFormatter(2.709));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$ 2,71</a:t>
            </a:r>
          </a:p>
        </p:txBody>
      </p:sp>
    </p:spTree>
    <p:extLst>
      <p:ext uri="{BB962C8B-B14F-4D97-AF65-F5344CB8AC3E}">
        <p14:creationId xmlns:p14="http://schemas.microsoft.com/office/powerpoint/2010/main" val="20619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08246" y="1584000"/>
            <a:ext cx="8100000" cy="4004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createFormatter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             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return (value) =&gt;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value);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15CE0DC-9489-4CAB-987F-BEBD5CBF1C21}"/>
              </a:ext>
            </a:extLst>
          </p:cNvPr>
          <p:cNvSpPr txBox="1">
            <a:spLocks/>
          </p:cNvSpPr>
          <p:nvPr/>
        </p:nvSpPr>
        <p:spPr>
          <a:xfrm>
            <a:off x="6411030" y="3405187"/>
            <a:ext cx="2050859" cy="1290547"/>
          </a:xfrm>
          <a:prstGeom prst="rect">
            <a:avLst/>
          </a:prstGeom>
          <a:solidFill>
            <a:srgbClr val="ADB4C3">
              <a:alpha val="50196"/>
            </a:srgbClr>
          </a:solidFill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separator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symbolFirst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8283246" y="2105933"/>
            <a:ext cx="2600508" cy="877497"/>
          </a:xfrm>
          <a:prstGeom prst="wedgeRoundRectCallout">
            <a:avLst>
              <a:gd name="adj1" fmla="val -50619"/>
              <a:gd name="adj2" fmla="val 114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Partially applied arguments</a:t>
            </a:r>
          </a:p>
        </p:txBody>
      </p:sp>
    </p:spTree>
    <p:extLst>
      <p:ext uri="{BB962C8B-B14F-4D97-AF65-F5344CB8AC3E}">
        <p14:creationId xmlns:p14="http://schemas.microsoft.com/office/powerpoint/2010/main" val="321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Global, Methods, Events, Arrow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Execution Context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decomposition</a:t>
            </a:r>
          </a:p>
          <a:p>
            <a:pPr>
              <a:spcBef>
                <a:spcPts val="22800"/>
              </a:spcBef>
            </a:pPr>
            <a:r>
              <a:rPr lang="en-US" dirty="0"/>
              <a:t>Supply arguments </a:t>
            </a:r>
            <a:r>
              <a:rPr lang="en-US" b="1" dirty="0">
                <a:solidFill>
                  <a:schemeClr val="bg1"/>
                </a:solidFill>
              </a:rPr>
              <a:t>one at a time</a:t>
            </a:r>
            <a:r>
              <a:rPr lang="en-US" dirty="0"/>
              <a:t>, instead of at once</a:t>
            </a:r>
          </a:p>
          <a:p>
            <a:pPr lvl="1"/>
            <a:r>
              <a:rPr lang="en-US" dirty="0"/>
              <a:t>They may come from </a:t>
            </a:r>
            <a:r>
              <a:rPr lang="en-US" b="1" dirty="0">
                <a:solidFill>
                  <a:schemeClr val="bg1"/>
                </a:solidFill>
              </a:rPr>
              <a:t>different sources</a:t>
            </a:r>
          </a:p>
          <a:p>
            <a:pPr lvl="1"/>
            <a:r>
              <a:rPr lang="en-US" dirty="0"/>
              <a:t>Execution can be </a:t>
            </a:r>
            <a:r>
              <a:rPr lang="en-US" b="1" dirty="0">
                <a:solidFill>
                  <a:schemeClr val="bg1"/>
                </a:solidFill>
              </a:rPr>
              <a:t>delayed</a:t>
            </a:r>
            <a:r>
              <a:rPr lang="en-US" dirty="0"/>
              <a:t> until it's needed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76581" y="1989000"/>
            <a:ext cx="60662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0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BA02F-E59F-493E-889B-84D04711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 Composition </a:t>
            </a:r>
            <a:r>
              <a:rPr lang="en-US" sz="3200" dirty="0"/>
              <a:t>- Building new function from old</a:t>
            </a:r>
            <a:br>
              <a:rPr lang="en-US" sz="3200" dirty="0"/>
            </a:br>
            <a:r>
              <a:rPr lang="en-US" sz="3200" dirty="0"/>
              <a:t>function by passing arguments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Memoization</a:t>
            </a:r>
            <a:r>
              <a:rPr lang="en-US" sz="3200" dirty="0"/>
              <a:t> - Functions that are called repeatedly with the</a:t>
            </a:r>
            <a:br>
              <a:rPr lang="en-US" sz="3200" dirty="0"/>
            </a:br>
            <a:r>
              <a:rPr lang="en-US" sz="3200" dirty="0"/>
              <a:t>same set of inputs but whose result is relatively expensive to</a:t>
            </a:r>
            <a:br>
              <a:rPr lang="en-US" sz="3200" dirty="0"/>
            </a:br>
            <a:r>
              <a:rPr lang="en-US" sz="3200" dirty="0"/>
              <a:t>produce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Handle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Errors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Throwing functions and exiting immediately</a:t>
            </a:r>
            <a:br>
              <a:rPr lang="en-US" sz="3200" dirty="0"/>
            </a:br>
            <a:r>
              <a:rPr lang="en-US" sz="3200" dirty="0"/>
              <a:t>after an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D0070E-1760-4EE2-9D4B-5E0675D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FBED-5B1B-4AED-949D-AA26A8295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</a:t>
            </a:r>
            <a:r>
              <a:rPr lang="bg-BG" sz="3200"/>
              <a:t> </a:t>
            </a:r>
            <a:r>
              <a:rPr lang="en-US" sz="3200"/>
              <a:t>implemented </a:t>
            </a:r>
            <a:r>
              <a:rPr lang="en-US" sz="3200" dirty="0"/>
              <a:t>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3754" y="15576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681871" y="1646897"/>
            <a:ext cx="79569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The execution context of a function can be changed using </a:t>
            </a:r>
            <a:r>
              <a:rPr lang="en-US" sz="3000" b="1" noProof="1">
                <a:solidFill>
                  <a:schemeClr val="bg1"/>
                </a:solidFill>
              </a:rPr>
              <a:t>bind</a:t>
            </a:r>
            <a:r>
              <a:rPr lang="en-US" sz="3000" noProof="1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</a:rPr>
              <a:t>apply</a:t>
            </a:r>
            <a:r>
              <a:rPr lang="en-US" sz="3000" noProof="1">
                <a:solidFill>
                  <a:schemeClr val="bg2"/>
                </a:solidFill>
              </a:rPr>
              <a:t> and </a:t>
            </a:r>
            <a:r>
              <a:rPr lang="en-US" sz="3000" b="1" noProof="1">
                <a:solidFill>
                  <a:schemeClr val="bg1"/>
                </a:solidFill>
              </a:rPr>
              <a:t>call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JavaScript supports many aspects of the </a:t>
            </a:r>
            <a:r>
              <a:rPr lang="en-US" sz="3000" b="1" noProof="1">
                <a:solidFill>
                  <a:schemeClr val="bg1"/>
                </a:solidFill>
              </a:rPr>
              <a:t>functional programming </a:t>
            </a:r>
            <a:r>
              <a:rPr lang="en-US" sz="3000" noProof="1">
                <a:solidFill>
                  <a:schemeClr val="bg2"/>
                </a:solidFill>
              </a:rPr>
              <a:t>paradigm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Closures</a:t>
            </a:r>
            <a:r>
              <a:rPr lang="en-US" sz="3000" dirty="0">
                <a:solidFill>
                  <a:schemeClr val="bg2"/>
                </a:solidFill>
              </a:rPr>
              <a:t> allow a function to maintain state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They are powerful and flexible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Partial application </a:t>
            </a:r>
            <a:r>
              <a:rPr lang="en-US" sz="3000" dirty="0">
                <a:solidFill>
                  <a:schemeClr val="bg2"/>
                </a:solidFill>
              </a:rPr>
              <a:t>can be used to </a:t>
            </a:r>
            <a:r>
              <a:rPr lang="en-US" sz="3000" b="1" dirty="0">
                <a:solidFill>
                  <a:schemeClr val="bg1"/>
                </a:solidFill>
              </a:rPr>
              <a:t>decorate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compose</a:t>
            </a:r>
            <a:r>
              <a:rPr lang="en-US" sz="3000" dirty="0">
                <a:solidFill>
                  <a:schemeClr val="bg2"/>
                </a:solidFill>
              </a:rPr>
              <a:t> functions and to </a:t>
            </a:r>
            <a:r>
              <a:rPr lang="en-US" sz="3000" b="1" dirty="0">
                <a:solidFill>
                  <a:schemeClr val="bg1"/>
                </a:solidFill>
              </a:rPr>
              <a:t>delay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78185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>
                <a:solidFill>
                  <a:srgbClr val="FFA000"/>
                </a:solidFill>
              </a:rPr>
              <a:t>owns</a:t>
            </a:r>
            <a:r>
              <a:rPr lang="en-US" sz="3400" dirty="0">
                <a:solidFill>
                  <a:srgbClr val="234465"/>
                </a:solidFill>
              </a:rPr>
              <a:t> the currently executed code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Function context ===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Object method: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DOM Event: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element.addEventListener()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Context Review</a:t>
            </a:r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variable is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by the </a:t>
            </a:r>
            <a:r>
              <a:rPr lang="en-US" sz="3200" b="1" dirty="0">
                <a:solidFill>
                  <a:schemeClr val="bg1"/>
                </a:solidFill>
              </a:rPr>
              <a:t>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Method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F02F98B-E429-4AD6-9343-813CE4E79217}"/>
              </a:ext>
            </a:extLst>
          </p:cNvPr>
          <p:cNvSpPr txBox="1">
            <a:spLocks/>
          </p:cNvSpPr>
          <p:nvPr/>
        </p:nvSpPr>
        <p:spPr>
          <a:xfrm>
            <a:off x="2655971" y="1991393"/>
            <a:ext cx="879502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function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 {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r>
              <a:rPr lang="en-US" i="1" dirty="0">
                <a:solidFill>
                  <a:schemeClr val="accent2"/>
                </a:solidFill>
              </a:rPr>
              <a:t>// Window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744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Arrow Function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E5D9235-52D2-4408-BBD7-581C2BC66484}"/>
              </a:ext>
            </a:extLst>
          </p:cNvPr>
          <p:cNvSpPr txBox="1">
            <a:spLocks/>
          </p:cNvSpPr>
          <p:nvPr/>
        </p:nvSpPr>
        <p:spPr>
          <a:xfrm>
            <a:off x="2658711" y="2079000"/>
            <a:ext cx="888228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    const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 = () =&gt;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34345" y="1244136"/>
            <a:ext cx="9576780" cy="5546589"/>
          </a:xfrm>
        </p:spPr>
        <p:txBody>
          <a:bodyPr/>
          <a:lstStyle/>
          <a:p>
            <a:pPr latinLnBrk="0"/>
            <a:r>
              <a:rPr lang="en-US" dirty="0">
                <a:latin typeface="+mj-lt"/>
              </a:rPr>
              <a:t>Occurs 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 </a:t>
            </a:r>
            <a:r>
              <a:rPr lang="en-US" dirty="0">
                <a:latin typeface="+mj-lt"/>
              </a:rPr>
              <a:t>are used on a 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>
                <a:latin typeface="+mj-lt"/>
              </a:rPr>
              <a:t>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>
                <a:latin typeface="+mj-lt"/>
              </a:rPr>
              <a:t> for this binding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Binding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7481" y="3855251"/>
            <a:ext cx="8890509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greet()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person = { </a:t>
            </a:r>
            <a:r>
              <a:rPr lang="en-US" dirty="0" err="1">
                <a:solidFill>
                  <a:schemeClr val="tx1"/>
                </a:solidFill>
              </a:rPr>
              <a:t>name:'Alex</a:t>
            </a:r>
            <a:r>
              <a:rPr lang="en-US" dirty="0">
                <a:solidFill>
                  <a:schemeClr val="tx1"/>
                </a:solidFill>
              </a:rPr>
              <a:t>'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greet.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Calls a function with a given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value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  <a:r>
              <a:rPr lang="en-US" sz="3200" dirty="0"/>
              <a:t> provided individually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4052" y="2480348"/>
            <a:ext cx="900399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const sharePersonalInfo = function (</a:t>
            </a:r>
            <a:r>
              <a:rPr lang="en-US" sz="2200" dirty="0">
                <a:solidFill>
                  <a:schemeClr val="bg1"/>
                </a:solidFill>
              </a:rPr>
              <a:t>...activities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let info = `Hello, my name is ${</a:t>
            </a:r>
            <a:r>
              <a:rPr lang="en-US" sz="2200" dirty="0">
                <a:solidFill>
                  <a:schemeClr val="bg1"/>
                </a:solidFill>
              </a:rPr>
              <a:t>this.name</a:t>
            </a:r>
            <a:r>
              <a:rPr lang="en-US" sz="2200" dirty="0">
                <a:solidFill>
                  <a:schemeClr val="tx1"/>
                </a:solidFill>
              </a:rPr>
              <a:t>} and`+      	   + `I'm a ${</a:t>
            </a:r>
            <a:r>
              <a:rPr lang="en-US" sz="2200" dirty="0">
                <a:solidFill>
                  <a:schemeClr val="bg1"/>
                </a:solidFill>
              </a:rPr>
              <a:t>this.profession</a:t>
            </a:r>
            <a:r>
              <a:rPr lang="en-US" sz="2200" dirty="0">
                <a:solidFill>
                  <a:schemeClr val="tx1"/>
                </a:solidFill>
              </a:rPr>
              <a:t>}.\n`;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info += </a:t>
            </a:r>
            <a:r>
              <a:rPr lang="en-US" sz="2200" dirty="0" err="1">
                <a:solidFill>
                  <a:schemeClr val="tx1"/>
                </a:solidFill>
              </a:rPr>
              <a:t>activities.reduce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) =&gt;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let el  = `--- ${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}\n`;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return 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 + el;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}, "My hobbies are:\n").trim();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return info;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// Continues on the next slide…</a:t>
            </a:r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4258</TotalTime>
  <Words>3019</Words>
  <Application>Microsoft Office PowerPoint</Application>
  <PresentationFormat>Широк екран</PresentationFormat>
  <Paragraphs>445</Paragraphs>
  <Slides>48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48</vt:i4>
      </vt:variant>
    </vt:vector>
  </HeadingPairs>
  <TitlesOfParts>
    <vt:vector size="57" baseType="lpstr">
      <vt:lpstr>Arial</vt:lpstr>
      <vt:lpstr>Calibri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</vt:lpstr>
      <vt:lpstr>Advanced Functions</vt:lpstr>
      <vt:lpstr>Table of Contents</vt:lpstr>
      <vt:lpstr>Have a Question?</vt:lpstr>
      <vt:lpstr>Execution Context</vt:lpstr>
      <vt:lpstr>Execution Context Review</vt:lpstr>
      <vt:lpstr>Inner Method Context</vt:lpstr>
      <vt:lpstr>Arrow Function Context</vt:lpstr>
      <vt:lpstr>Explicit Binding</vt:lpstr>
      <vt:lpstr>Changing the Context: Call</vt:lpstr>
      <vt:lpstr>Changing the Context: Call</vt:lpstr>
      <vt:lpstr>Changing the Context: Apply</vt:lpstr>
      <vt:lpstr>Apply() – Example</vt:lpstr>
      <vt:lpstr>Changing the Context: Bind</vt:lpstr>
      <vt:lpstr>Bind – Example</vt:lpstr>
      <vt:lpstr>Problem: Area and Volume Calculator</vt:lpstr>
      <vt:lpstr>Problem: Area and Volume Calculator</vt:lpstr>
      <vt:lpstr>Solution: Area and Volume Calculator</vt:lpstr>
      <vt:lpstr>Object Methods as Browser Event Handlers</vt:lpstr>
      <vt:lpstr>Functional Programming in JS</vt:lpstr>
      <vt:lpstr>First-Class 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Closure</vt:lpstr>
      <vt:lpstr>Closure</vt:lpstr>
      <vt:lpstr>Functions Returning Functions</vt:lpstr>
      <vt:lpstr>Problem: Command Processor</vt:lpstr>
      <vt:lpstr>Solution: Command Processor</vt:lpstr>
      <vt:lpstr>Review: DOM Problems</vt:lpstr>
      <vt:lpstr>What is IIFE?</vt:lpstr>
      <vt:lpstr>Function Decoration</vt:lpstr>
      <vt:lpstr>Partial Application</vt:lpstr>
      <vt:lpstr>Problem: Currency Format</vt:lpstr>
      <vt:lpstr>Solution: Currency Format</vt:lpstr>
      <vt:lpstr>Currying</vt:lpstr>
      <vt:lpstr>Currying Usage</vt:lpstr>
      <vt:lpstr>Currying vs Partial Application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52</cp:revision>
  <dcterms:created xsi:type="dcterms:W3CDTF">2018-05-23T13:08:44Z</dcterms:created>
  <dcterms:modified xsi:type="dcterms:W3CDTF">2021-05-19T12:57:49Z</dcterms:modified>
  <cp:category>computer programming;programming;software development;software engineering</cp:category>
</cp:coreProperties>
</file>