
<file path=[Content_Types].xml><?xml version="1.0" encoding="utf-8"?>
<Types xmlns="http://schemas.openxmlformats.org/package/2006/content-types">
  <Default Extension="png" ContentType="image/png"/>
  <Default Extension="jfif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5"/>
  </p:notesMasterIdLst>
  <p:handoutMasterIdLst>
    <p:handoutMasterId r:id="rId3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401" r:id="rId30"/>
    <p:sldId id="497" r:id="rId31"/>
    <p:sldId id="498" r:id="rId32"/>
    <p:sldId id="405" r:id="rId33"/>
    <p:sldId id="493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34EA6811-CBBB-4B7B-A03C-BCD7171631AA}">
          <p14:sldIdLst>
            <p14:sldId id="256"/>
            <p14:sldId id="257"/>
            <p14:sldId id="258"/>
          </p14:sldIdLst>
        </p14:section>
        <p14:section name="Variable Arguments" id="{8EB2D4BC-72F9-4A9F-B3F9-B13F4DEF54E1}">
          <p14:sldIdLst>
            <p14:sldId id="259"/>
            <p14:sldId id="260"/>
            <p14:sldId id="261"/>
            <p14:sldId id="262"/>
            <p14:sldId id="263"/>
            <p14:sldId id="264"/>
          </p14:sldIdLst>
        </p14:section>
        <p14:section name="Iterable and Iterator" id="{B27C1D12-E150-4889-B413-1336F3AED9A8}">
          <p14:sldIdLst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</p14:sldIdLst>
        </p14:section>
        <p14:section name="Comparable and Comparator" id="{F45F4B26-8462-4E0E-96E6-7129E3B391C3}">
          <p14:sldIdLst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</p14:sldIdLst>
        </p14:section>
        <p14:section name="Summary" id="{59E6B2C1-B9F0-4940-8153-F344DF25FDA0}">
          <p14:sldIdLst>
            <p14:sldId id="283"/>
            <p14:sldId id="401"/>
            <p14:sldId id="497"/>
            <p14:sldId id="498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69" d="100"/>
          <a:sy n="69" d="100"/>
        </p:scale>
        <p:origin x="822" y="6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18.5.2021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E39C5F9-3ED8-485D-AA7A-8CEEE125F37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997332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2C77E90-3FE5-4BC6-B954-EB7E493F925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933420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64261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3EC8421-4807-4FF2-A918-C47558F53F9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769309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434150D-002E-414A-A1AC-35EC1D23261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76939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42/Iterators-and-Comparators-Lab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42/Iterators-and-Comparators-Lab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42/Iterators-and-Comparators-Lab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42/Iterators-and-Comparators-Lab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42/Iterators-and-Comparators-Lab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42/Iterators-and-Comparators-Lab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42/Iterators-and-Comparators-Lab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42/Iterators-and-Comparators-Lab" TargetMode="Externa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hyperlink" Target="https://coca-colahellenic.com/" TargetMode="External"/><Relationship Id="rId18" Type="http://schemas.openxmlformats.org/officeDocument/2006/relationships/image" Target="../media/image35.png"/><Relationship Id="rId3" Type="http://schemas.openxmlformats.org/officeDocument/2006/relationships/hyperlink" Target="http://www.infragistics.com/" TargetMode="External"/><Relationship Id="rId21" Type="http://schemas.openxmlformats.org/officeDocument/2006/relationships/image" Target="../media/image37.png"/><Relationship Id="rId7" Type="http://schemas.openxmlformats.org/officeDocument/2006/relationships/hyperlink" Target="http://www.postbank.bg/" TargetMode="External"/><Relationship Id="rId12" Type="http://schemas.openxmlformats.org/officeDocument/2006/relationships/image" Target="../media/image32.jpeg"/><Relationship Id="rId17" Type="http://schemas.openxmlformats.org/officeDocument/2006/relationships/hyperlink" Target="https://www.zuehlke.com/" TargetMode="External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4.png"/><Relationship Id="rId20" Type="http://schemas.openxmlformats.org/officeDocument/2006/relationships/image" Target="../media/image36.jf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11" Type="http://schemas.openxmlformats.org/officeDocument/2006/relationships/hyperlink" Target="https://motion-software.com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xs-software.com/" TargetMode="External"/><Relationship Id="rId10" Type="http://schemas.openxmlformats.org/officeDocument/2006/relationships/image" Target="../media/image31.png"/><Relationship Id="rId19" Type="http://schemas.openxmlformats.org/officeDocument/2006/relationships/hyperlink" Target="https://www.softwaregroup.com/" TargetMode="External"/><Relationship Id="rId4" Type="http://schemas.openxmlformats.org/officeDocument/2006/relationships/image" Target="../media/image28.png"/><Relationship Id="rId9" Type="http://schemas.openxmlformats.org/officeDocument/2006/relationships/hyperlink" Target="http://smartit.bg/" TargetMode="External"/><Relationship Id="rId14" Type="http://schemas.openxmlformats.org/officeDocument/2006/relationships/image" Target="../media/image33.png"/><Relationship Id="rId22" Type="http://schemas.openxmlformats.org/officeDocument/2006/relationships/image" Target="../media/image3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hyperlink" Target="https://eee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hyperlink" Target="https://codexio.bg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2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42/Iterators-and-Comparators-Lab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judge.softuni.bg/Contests/1542/Iterators-and-Comparators-Lab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42/Iterators-and-Comparators-Lab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E5B31C1-521A-4178-AFC5-4D38A279DE4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13827" y="5368739"/>
            <a:ext cx="2950749" cy="832014"/>
          </a:xfrm>
        </p:spPr>
        <p:txBody>
          <a:bodyPr/>
          <a:lstStyle/>
          <a:p>
            <a:r>
              <a:rPr lang="en-US" dirty="0"/>
              <a:t>Technical Trainers</a:t>
            </a:r>
          </a:p>
          <a:p>
            <a:endParaRPr lang="bg-BG" dirty="0"/>
          </a:p>
        </p:txBody>
      </p:sp>
      <p:sp>
        <p:nvSpPr>
          <p:cNvPr id="14" name="Shape 54">
            <a:extLst>
              <a:ext uri="{FF2B5EF4-FFF2-40B4-BE49-F238E27FC236}">
                <a16:creationId xmlns:a16="http://schemas.microsoft.com/office/drawing/2014/main" id="{28136E31-31F7-48EF-8616-966696FFCFD4}"/>
              </a:ext>
            </a:extLst>
          </p:cNvPr>
          <p:cNvSpPr txBox="1">
            <a:spLocks/>
          </p:cNvSpPr>
          <p:nvPr/>
        </p:nvSpPr>
        <p:spPr>
          <a:xfrm>
            <a:off x="1988450" y="231871"/>
            <a:ext cx="8215099" cy="117155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algn="ctr" defTabSz="1218438" rtl="0" eaLnBrk="1" latinLnBrk="1" hangingPunct="1">
              <a:spcBef>
                <a:spcPct val="0"/>
              </a:spcBef>
              <a:buNone/>
              <a:defRPr sz="4798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Bef>
                <a:spcPts val="0"/>
              </a:spcBef>
              <a:buClr>
                <a:srgbClr val="F6D18E"/>
              </a:buClr>
              <a:buSzPct val="25000"/>
            </a:pPr>
            <a:r>
              <a:rPr lang="en-US" sz="5400" dirty="0">
                <a:latin typeface="Calibri"/>
                <a:ea typeface="Calibri"/>
                <a:cs typeface="Calibri"/>
                <a:sym typeface="Calibri"/>
              </a:rPr>
              <a:t>Iterators and Comparators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92D0C768-10AE-4473-8D3A-AE8EA066F067}"/>
              </a:ext>
            </a:extLst>
          </p:cNvPr>
          <p:cNvSpPr txBox="1">
            <a:spLocks/>
          </p:cNvSpPr>
          <p:nvPr/>
        </p:nvSpPr>
        <p:spPr>
          <a:xfrm>
            <a:off x="251792" y="4843604"/>
            <a:ext cx="3187613" cy="525135"/>
          </a:xfrm>
          <a:prstGeom prst="rect">
            <a:avLst/>
          </a:prstGeom>
        </p:spPr>
        <p:txBody>
          <a:bodyPr vert="horz" lIns="108000" tIns="36000" rIns="108000" bIns="36000" rtlCol="0">
            <a:normAutofit fontScale="92500" lnSpcReduction="10000"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398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</a:rPr>
              <a:t>SoftUni Team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30F8EB04-FD9F-4533-88DA-EE55C4F7B7A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04215" y="5934110"/>
            <a:ext cx="3187613" cy="38253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Software University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2E4E13FE-551D-4AEC-9CE2-5564F75A154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662900" y="6274632"/>
            <a:ext cx="1828928" cy="351497"/>
          </a:xfrm>
        </p:spPr>
        <p:txBody>
          <a:bodyPr/>
          <a:lstStyle/>
          <a:p>
            <a:r>
              <a:rPr lang="en-US">
                <a:hlinkClick r:id="rId2"/>
              </a:rPr>
              <a:t>https://softuni.bg</a:t>
            </a:r>
            <a:endParaRPr lang="en-US" dirty="0"/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7757492D-B3BF-4E6F-A71D-D3D78763620C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53" y="2727167"/>
            <a:ext cx="1327503" cy="1327503"/>
          </a:xfrm>
          <a:prstGeom prst="rect">
            <a:avLst/>
          </a:prstGeom>
        </p:spPr>
      </p:pic>
      <p:pic>
        <p:nvPicPr>
          <p:cNvPr id="6" name="Picture 5" descr="A picture containing clock, tripod&#10;&#10;Description automatically generated">
            <a:extLst>
              <a:ext uri="{FF2B5EF4-FFF2-40B4-BE49-F238E27FC236}">
                <a16:creationId xmlns:a16="http://schemas.microsoft.com/office/drawing/2014/main" id="{7DF2F067-D931-48F5-84D4-28FC95B7C94F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450" y="3292941"/>
            <a:ext cx="1327503" cy="1327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547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BDC366-EAAF-461E-A999-93B217671272}"/>
              </a:ext>
            </a:extLst>
          </p:cNvPr>
          <p:cNvSpPr txBox="1">
            <a:spLocks/>
          </p:cNvSpPr>
          <p:nvPr/>
        </p:nvSpPr>
        <p:spPr>
          <a:xfrm>
            <a:off x="1626764" y="5275400"/>
            <a:ext cx="8938472" cy="820600"/>
          </a:xfrm>
          <a:prstGeom prst="rect">
            <a:avLst/>
          </a:prstGeom>
        </p:spPr>
        <p:txBody>
          <a:bodyPr/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Iterable&lt;T&gt;</a:t>
            </a:r>
            <a:r>
              <a:rPr lang="en-US" noProof="1">
                <a:cs typeface="Consolas" panose="020B0609020204030204" pitchFamily="49" charset="0"/>
              </a:rPr>
              <a:t> and </a:t>
            </a: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Iterator&lt;T&gt;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545" y="1378856"/>
            <a:ext cx="2529114" cy="2529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65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1EB78728-4BE0-4E1C-AA33-42D4464FAED1}"/>
              </a:ext>
            </a:extLst>
          </p:cNvPr>
          <p:cNvSpPr txBox="1">
            <a:spLocks noChangeArrowheads="1"/>
          </p:cNvSpPr>
          <p:nvPr/>
        </p:nvSpPr>
        <p:spPr>
          <a:xfrm>
            <a:off x="196786" y="1233645"/>
            <a:ext cx="11804822" cy="557035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>
                <a:schemeClr val="tx1"/>
              </a:buClr>
              <a:defRPr/>
            </a:pPr>
            <a:r>
              <a:rPr lang="en-US" b="1" dirty="0">
                <a:solidFill>
                  <a:schemeClr val="bg1"/>
                </a:solidFill>
              </a:rPr>
              <a:t>Inheritance</a:t>
            </a:r>
            <a:r>
              <a:rPr lang="en-US" dirty="0"/>
              <a:t> leads to </a:t>
            </a:r>
            <a:r>
              <a:rPr lang="en-US" b="1" dirty="0">
                <a:solidFill>
                  <a:schemeClr val="bg1"/>
                </a:solidFill>
              </a:rPr>
              <a:t>hierarchies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of classes and/or interfaces in an application:</a:t>
            </a:r>
            <a:endParaRPr lang="bg-BG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B77DE3B-E531-4472-A58B-DB8EA5FE83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63197" cy="9893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sz="4000" dirty="0"/>
              <a:t>Collections Hierarchy</a:t>
            </a:r>
            <a:endParaRPr lang="bg-BG" sz="4000" dirty="0"/>
          </a:p>
        </p:txBody>
      </p:sp>
      <p:sp>
        <p:nvSpPr>
          <p:cNvPr id="7" name="Text Box 16">
            <a:extLst>
              <a:ext uri="{FF2B5EF4-FFF2-40B4-BE49-F238E27FC236}">
                <a16:creationId xmlns:a16="http://schemas.microsoft.com/office/drawing/2014/main" id="{564FDC06-ED6C-47A2-BC38-E91570CC03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1844" y="2791080"/>
            <a:ext cx="2289222" cy="432062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noProof="1"/>
              <a:t>Iterable</a:t>
            </a:r>
          </a:p>
        </p:txBody>
      </p:sp>
      <p:sp>
        <p:nvSpPr>
          <p:cNvPr id="8" name="Text Box 18">
            <a:extLst>
              <a:ext uri="{FF2B5EF4-FFF2-40B4-BE49-F238E27FC236}">
                <a16:creationId xmlns:a16="http://schemas.microsoft.com/office/drawing/2014/main" id="{06E62B3F-AE6D-49DD-8C0D-914FC61C4B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3828" y="4645017"/>
            <a:ext cx="1801603" cy="432062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noProof="1"/>
              <a:t>Queue</a:t>
            </a:r>
          </a:p>
        </p:txBody>
      </p:sp>
      <p:sp>
        <p:nvSpPr>
          <p:cNvPr id="9" name="Text Box 19">
            <a:extLst>
              <a:ext uri="{FF2B5EF4-FFF2-40B4-BE49-F238E27FC236}">
                <a16:creationId xmlns:a16="http://schemas.microsoft.com/office/drawing/2014/main" id="{30797CB2-3241-4176-BE6C-81B86E76A3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1843" y="5559418"/>
            <a:ext cx="2336190" cy="432062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noProof="1"/>
              <a:t>SortedSet</a:t>
            </a:r>
          </a:p>
        </p:txBody>
      </p:sp>
      <p:sp>
        <p:nvSpPr>
          <p:cNvPr id="10" name="Text Box 21">
            <a:extLst>
              <a:ext uri="{FF2B5EF4-FFF2-40B4-BE49-F238E27FC236}">
                <a16:creationId xmlns:a16="http://schemas.microsoft.com/office/drawing/2014/main" id="{6D2A6148-FDFE-40BE-8898-D5D9D4EBD9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1843" y="3730035"/>
            <a:ext cx="2336190" cy="432062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noProof="1"/>
              <a:t>Collection</a:t>
            </a:r>
          </a:p>
        </p:txBody>
      </p:sp>
      <p:sp>
        <p:nvSpPr>
          <p:cNvPr id="11" name="Text Box 18">
            <a:extLst>
              <a:ext uri="{FF2B5EF4-FFF2-40B4-BE49-F238E27FC236}">
                <a16:creationId xmlns:a16="http://schemas.microsoft.com/office/drawing/2014/main" id="{42D54137-9852-42B7-B6AD-7F130B2703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1844" y="4645017"/>
            <a:ext cx="2317542" cy="432062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noProof="1"/>
              <a:t>Set</a:t>
            </a:r>
          </a:p>
        </p:txBody>
      </p:sp>
      <p:sp>
        <p:nvSpPr>
          <p:cNvPr id="12" name="Text Box 18">
            <a:extLst>
              <a:ext uri="{FF2B5EF4-FFF2-40B4-BE49-F238E27FC236}">
                <a16:creationId xmlns:a16="http://schemas.microsoft.com/office/drawing/2014/main" id="{B755AE03-64B8-4F1F-AF87-76E3F320CD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701" y="4645017"/>
            <a:ext cx="1792576" cy="432062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noProof="1"/>
              <a:t>List</a:t>
            </a:r>
          </a:p>
        </p:txBody>
      </p:sp>
      <p:sp>
        <p:nvSpPr>
          <p:cNvPr id="13" name="Up Arrow 1">
            <a:extLst>
              <a:ext uri="{FF2B5EF4-FFF2-40B4-BE49-F238E27FC236}">
                <a16:creationId xmlns:a16="http://schemas.microsoft.com/office/drawing/2014/main" id="{8418BC2C-CFD0-4B9B-8966-E8B3A67A0D56}"/>
              </a:ext>
            </a:extLst>
          </p:cNvPr>
          <p:cNvSpPr/>
          <p:nvPr/>
        </p:nvSpPr>
        <p:spPr>
          <a:xfrm>
            <a:off x="3860880" y="3239805"/>
            <a:ext cx="305703" cy="473243"/>
          </a:xfrm>
          <a:prstGeom prst="up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14" name="Up Arrow 38">
            <a:extLst>
              <a:ext uri="{FF2B5EF4-FFF2-40B4-BE49-F238E27FC236}">
                <a16:creationId xmlns:a16="http://schemas.microsoft.com/office/drawing/2014/main" id="{C338C108-FCEC-4E2D-A2AC-07CB25456118}"/>
              </a:ext>
            </a:extLst>
          </p:cNvPr>
          <p:cNvSpPr/>
          <p:nvPr/>
        </p:nvSpPr>
        <p:spPr>
          <a:xfrm>
            <a:off x="3850663" y="4160632"/>
            <a:ext cx="305703" cy="473243"/>
          </a:xfrm>
          <a:prstGeom prst="up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15" name="Text Box 18">
            <a:extLst>
              <a:ext uri="{FF2B5EF4-FFF2-40B4-BE49-F238E27FC236}">
                <a16:creationId xmlns:a16="http://schemas.microsoft.com/office/drawing/2014/main" id="{13B48630-BA28-4F2F-9DE1-19CB365B6B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2240" y="5559418"/>
            <a:ext cx="1801603" cy="432062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noProof="1"/>
              <a:t>Deque</a:t>
            </a:r>
          </a:p>
        </p:txBody>
      </p:sp>
      <p:sp>
        <p:nvSpPr>
          <p:cNvPr id="16" name="Up Arrow 60">
            <a:extLst>
              <a:ext uri="{FF2B5EF4-FFF2-40B4-BE49-F238E27FC236}">
                <a16:creationId xmlns:a16="http://schemas.microsoft.com/office/drawing/2014/main" id="{C80A8EE9-5A47-4EDB-8B4D-2866D99CBEC8}"/>
              </a:ext>
            </a:extLst>
          </p:cNvPr>
          <p:cNvSpPr/>
          <p:nvPr/>
        </p:nvSpPr>
        <p:spPr>
          <a:xfrm>
            <a:off x="6391777" y="5075068"/>
            <a:ext cx="305703" cy="473243"/>
          </a:xfrm>
          <a:prstGeom prst="up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17" name="Bent Arrow 5">
            <a:extLst>
              <a:ext uri="{FF2B5EF4-FFF2-40B4-BE49-F238E27FC236}">
                <a16:creationId xmlns:a16="http://schemas.microsoft.com/office/drawing/2014/main" id="{481CC8B4-5E91-4395-9B23-C49C65C2AB2B}"/>
              </a:ext>
            </a:extLst>
          </p:cNvPr>
          <p:cNvSpPr/>
          <p:nvPr/>
        </p:nvSpPr>
        <p:spPr>
          <a:xfrm>
            <a:off x="1448097" y="3778221"/>
            <a:ext cx="1413746" cy="854243"/>
          </a:xfrm>
          <a:prstGeom prst="bentArrow">
            <a:avLst>
              <a:gd name="adj1" fmla="val 11759"/>
              <a:gd name="adj2" fmla="val 16310"/>
              <a:gd name="adj3" fmla="val 25000"/>
              <a:gd name="adj4" fmla="val 45410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18" name="Bent Arrow 61">
            <a:extLst>
              <a:ext uri="{FF2B5EF4-FFF2-40B4-BE49-F238E27FC236}">
                <a16:creationId xmlns:a16="http://schemas.microsoft.com/office/drawing/2014/main" id="{F05162C1-4F99-458F-9BF6-28E62A88FF32}"/>
              </a:ext>
            </a:extLst>
          </p:cNvPr>
          <p:cNvSpPr/>
          <p:nvPr/>
        </p:nvSpPr>
        <p:spPr>
          <a:xfrm flipH="1">
            <a:off x="5198033" y="3767685"/>
            <a:ext cx="1380932" cy="854243"/>
          </a:xfrm>
          <a:prstGeom prst="bentArrow">
            <a:avLst>
              <a:gd name="adj1" fmla="val 10208"/>
              <a:gd name="adj2" fmla="val 16310"/>
              <a:gd name="adj3" fmla="val 25000"/>
              <a:gd name="adj4" fmla="val 45410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19" name="Text Box 16">
            <a:extLst>
              <a:ext uri="{FF2B5EF4-FFF2-40B4-BE49-F238E27FC236}">
                <a16:creationId xmlns:a16="http://schemas.microsoft.com/office/drawing/2014/main" id="{F6D3455D-B71B-46E9-96B9-C68A4BA6FD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3224" y="3020102"/>
            <a:ext cx="2754271" cy="521347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noProof="1"/>
              <a:t>Map</a:t>
            </a:r>
          </a:p>
        </p:txBody>
      </p:sp>
      <p:sp>
        <p:nvSpPr>
          <p:cNvPr id="20" name="Text Box 21">
            <a:extLst>
              <a:ext uri="{FF2B5EF4-FFF2-40B4-BE49-F238E27FC236}">
                <a16:creationId xmlns:a16="http://schemas.microsoft.com/office/drawing/2014/main" id="{B162FEF2-75A4-4C32-875C-9D0F193C76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3220" y="4153093"/>
            <a:ext cx="2810780" cy="521347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noProof="1"/>
              <a:t>SortedMap</a:t>
            </a:r>
          </a:p>
        </p:txBody>
      </p:sp>
      <p:sp>
        <p:nvSpPr>
          <p:cNvPr id="21" name="Text Box 18">
            <a:extLst>
              <a:ext uri="{FF2B5EF4-FFF2-40B4-BE49-F238E27FC236}">
                <a16:creationId xmlns:a16="http://schemas.microsoft.com/office/drawing/2014/main" id="{1F5C642F-B9B1-4F2E-AFF6-532CD106E7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3223" y="5257155"/>
            <a:ext cx="2788343" cy="521347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noProof="1"/>
              <a:t>NavigableMap</a:t>
            </a:r>
          </a:p>
        </p:txBody>
      </p:sp>
      <p:sp>
        <p:nvSpPr>
          <p:cNvPr id="22" name="Up Arrow 72">
            <a:extLst>
              <a:ext uri="{FF2B5EF4-FFF2-40B4-BE49-F238E27FC236}">
                <a16:creationId xmlns:a16="http://schemas.microsoft.com/office/drawing/2014/main" id="{FD694A96-9531-4F5B-B36A-781ACED5D567}"/>
              </a:ext>
            </a:extLst>
          </p:cNvPr>
          <p:cNvSpPr/>
          <p:nvPr/>
        </p:nvSpPr>
        <p:spPr>
          <a:xfrm>
            <a:off x="9673491" y="3559283"/>
            <a:ext cx="367806" cy="571038"/>
          </a:xfrm>
          <a:prstGeom prst="up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23" name="Up Arrow 68">
            <a:extLst>
              <a:ext uri="{FF2B5EF4-FFF2-40B4-BE49-F238E27FC236}">
                <a16:creationId xmlns:a16="http://schemas.microsoft.com/office/drawing/2014/main" id="{7AA367C9-F5EA-4BA4-9963-B1A31DB9CD9B}"/>
              </a:ext>
            </a:extLst>
          </p:cNvPr>
          <p:cNvSpPr/>
          <p:nvPr/>
        </p:nvSpPr>
        <p:spPr>
          <a:xfrm>
            <a:off x="9655705" y="4675142"/>
            <a:ext cx="367806" cy="571038"/>
          </a:xfrm>
          <a:prstGeom prst="up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44" name="Up Arrow 59">
            <a:extLst>
              <a:ext uri="{FF2B5EF4-FFF2-40B4-BE49-F238E27FC236}">
                <a16:creationId xmlns:a16="http://schemas.microsoft.com/office/drawing/2014/main" id="{D839EE18-2C90-4E72-9EC1-9835B2073921}"/>
              </a:ext>
            </a:extLst>
          </p:cNvPr>
          <p:cNvSpPr/>
          <p:nvPr/>
        </p:nvSpPr>
        <p:spPr>
          <a:xfrm>
            <a:off x="3840446" y="5086175"/>
            <a:ext cx="305703" cy="473243"/>
          </a:xfrm>
          <a:prstGeom prst="up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24" name="Slide Number">
            <a:extLst>
              <a:ext uri="{FF2B5EF4-FFF2-40B4-BE49-F238E27FC236}">
                <a16:creationId xmlns:a16="http://schemas.microsoft.com/office/drawing/2014/main" id="{78C84C43-B438-45A8-B936-E43D3E9975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1658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4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10">
            <a:extLst>
              <a:ext uri="{FF2B5EF4-FFF2-40B4-BE49-F238E27FC236}">
                <a16:creationId xmlns:a16="http://schemas.microsoft.com/office/drawing/2014/main" id="{D9DB656A-9F95-4F73-971B-3C72548DD169}"/>
              </a:ext>
            </a:extLst>
          </p:cNvPr>
          <p:cNvSpPr txBox="1">
            <a:spLocks/>
          </p:cNvSpPr>
          <p:nvPr/>
        </p:nvSpPr>
        <p:spPr>
          <a:xfrm>
            <a:off x="2057401" y="1275919"/>
            <a:ext cx="9067801" cy="5121276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400" dirty="0"/>
              <a:t>Root interface of the Java collection classes</a:t>
            </a:r>
          </a:p>
          <a:p>
            <a:r>
              <a:rPr lang="en-US" sz="3400" dirty="0"/>
              <a:t>A class that implements the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Iterable&lt;T&gt;</a:t>
            </a:r>
            <a:r>
              <a:rPr lang="en-US" sz="3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400" dirty="0"/>
              <a:t>can be used with the new </a:t>
            </a:r>
            <a:r>
              <a:rPr lang="en-US" sz="3400" b="1" dirty="0">
                <a:solidFill>
                  <a:schemeClr val="bg1"/>
                </a:solidFill>
              </a:rPr>
              <a:t>for loop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4FDB58F4-51B2-4CD6-ABB1-F560AD3759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1" y="40341"/>
            <a:ext cx="8229600" cy="1110780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Iterable&lt;T&gt;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3ABBF60-DC57-494B-A325-96DFE827A0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2307" y="3605301"/>
            <a:ext cx="5755234" cy="227754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List list = new ArrayList();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for(Object o : list)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fontAlgn="base">
              <a:spcBef>
                <a:spcPts val="1200"/>
              </a:spcBef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// do something o;    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7FD1D34-6C41-4B44-A20F-32EB33F2347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144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0">
            <a:extLst>
              <a:ext uri="{FF2B5EF4-FFF2-40B4-BE49-F238E27FC236}">
                <a16:creationId xmlns:a16="http://schemas.microsoft.com/office/drawing/2014/main" id="{DDD3252A-E584-4EAF-955F-ACF9496207F5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Abstract methods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iterator()</a:t>
            </a:r>
          </a:p>
          <a:p>
            <a:pPr lvl="1"/>
            <a:endParaRPr lang="en-GB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endParaRPr lang="en-GB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endParaRPr lang="en-GB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GB" dirty="0"/>
              <a:t>Default methods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forEach</a:t>
            </a:r>
            <a:r>
              <a:rPr lang="en-US" b="1" noProof="1">
                <a:latin typeface="Consolas" panose="020B0609020204030204" pitchFamily="49" charset="0"/>
              </a:rPr>
              <a:t>(Consumer</a:t>
            </a:r>
            <a:r>
              <a:rPr lang="en-US" b="1" dirty="0">
                <a:latin typeface="Consolas" panose="020B0609020204030204" pitchFamily="49" charset="0"/>
              </a:rPr>
              <a:t>&lt;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? super T</a:t>
            </a:r>
            <a:r>
              <a:rPr lang="en-US" b="1" dirty="0">
                <a:latin typeface="Consolas" panose="020B0609020204030204" pitchFamily="49" charset="0"/>
              </a:rPr>
              <a:t>&gt; action)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spliterator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3400" dirty="0"/>
              <a:t>- used for parallel programming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F5E6816-C4DF-40F5-8619-0BC5A0E5BC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Iterable&lt;T&gt; </a:t>
            </a:r>
            <a:r>
              <a:rPr lang="en-US" dirty="0"/>
              <a:t>Methods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505C8E-519E-4292-A0B3-B335BFA337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5417" y="2574000"/>
            <a:ext cx="6657989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interface Iterable&lt;T&gt; {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Iterator&lt;T&gt;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iterator();    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129670F3-45AF-448A-979C-CB8E9E9291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6548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10">
            <a:extLst>
              <a:ext uri="{FF2B5EF4-FFF2-40B4-BE49-F238E27FC236}">
                <a16:creationId xmlns:a16="http://schemas.microsoft.com/office/drawing/2014/main" id="{46FDB0A5-B980-4E77-B71D-D332DE980ED1}"/>
              </a:ext>
            </a:extLst>
          </p:cNvPr>
          <p:cNvSpPr txBox="1">
            <a:spLocks/>
          </p:cNvSpPr>
          <p:nvPr/>
        </p:nvSpPr>
        <p:spPr>
          <a:xfrm>
            <a:off x="1828800" y="1135686"/>
            <a:ext cx="10164898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Enables you to cycle through a collection</a:t>
            </a:r>
          </a:p>
          <a:p>
            <a:r>
              <a:rPr lang="en-US" dirty="0"/>
              <a:t>Nested class for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ea typeface="+mj-ea"/>
                <a:cs typeface="+mj-cs"/>
              </a:rPr>
              <a:t>Iterator&lt;T&gt; </a:t>
            </a:r>
          </a:p>
          <a:p>
            <a:endParaRPr lang="en-US" dirty="0"/>
          </a:p>
          <a:p>
            <a:endParaRPr lang="en-US" dirty="0"/>
          </a:p>
          <a:p>
            <a:endParaRPr lang="en-US" sz="1400" dirty="0"/>
          </a:p>
          <a:p>
            <a:r>
              <a:rPr lang="en-US" dirty="0"/>
              <a:t>Don't implement both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ea typeface="+mj-ea"/>
                <a:cs typeface="+mj-cs"/>
              </a:rPr>
              <a:t>Iterable&lt;T&gt;</a:t>
            </a:r>
            <a:r>
              <a:rPr lang="en-US" b="1" dirty="0">
                <a:solidFill>
                  <a:srgbClr val="F3BE60"/>
                </a:solidFill>
                <a:latin typeface="Consolas" panose="020B0609020204030204" pitchFamily="49" charset="0"/>
                <a:ea typeface="+mj-ea"/>
                <a:cs typeface="+mj-cs"/>
              </a:rPr>
              <a:t> </a:t>
            </a:r>
            <a:r>
              <a:rPr lang="en-US" dirty="0"/>
              <a:t>and</a:t>
            </a:r>
            <a:br>
              <a:rPr lang="en-US" dirty="0"/>
            </a:b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ea typeface="+mj-ea"/>
                <a:cs typeface="+mj-cs"/>
              </a:rPr>
              <a:t>Iterator&lt;T&gt; 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524978B8-5A93-4E7D-9E19-E69FA36F25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9200" y="40341"/>
            <a:ext cx="5257800" cy="1110780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Iterator&lt;T&gt;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BB6DD4-FB7B-4D5F-BF7B-8C90FB6366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416" y="2762792"/>
            <a:ext cx="8276406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000" b="1" noProof="1">
                <a:latin typeface="Consolas" pitchFamily="49" charset="0"/>
              </a:rPr>
              <a:t>public class Library&lt;T&gt; implements </a:t>
            </a:r>
            <a:r>
              <a:rPr lang="en-US" sz="2000" b="1" noProof="1">
                <a:latin typeface="+mj-lt"/>
                <a:ea typeface="+mj-ea"/>
                <a:cs typeface="+mj-cs"/>
              </a:rPr>
              <a:t>Iterable&lt;T&gt; </a:t>
            </a:r>
            <a:r>
              <a:rPr lang="en-US" sz="2000" b="1" noProof="1">
                <a:latin typeface="Consolas" pitchFamily="49" charset="0"/>
              </a:rPr>
              <a:t>{</a:t>
            </a:r>
          </a:p>
          <a:p>
            <a:pPr fontAlgn="base">
              <a:spcBef>
                <a:spcPts val="1200"/>
              </a:spcBef>
            </a:pPr>
            <a:r>
              <a:rPr lang="en-US" sz="2000" b="1" noProof="1">
                <a:latin typeface="Consolas" pitchFamily="49" charset="0"/>
              </a:rPr>
              <a:t>  private final class LibIterator implements </a:t>
            </a:r>
            <a:r>
              <a:rPr lang="en-US" sz="2000" b="1" noProof="1">
                <a:latin typeface="+mj-lt"/>
                <a:ea typeface="+mj-ea"/>
                <a:cs typeface="+mj-cs"/>
              </a:rPr>
              <a:t>Iterator&lt;T&gt; </a:t>
            </a:r>
            <a:r>
              <a:rPr lang="en-US" sz="2000" b="1" noProof="1">
                <a:latin typeface="Consolas" pitchFamily="49" charset="0"/>
              </a:rPr>
              <a:t>{}</a:t>
            </a:r>
          </a:p>
          <a:p>
            <a:pPr fontAlgn="base">
              <a:spcBef>
                <a:spcPts val="1200"/>
              </a:spcBef>
            </a:pPr>
            <a:r>
              <a:rPr lang="en-US" sz="2000" b="1" noProof="1">
                <a:latin typeface="Consolas" pitchFamily="49" charset="0"/>
              </a:rPr>
              <a:t>}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163BC2-F1A7-49D7-BE8E-299761E864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416" y="5624142"/>
            <a:ext cx="8276406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000" b="1" noProof="1">
                <a:latin typeface="Consolas" pitchFamily="49" charset="0"/>
              </a:rPr>
              <a:t>class MyClass implements Iterable&lt;T&gt;, Iterator&lt;T&gt; {}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7FE1CD4A-1584-4983-AFD7-68F95617A84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6905" y="2825219"/>
            <a:ext cx="1207561" cy="1207561"/>
          </a:xfrm>
          <a:prstGeom prst="rect">
            <a:avLst/>
          </a:prstGeom>
        </p:spPr>
      </p:pic>
      <p:pic>
        <p:nvPicPr>
          <p:cNvPr id="9" name="Picture 8" descr="A picture containing clock&#10;&#10;Description automatically generated">
            <a:extLst>
              <a:ext uri="{FF2B5EF4-FFF2-40B4-BE49-F238E27FC236}">
                <a16:creationId xmlns:a16="http://schemas.microsoft.com/office/drawing/2014/main" id="{2E1BEFAF-1ECB-45AC-8E71-BAE904A310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0055" y="5365134"/>
            <a:ext cx="821260" cy="821260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F42D1F12-F4CB-4C61-A3C9-C33BA7BCA36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935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0">
            <a:extLst>
              <a:ext uri="{FF2B5EF4-FFF2-40B4-BE49-F238E27FC236}">
                <a16:creationId xmlns:a16="http://schemas.microsoft.com/office/drawing/2014/main" id="{6946912B-6730-4C1F-8A25-A2A423D41598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Create a class Library, which implements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ea typeface="+mj-ea"/>
                <a:cs typeface="+mj-cs"/>
              </a:rPr>
              <a:t>Iterable&lt;Book&gt;</a:t>
            </a:r>
          </a:p>
          <a:p>
            <a:r>
              <a:rPr lang="en-US" dirty="0"/>
              <a:t>Create nested class LibIterator, which implements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ea typeface="+mj-ea"/>
                <a:cs typeface="+mj-cs"/>
              </a:rPr>
              <a:t>Iterator&lt;Book&gt;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BEF7076-AAB0-44FD-AC25-7477B4EC53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Problem: Library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1F19FE4-E074-4458-B503-E4D7B3C0DBD5}"/>
              </a:ext>
            </a:extLst>
          </p:cNvPr>
          <p:cNvGrpSpPr/>
          <p:nvPr/>
        </p:nvGrpSpPr>
        <p:grpSpPr>
          <a:xfrm>
            <a:off x="7762539" y="3128613"/>
            <a:ext cx="4018284" cy="2868105"/>
            <a:chOff x="7770812" y="1876139"/>
            <a:chExt cx="3124200" cy="2868105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45D474B-A772-49DF-934A-2F7EF3AEABE0}"/>
                </a:ext>
              </a:extLst>
            </p:cNvPr>
            <p:cNvGrpSpPr/>
            <p:nvPr/>
          </p:nvGrpSpPr>
          <p:grpSpPr>
            <a:xfrm>
              <a:off x="7770812" y="1876139"/>
              <a:ext cx="3124200" cy="1528673"/>
              <a:chOff x="5226904" y="1466400"/>
              <a:chExt cx="3124200" cy="1528673"/>
            </a:xfrm>
          </p:grpSpPr>
          <p:sp>
            <p:nvSpPr>
              <p:cNvPr id="10" name="Rectangle 3">
                <a:extLst>
                  <a:ext uri="{FF2B5EF4-FFF2-40B4-BE49-F238E27FC236}">
                    <a16:creationId xmlns:a16="http://schemas.microsoft.com/office/drawing/2014/main" id="{86C8D419-C7C8-430D-A9E6-2FB0D5161A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6904" y="1466400"/>
                <a:ext cx="3124200" cy="91907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2540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 wrap="square" lIns="108000" tIns="108000" rIns="108000" bIns="108000">
                <a:noAutofit/>
              </a:bodyPr>
              <a:lstStyle/>
              <a:p>
                <a:pPr algn="ctr"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>
                    <a:latin typeface="Consolas" panose="020B0609020204030204" pitchFamily="49" charset="0"/>
                  </a:rPr>
                  <a:t>&lt;&lt;Iterator&lt;Book&gt;&gt;&gt;</a:t>
                </a:r>
              </a:p>
              <a:p>
                <a:pPr algn="ctr"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>
                    <a:latin typeface="Consolas" panose="020B0609020204030204" pitchFamily="49" charset="0"/>
                  </a:rPr>
                  <a:t>LibIterator</a:t>
                </a:r>
                <a:endParaRPr lang="en-US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1" name="Rectangle 4">
                <a:extLst>
                  <a:ext uri="{FF2B5EF4-FFF2-40B4-BE49-F238E27FC236}">
                    <a16:creationId xmlns:a16="http://schemas.microsoft.com/office/drawing/2014/main" id="{0B740603-13DD-4E50-BFD0-483D834C43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6904" y="2396471"/>
                <a:ext cx="3124200" cy="59860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2540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 wrap="square" lIns="108000" tIns="108000" rIns="108000" bIns="108000">
                <a:noAutofit/>
              </a:bodyPr>
              <a:lstStyle/>
              <a:p>
                <a:pPr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>
                    <a:latin typeface="Consolas" panose="020B0609020204030204" pitchFamily="49" charset="0"/>
                  </a:rPr>
                  <a:t>-counter: int</a:t>
                </a:r>
              </a:p>
            </p:txBody>
          </p:sp>
        </p:grpSp>
        <p:sp>
          <p:nvSpPr>
            <p:cNvPr id="9" name="Rectangle 4">
              <a:extLst>
                <a:ext uri="{FF2B5EF4-FFF2-40B4-BE49-F238E27FC236}">
                  <a16:creationId xmlns:a16="http://schemas.microsoft.com/office/drawing/2014/main" id="{1C8FFAC3-12F3-4108-9F65-4628E36856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0812" y="3404812"/>
              <a:ext cx="3124200" cy="133943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+hasNext(): Boolean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+next(): Book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A8B9463-0B07-4E85-A95F-006C02488992}"/>
              </a:ext>
            </a:extLst>
          </p:cNvPr>
          <p:cNvGrpSpPr/>
          <p:nvPr/>
        </p:nvGrpSpPr>
        <p:grpSpPr>
          <a:xfrm>
            <a:off x="667788" y="3643594"/>
            <a:ext cx="5825417" cy="2138272"/>
            <a:chOff x="7770812" y="1876139"/>
            <a:chExt cx="3124200" cy="2138272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1E5198E-B457-4BEA-BFAC-D2BED2C8C0BF}"/>
                </a:ext>
              </a:extLst>
            </p:cNvPr>
            <p:cNvGrpSpPr/>
            <p:nvPr/>
          </p:nvGrpSpPr>
          <p:grpSpPr>
            <a:xfrm>
              <a:off x="7770812" y="1876139"/>
              <a:ext cx="3124200" cy="1528673"/>
              <a:chOff x="5226904" y="1466400"/>
              <a:chExt cx="3124200" cy="1528673"/>
            </a:xfrm>
          </p:grpSpPr>
          <p:sp>
            <p:nvSpPr>
              <p:cNvPr id="15" name="Rectangle 3">
                <a:extLst>
                  <a:ext uri="{FF2B5EF4-FFF2-40B4-BE49-F238E27FC236}">
                    <a16:creationId xmlns:a16="http://schemas.microsoft.com/office/drawing/2014/main" id="{A75F5A15-156D-4E4C-81E0-131BCF4F1A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6904" y="1466400"/>
                <a:ext cx="3124200" cy="91907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2540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 wrap="square" lIns="108000" tIns="108000" rIns="108000" bIns="108000">
                <a:noAutofit/>
              </a:bodyPr>
              <a:lstStyle/>
              <a:p>
                <a:pPr algn="ctr"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>
                    <a:latin typeface="Consolas" panose="020B0609020204030204" pitchFamily="49" charset="0"/>
                  </a:rPr>
                  <a:t>&lt;&lt;Iterable&lt;Book&gt;&gt;&gt;</a:t>
                </a:r>
              </a:p>
              <a:p>
                <a:pPr algn="ctr"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>
                    <a:latin typeface="Consolas" panose="020B0609020204030204" pitchFamily="49" charset="0"/>
                  </a:rPr>
                  <a:t>Library</a:t>
                </a:r>
                <a:endParaRPr lang="en-US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6" name="Rectangle 4">
                <a:extLst>
                  <a:ext uri="{FF2B5EF4-FFF2-40B4-BE49-F238E27FC236}">
                    <a16:creationId xmlns:a16="http://schemas.microsoft.com/office/drawing/2014/main" id="{BC59B10E-34A6-404F-92F4-DF3B0DBBED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6904" y="2396471"/>
                <a:ext cx="3124200" cy="59860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2540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 wrap="square" lIns="108000" tIns="108000" rIns="108000" bIns="108000">
                <a:noAutofit/>
              </a:bodyPr>
              <a:lstStyle/>
              <a:p>
                <a:pPr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>
                    <a:latin typeface="Consolas" panose="020B0609020204030204" pitchFamily="49" charset="0"/>
                  </a:rPr>
                  <a:t>-books: Book[]</a:t>
                </a:r>
              </a:p>
            </p:txBody>
          </p:sp>
        </p:grpSp>
        <p:sp>
          <p:nvSpPr>
            <p:cNvPr id="14" name="Rectangle 4">
              <a:extLst>
                <a:ext uri="{FF2B5EF4-FFF2-40B4-BE49-F238E27FC236}">
                  <a16:creationId xmlns:a16="http://schemas.microsoft.com/office/drawing/2014/main" id="{B64C971C-30DE-4CDB-90FD-DC2F3E4A91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0812" y="3404812"/>
              <a:ext cx="3124200" cy="60959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+iterator(): Iterator&lt;Book&gt;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ECCC0B6E-9FCA-40FB-B4E4-4A81541260D7}"/>
              </a:ext>
            </a:extLst>
          </p:cNvPr>
          <p:cNvSpPr txBox="1"/>
          <p:nvPr/>
        </p:nvSpPr>
        <p:spPr>
          <a:xfrm>
            <a:off x="582565" y="631782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https://judge.softuni.bg/Contests/1542/Iterators-and-Comparators-Lab</a:t>
            </a:r>
            <a:endParaRPr lang="en-US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83E8C23D-0650-459B-B37A-1A9E5E96AF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52048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353C6DED-7EBE-46F5-B6C2-5B95280343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Solution: Library (1)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324360-1CC1-41A5-9B6C-567F8E90DF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477" y="1283324"/>
            <a:ext cx="9746267" cy="48628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public class Library&lt;Book&gt;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implements Iterable&lt;Book&gt; </a:t>
            </a:r>
            <a:r>
              <a:rPr lang="en-US" sz="2400" b="1" noProof="1">
                <a:latin typeface="Consolas" pitchFamily="49" charset="0"/>
              </a:rPr>
              <a:t>{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  private Book[] books;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  public Library(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Book... </a:t>
            </a:r>
            <a:r>
              <a:rPr lang="en-US" sz="2400" b="1" noProof="1">
                <a:latin typeface="Consolas" pitchFamily="49" charset="0"/>
              </a:rPr>
              <a:t>books) {</a:t>
            </a:r>
          </a:p>
          <a:p>
            <a:pPr fontAlgn="base">
              <a:spcBef>
                <a:spcPts val="600"/>
              </a:spcBef>
            </a:pPr>
            <a:r>
              <a:rPr lang="en-US" sz="2400" b="1" noProof="1">
                <a:latin typeface="Consolas" pitchFamily="49" charset="0"/>
              </a:rPr>
              <a:t>    this.books = books;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  }  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  public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Iterator&lt;Book&gt; </a:t>
            </a:r>
            <a:r>
              <a:rPr lang="en-US" sz="2400" b="1" noProof="1">
                <a:latin typeface="Consolas" pitchFamily="49" charset="0"/>
              </a:rPr>
              <a:t>iterator() {</a:t>
            </a:r>
          </a:p>
          <a:p>
            <a:pPr fontAlgn="base">
              <a:spcBef>
                <a:spcPts val="600"/>
              </a:spcBef>
            </a:pPr>
            <a:r>
              <a:rPr lang="en-US" sz="2400" b="1" noProof="1">
                <a:latin typeface="Consolas" pitchFamily="49" charset="0"/>
              </a:rPr>
              <a:t>    return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new LibIterator()</a:t>
            </a:r>
            <a:r>
              <a:rPr lang="en-US" sz="2400" b="1" noProof="1">
                <a:latin typeface="Consolas" pitchFamily="49" charset="0"/>
              </a:rPr>
              <a:t>;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  }</a:t>
            </a:r>
          </a:p>
          <a:p>
            <a:pPr fontAlgn="base">
              <a:spcBef>
                <a:spcPts val="1200"/>
              </a:spcBef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  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TODO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: Add nested iterator, look for it on next slide</a:t>
            </a:r>
            <a:endParaRPr lang="en-US" sz="2400" b="1" noProof="1">
              <a:latin typeface="Consolas" pitchFamily="49" charset="0"/>
            </a:endParaRPr>
          </a:p>
          <a:p>
            <a:pPr fontAlgn="base"/>
            <a:r>
              <a:rPr lang="en-US" sz="2400" b="1" noProof="1">
                <a:latin typeface="Consolas" pitchFamily="49" charset="0"/>
              </a:rPr>
              <a:t>}</a:t>
            </a:r>
            <a:endParaRPr lang="en-US" sz="2400" b="1" i="1" noProof="1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D475D5-4A73-47AF-8C31-EB32F7A13CDE}"/>
              </a:ext>
            </a:extLst>
          </p:cNvPr>
          <p:cNvSpPr txBox="1"/>
          <p:nvPr/>
        </p:nvSpPr>
        <p:spPr>
          <a:xfrm>
            <a:off x="582565" y="631782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https://judge.softuni.bg/Contests/1542/Iterators-and-Comparators-Lab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DEEA707-A7E3-43B4-A699-B3C2B0A77D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05296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7E9FD91C-9DE7-45F6-A8C5-DF47546D7F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Solution: Library (2)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C4FF4B-3DF9-4AD5-AFAB-0828BA2746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283" y="1618779"/>
            <a:ext cx="10339260" cy="41242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private final class LibIterator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implements Iterator&lt;Book&gt;</a:t>
            </a:r>
            <a:r>
              <a:rPr lang="en-US" sz="2400" b="1" noProof="1">
                <a:latin typeface="Consolas" pitchFamily="49" charset="0"/>
              </a:rPr>
              <a:t> {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  private int counter = 0;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  public boolean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hasNext()</a:t>
            </a:r>
            <a:r>
              <a:rPr lang="en-US" sz="2400" b="1" noProof="1">
                <a:latin typeface="Consolas" pitchFamily="49" charset="0"/>
              </a:rPr>
              <a:t> {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    if(this.counter &lt; books.length) { return true; }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    return false;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  }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  public Book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next() </a:t>
            </a:r>
            <a:r>
              <a:rPr lang="en-US" sz="2400" b="1" noProof="1">
                <a:latin typeface="Consolas" pitchFamily="49" charset="0"/>
              </a:rPr>
              <a:t>{ return books[counter++]; }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154A20-C99E-4489-BFB6-7354546F26A0}"/>
              </a:ext>
            </a:extLst>
          </p:cNvPr>
          <p:cNvSpPr txBox="1"/>
          <p:nvPr/>
        </p:nvSpPr>
        <p:spPr>
          <a:xfrm>
            <a:off x="582565" y="631782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https://judge.softuni.bg/Contests/1542/Iterators-and-Comparators-Lab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D123009-803C-4E25-BC6C-4D7CD2CD2E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39299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D48B5F-0A7C-421C-B6CC-73390077D80A}"/>
              </a:ext>
            </a:extLst>
          </p:cNvPr>
          <p:cNvSpPr txBox="1">
            <a:spLocks/>
          </p:cNvSpPr>
          <p:nvPr/>
        </p:nvSpPr>
        <p:spPr>
          <a:xfrm>
            <a:off x="831986" y="5302397"/>
            <a:ext cx="10528027" cy="848138"/>
          </a:xfrm>
          <a:prstGeom prst="rect">
            <a:avLst/>
          </a:prstGeom>
        </p:spPr>
        <p:txBody>
          <a:bodyPr/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noProof="1">
                <a:latin typeface="Consolas" panose="020B0609020204030204" pitchFamily="49" charset="0"/>
                <a:cs typeface="Consolas" panose="020B0609020204030204" pitchFamily="49" charset="0"/>
              </a:rPr>
              <a:t>Comparable&lt;T&gt;</a:t>
            </a:r>
            <a:r>
              <a:rPr lang="en-US" sz="4400" noProof="1">
                <a:cs typeface="Consolas" panose="020B0609020204030204" pitchFamily="49" charset="0"/>
              </a:rPr>
              <a:t> and </a:t>
            </a:r>
            <a:r>
              <a:rPr lang="en-US" sz="4400" noProof="1">
                <a:latin typeface="Consolas" panose="020B0609020204030204" pitchFamily="49" charset="0"/>
                <a:cs typeface="Consolas" panose="020B0609020204030204" pitchFamily="49" charset="0"/>
              </a:rPr>
              <a:t>Comparator&lt;T&gt;</a:t>
            </a:r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3DD03B9D-CC75-4575-9BA3-EEDCDC3541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7009" y="1555603"/>
            <a:ext cx="2157982" cy="2157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391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43AC560-C6D8-48AC-B2C7-F70AAB8D19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Comparator provides a way for you to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b="1" dirty="0" smtClean="0">
                <a:solidFill>
                  <a:schemeClr val="bg1"/>
                </a:solidFill>
              </a:rPr>
              <a:t>provide </a:t>
            </a:r>
            <a:r>
              <a:rPr lang="en-US" sz="3600" b="1" dirty="0">
                <a:solidFill>
                  <a:schemeClr val="bg1"/>
                </a:solidFill>
              </a:rPr>
              <a:t>custom comparison logic</a:t>
            </a:r>
            <a:r>
              <a:rPr lang="en-US" sz="3600" dirty="0"/>
              <a:t> for </a:t>
            </a:r>
            <a:r>
              <a:rPr lang="en-US" sz="3600" dirty="0" smtClean="0"/>
              <a:t> types </a:t>
            </a:r>
            <a:r>
              <a:rPr lang="en-US" sz="3600" dirty="0"/>
              <a:t>that you have no control over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Multiple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dirty="0"/>
              <a:t>sorting sequence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Doesn’t affect </a:t>
            </a:r>
            <a:r>
              <a:rPr lang="en-US" sz="3400" dirty="0"/>
              <a:t>the original class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compare()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 smtClean="0"/>
              <a:t>method</a:t>
            </a:r>
            <a:endParaRPr lang="en-US" sz="340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852515C-9C83-4C22-97CE-797B897579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Comparator&lt;E&gt;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0FFC2C4-C252-4C1F-8555-688809537FB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67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9DEBEB-1172-47D0-B257-62B7B10221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noProof="1"/>
              <a:t>Variable Arguments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Iterators 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Iterator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ListIterator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Comparators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Comparable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D96873-73CA-48E9-B154-B37E16C60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F74C87C-B692-4731-81DC-0040AA9AEE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73825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23B6DBC-30EC-49D0-9FF9-07695FC07A6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Comparable allows you to specify how objects </a:t>
            </a:r>
            <a:br>
              <a:rPr lang="en-US" sz="3600" dirty="0"/>
            </a:br>
            <a:r>
              <a:rPr lang="en-US" sz="3600" b="1" dirty="0">
                <a:solidFill>
                  <a:schemeClr val="bg1"/>
                </a:solidFill>
              </a:rPr>
              <a:t>that you are implementing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/>
              <a:t>get compared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Single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dirty="0"/>
              <a:t>sorting sequence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Affects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/>
              <a:t>the original class</a:t>
            </a:r>
          </a:p>
          <a:p>
            <a:pPr lvl="1"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compareTo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 smtClean="0"/>
              <a:t>method</a:t>
            </a:r>
            <a:endParaRPr lang="en-US" sz="340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80F26C0-25F0-4DE8-9015-2EB46F30B8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Comparable&lt;E&gt;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2B17820-A9A6-4513-8036-D1943D1E512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894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0">
            <a:extLst>
              <a:ext uri="{FF2B5EF4-FFF2-40B4-BE49-F238E27FC236}">
                <a16:creationId xmlns:a16="http://schemas.microsoft.com/office/drawing/2014/main" id="{241C9726-F461-4BDC-AC6A-4AF06D7CFB16}"/>
              </a:ext>
            </a:extLst>
          </p:cNvPr>
          <p:cNvSpPr txBox="1">
            <a:spLocks/>
          </p:cNvSpPr>
          <p:nvPr/>
        </p:nvSpPr>
        <p:spPr>
          <a:xfrm>
            <a:off x="192001" y="1177626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Allows you to specify how objects that </a:t>
            </a:r>
            <a:r>
              <a:rPr lang="en-US" b="1" dirty="0">
                <a:solidFill>
                  <a:schemeClr val="bg1"/>
                </a:solidFill>
              </a:rPr>
              <a:t>you are implementing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/>
              <a:t>get compared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31D970D-5A95-418F-A01B-5E7000F0E8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Comparable&lt;E&gt;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3BF07A-05D4-4EC2-B758-4DB98AF46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763" y="2382099"/>
            <a:ext cx="10467771" cy="41242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class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Student</a:t>
            </a:r>
            <a:r>
              <a:rPr lang="en-US" sz="2400" b="1" noProof="1">
                <a:latin typeface="Consolas" pitchFamily="49" charset="0"/>
              </a:rPr>
              <a:t> implements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Comparable&lt;Student&gt;</a:t>
            </a:r>
            <a:r>
              <a:rPr lang="en-US" sz="2400" b="1" noProof="1">
                <a:latin typeface="Consolas" pitchFamily="49" charset="0"/>
              </a:rPr>
              <a:t> {   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  private String name;  private int age;  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  public int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compareTo</a:t>
            </a:r>
            <a:r>
              <a:rPr lang="en-US" sz="2400" b="1" noProof="1">
                <a:latin typeface="Consolas" pitchFamily="49" charset="0"/>
              </a:rPr>
              <a:t>(Student st) {  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    if 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this.age == st.age</a:t>
            </a:r>
            <a:r>
              <a:rPr lang="en-US" sz="2400" b="1" noProof="1">
                <a:latin typeface="Consolas" pitchFamily="49" charset="0"/>
              </a:rPr>
              <a:t>) { return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0</a:t>
            </a:r>
            <a:r>
              <a:rPr lang="en-US" sz="2400" b="1" noProof="1">
                <a:latin typeface="Consolas" pitchFamily="49" charset="0"/>
              </a:rPr>
              <a:t>; } 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    else if 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this.age &gt; st.age</a:t>
            </a:r>
            <a:r>
              <a:rPr lang="en-US" sz="2400" b="1" noProof="1">
                <a:latin typeface="Consolas" pitchFamily="49" charset="0"/>
              </a:rPr>
              <a:t>) { return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1</a:t>
            </a:r>
            <a:r>
              <a:rPr lang="en-US" sz="2400" b="1" noProof="1">
                <a:latin typeface="Consolas" pitchFamily="49" charset="0"/>
              </a:rPr>
              <a:t>; } 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    else if 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this.age &lt; st.age</a:t>
            </a:r>
            <a:r>
              <a:rPr lang="en-US" sz="2400" b="1" noProof="1">
                <a:latin typeface="Consolas" pitchFamily="49" charset="0"/>
              </a:rPr>
              <a:t>) { return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-1</a:t>
            </a:r>
            <a:r>
              <a:rPr lang="en-US" sz="2400" b="1" noProof="1">
                <a:latin typeface="Consolas" pitchFamily="49" charset="0"/>
              </a:rPr>
              <a:t>; }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  }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  <p:sp>
        <p:nvSpPr>
          <p:cNvPr id="8" name="AutoShape 20">
            <a:extLst>
              <a:ext uri="{FF2B5EF4-FFF2-40B4-BE49-F238E27FC236}">
                <a16:creationId xmlns:a16="http://schemas.microsoft.com/office/drawing/2014/main" id="{FA88B00A-EE51-4B21-9933-72F9BFAF0C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1222" y="2959571"/>
            <a:ext cx="2951853" cy="919401"/>
          </a:xfrm>
          <a:prstGeom prst="wedgeRoundRectCallout">
            <a:avLst>
              <a:gd name="adj1" fmla="val -55657"/>
              <a:gd name="adj2" fmla="val -4974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Provide data type of compared object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D93DCEF8-B0FD-46B4-A15D-EFF90F2D5C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31860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0">
            <a:extLst>
              <a:ext uri="{FF2B5EF4-FFF2-40B4-BE49-F238E27FC236}">
                <a16:creationId xmlns:a16="http://schemas.microsoft.com/office/drawing/2014/main" id="{F90BA5C5-ADD6-4488-84DF-2B46F6B0F222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Allows you to provide </a:t>
            </a:r>
            <a:r>
              <a:rPr lang="en-US" b="1" dirty="0">
                <a:solidFill>
                  <a:schemeClr val="bg1"/>
                </a:solidFill>
              </a:rPr>
              <a:t>custom comparison logic</a:t>
            </a:r>
            <a:r>
              <a:rPr lang="en-US" b="1" dirty="0"/>
              <a:t>: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52F1AE8-98D4-47B6-9053-42E367F2B1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Comparator&lt;E&gt;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00FDD1-E77B-46A5-AB8E-FB7C8EE26F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534" y="2143670"/>
            <a:ext cx="7812088" cy="41242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class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Dog</a:t>
            </a:r>
            <a:r>
              <a:rPr lang="en-US" sz="2400" b="1" noProof="1">
                <a:latin typeface="Consolas" pitchFamily="49" charset="0"/>
              </a:rPr>
              <a:t> implements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Comparator&lt;Dog&gt;</a:t>
            </a:r>
            <a:r>
              <a:rPr lang="en-US" sz="2400" b="1" noProof="1">
                <a:latin typeface="Consolas" pitchFamily="49" charset="0"/>
              </a:rPr>
              <a:t>{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  private String name;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  private int age;</a:t>
            </a:r>
          </a:p>
          <a:p>
            <a:pPr fontAlgn="base">
              <a:spcBef>
                <a:spcPts val="1200"/>
              </a:spcBef>
            </a:pPr>
            <a:endParaRPr lang="en-US" sz="2400" b="1" noProof="1">
              <a:latin typeface="Consolas" pitchFamily="49" charset="0"/>
            </a:endParaRP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  public int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compare(Dog d, Dog d1) </a:t>
            </a:r>
            <a:r>
              <a:rPr lang="en-US" sz="2400" b="1" noProof="1">
                <a:latin typeface="Consolas" pitchFamily="49" charset="0"/>
              </a:rPr>
              <a:t>{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      return d.age - d1.age;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  }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19FA8EB7-CC8E-4E4D-9F8D-4E4F75BCE8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0386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0">
            <a:extLst>
              <a:ext uri="{FF2B5EF4-FFF2-40B4-BE49-F238E27FC236}">
                <a16:creationId xmlns:a16="http://schemas.microsoft.com/office/drawing/2014/main" id="{D74A0E73-52CA-494A-8D32-123475C10ED8}"/>
              </a:ext>
            </a:extLst>
          </p:cNvPr>
          <p:cNvSpPr txBox="1">
            <a:spLocks/>
          </p:cNvSpPr>
          <p:nvPr/>
        </p:nvSpPr>
        <p:spPr>
          <a:xfrm>
            <a:off x="142258" y="1151122"/>
            <a:ext cx="11854565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400" dirty="0"/>
              <a:t>Expand Book by implementing</a:t>
            </a:r>
          </a:p>
          <a:p>
            <a:pPr marL="0" indent="0">
              <a:buNone/>
            </a:pP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Comparable&lt;Book&gt;</a:t>
            </a:r>
          </a:p>
          <a:p>
            <a:r>
              <a:rPr lang="en-US" sz="3400" dirty="0"/>
              <a:t>Book has to be </a:t>
            </a:r>
            <a:r>
              <a:rPr lang="en-US" sz="3400" b="1" dirty="0">
                <a:solidFill>
                  <a:schemeClr val="bg1"/>
                </a:solidFill>
              </a:rPr>
              <a:t>compared by title</a:t>
            </a:r>
          </a:p>
          <a:p>
            <a:pPr lvl="1"/>
            <a:r>
              <a:rPr lang="en-US" sz="3200" dirty="0"/>
              <a:t>When title is equal, </a:t>
            </a:r>
            <a:r>
              <a:rPr lang="en-US" sz="3200" b="1" dirty="0">
                <a:solidFill>
                  <a:schemeClr val="bg1"/>
                </a:solidFill>
              </a:rPr>
              <a:t>compare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/>
              <a:t>them by </a:t>
            </a:r>
            <a:r>
              <a:rPr lang="en-US" sz="3200" b="1" dirty="0">
                <a:solidFill>
                  <a:schemeClr val="bg1"/>
                </a:solidFill>
              </a:rPr>
              <a:t>year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68541D2-F7DE-4A80-B950-E807A4046B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Problem: Comparable Book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E88DE1D-D1F7-4E79-9AC7-D920CBC92E99}"/>
              </a:ext>
            </a:extLst>
          </p:cNvPr>
          <p:cNvGrpSpPr/>
          <p:nvPr/>
        </p:nvGrpSpPr>
        <p:grpSpPr>
          <a:xfrm>
            <a:off x="7306989" y="1351718"/>
            <a:ext cx="4621985" cy="4893169"/>
            <a:chOff x="7770812" y="1828771"/>
            <a:chExt cx="3124201" cy="4859954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1EF496E-DA29-4589-AC6D-EBC586593C23}"/>
                </a:ext>
              </a:extLst>
            </p:cNvPr>
            <p:cNvGrpSpPr/>
            <p:nvPr/>
          </p:nvGrpSpPr>
          <p:grpSpPr>
            <a:xfrm>
              <a:off x="7770812" y="1828771"/>
              <a:ext cx="3124201" cy="1941710"/>
              <a:chOff x="5226904" y="1419032"/>
              <a:chExt cx="3124201" cy="1941710"/>
            </a:xfrm>
          </p:grpSpPr>
          <p:sp>
            <p:nvSpPr>
              <p:cNvPr id="10" name="Rectangle 3">
                <a:extLst>
                  <a:ext uri="{FF2B5EF4-FFF2-40B4-BE49-F238E27FC236}">
                    <a16:creationId xmlns:a16="http://schemas.microsoft.com/office/drawing/2014/main" id="{2A7E85D6-123F-46B5-8E36-CBA66A986C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6905" y="1419032"/>
                <a:ext cx="3124200" cy="575239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2540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 wrap="square" lIns="108000" tIns="108000" rIns="108000" bIns="108000">
                <a:spAutoFit/>
              </a:bodyPr>
              <a:lstStyle/>
              <a:p>
                <a:pPr algn="ctr"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200" b="1" noProof="1">
                    <a:latin typeface="Consolas" panose="020B0609020204030204" pitchFamily="49" charset="0"/>
                  </a:rPr>
                  <a:t>&lt;&lt;Comparable&lt;Book&gt;&gt;&gt; Book</a:t>
                </a:r>
                <a:endParaRPr lang="en-US" sz="22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1" name="Rectangle 4">
                <a:extLst>
                  <a:ext uri="{FF2B5EF4-FFF2-40B4-BE49-F238E27FC236}">
                    <a16:creationId xmlns:a16="http://schemas.microsoft.com/office/drawing/2014/main" id="{FE2935AB-D654-4905-92D7-D15972BB28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6904" y="2013331"/>
                <a:ext cx="3124200" cy="1347411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2540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 wrap="square" lIns="108000" tIns="108000" rIns="108000" bIns="108000">
                <a:noAutofit/>
              </a:bodyPr>
              <a:lstStyle/>
              <a:p>
                <a:pPr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latin typeface="Consolas" panose="020B0609020204030204" pitchFamily="49" charset="0"/>
                  </a:rPr>
                  <a:t>-title: String</a:t>
                </a:r>
              </a:p>
              <a:p>
                <a:pPr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latin typeface="Consolas" panose="020B0609020204030204" pitchFamily="49" charset="0"/>
                  </a:rPr>
                  <a:t>-year: int</a:t>
                </a:r>
              </a:p>
              <a:p>
                <a:pPr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latin typeface="Consolas" panose="020B0609020204030204" pitchFamily="49" charset="0"/>
                  </a:rPr>
                  <a:t>-authors: List&lt;String&gt;</a:t>
                </a:r>
              </a:p>
            </p:txBody>
          </p:sp>
        </p:grpSp>
        <p:sp>
          <p:nvSpPr>
            <p:cNvPr id="9" name="Rectangle 4">
              <a:extLst>
                <a:ext uri="{FF2B5EF4-FFF2-40B4-BE49-F238E27FC236}">
                  <a16:creationId xmlns:a16="http://schemas.microsoft.com/office/drawing/2014/main" id="{CF38C666-C324-4B63-BBFC-47A540C7AC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0812" y="3785811"/>
              <a:ext cx="3124200" cy="290291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-setTitle(String)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-setYear(String)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-setAuthors(String…)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+getTitle():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+getYear(): int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+getAuthors(): +List&lt;String&gt;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+compareTo(Book): int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B61F43E-108F-49B5-8078-363F999DD462}"/>
              </a:ext>
            </a:extLst>
          </p:cNvPr>
          <p:cNvSpPr txBox="1"/>
          <p:nvPr/>
        </p:nvSpPr>
        <p:spPr>
          <a:xfrm>
            <a:off x="582565" y="631782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https://judge.softuni.bg/Contests/1542/Iterators-and-Comparators-Lab</a:t>
            </a:r>
            <a:endParaRPr lang="en-US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E3790BD4-29CB-4E61-B77B-302F09295A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49428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08F8A5A2-A2A7-4529-BC4B-20C96754B6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Solution: Comparable Book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02C196-ACE2-4D97-96CB-28C09F37E4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169" y="1410510"/>
            <a:ext cx="11127850" cy="49244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public int compareTo(Book book) </a:t>
            </a:r>
            <a:r>
              <a:rPr lang="en-US" sz="2600" b="1" noProof="1">
                <a:latin typeface="Consolas" pitchFamily="49" charset="0"/>
              </a:rPr>
              <a:t>{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  if 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this</a:t>
            </a:r>
            <a:r>
              <a:rPr lang="en-US" sz="2600" b="1" noProof="1">
                <a:latin typeface="Consolas" pitchFamily="49" charset="0"/>
              </a:rPr>
              <a:t>.getTitle()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.compareTo</a:t>
            </a:r>
            <a:r>
              <a:rPr lang="en-US" sz="2600" b="1" noProof="1">
                <a:latin typeface="Consolas" pitchFamily="49" charset="0"/>
              </a:rPr>
              <a:t>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book</a:t>
            </a:r>
            <a:r>
              <a:rPr lang="en-US" sz="2600" b="1" noProof="1">
                <a:latin typeface="Consolas" pitchFamily="49" charset="0"/>
              </a:rPr>
              <a:t>.getTitle())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== 0</a:t>
            </a:r>
            <a:r>
              <a:rPr lang="en-US" sz="2600" b="1" noProof="1">
                <a:latin typeface="Consolas" pitchFamily="49" charset="0"/>
              </a:rPr>
              <a:t>) {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    if (this.getYear()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&gt;</a:t>
            </a:r>
            <a:r>
              <a:rPr lang="en-US" sz="2600" b="1" noProof="1">
                <a:latin typeface="Consolas" pitchFamily="49" charset="0"/>
              </a:rPr>
              <a:t> book.getYear()) {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return 1</a:t>
            </a:r>
            <a:r>
              <a:rPr lang="en-US" sz="2600" b="1" noProof="1">
                <a:latin typeface="Consolas" pitchFamily="49" charset="0"/>
              </a:rPr>
              <a:t>;}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    else if (this.getYear()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&lt;</a:t>
            </a:r>
            <a:r>
              <a:rPr lang="en-US" sz="2600" b="1" noProof="1">
                <a:latin typeface="Consolas" pitchFamily="49" charset="0"/>
              </a:rPr>
              <a:t> book.getYear()) {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return -1</a:t>
            </a:r>
            <a:r>
              <a:rPr lang="en-US" sz="2600" b="1" noProof="1">
                <a:latin typeface="Consolas" pitchFamily="49" charset="0"/>
              </a:rPr>
              <a:t>; }</a:t>
            </a:r>
            <a:endParaRPr lang="bg-BG" sz="2600" b="1" noProof="1">
              <a:latin typeface="Consolas" pitchFamily="49" charset="0"/>
            </a:endParaRPr>
          </a:p>
          <a:p>
            <a:pPr fontAlgn="base">
              <a:spcBef>
                <a:spcPts val="1200"/>
              </a:spcBef>
            </a:pP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return 0</a:t>
            </a:r>
            <a:r>
              <a:rPr lang="en-US" sz="2600" b="1" noProof="1">
                <a:latin typeface="Consolas" pitchFamily="49" charset="0"/>
              </a:rPr>
              <a:t>;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  } else {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return this.getTitle().compareTo(book.getTitle()</a:t>
            </a:r>
            <a:r>
              <a:rPr lang="en-US" sz="2600" b="1" noProof="1">
                <a:latin typeface="Consolas" pitchFamily="49" charset="0"/>
              </a:rPr>
              <a:t>);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  }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}</a:t>
            </a:r>
            <a:endParaRPr lang="bg-BG" sz="2600" b="1" noProof="1">
              <a:latin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9895F6-0866-494D-9FFC-B31E976740B6}"/>
              </a:ext>
            </a:extLst>
          </p:cNvPr>
          <p:cNvSpPr txBox="1"/>
          <p:nvPr/>
        </p:nvSpPr>
        <p:spPr>
          <a:xfrm>
            <a:off x="582565" y="631782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https://judge.softuni.bg/Contests/1542/Iterators-and-Comparators-Lab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22AE912-2FFE-4941-B920-A4E0A77CFD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91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0">
            <a:extLst>
              <a:ext uri="{FF2B5EF4-FFF2-40B4-BE49-F238E27FC236}">
                <a16:creationId xmlns:a16="http://schemas.microsoft.com/office/drawing/2014/main" id="{245B1B3A-BC56-42B8-A607-BBEBE8E728CE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Create a class, which can </a:t>
            </a:r>
            <a:r>
              <a:rPr lang="en-US" b="1" dirty="0">
                <a:solidFill>
                  <a:schemeClr val="bg1"/>
                </a:solidFill>
              </a:rPr>
              <a:t>compare</a:t>
            </a:r>
            <a:r>
              <a:rPr lang="en-US" b="1" dirty="0"/>
              <a:t> </a:t>
            </a:r>
            <a:r>
              <a:rPr lang="en-US" dirty="0"/>
              <a:t>two books</a:t>
            </a:r>
          </a:p>
          <a:p>
            <a:r>
              <a:rPr lang="en-US" dirty="0"/>
              <a:t>Use your </a:t>
            </a:r>
            <a:r>
              <a:rPr lang="en-US" b="1" dirty="0">
                <a:solidFill>
                  <a:schemeClr val="bg1"/>
                </a:solidFill>
              </a:rPr>
              <a:t>BookComparator</a:t>
            </a:r>
            <a:r>
              <a:rPr lang="en-US" dirty="0"/>
              <a:t> to sort list of Books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D0CC1429-BC0A-452B-92FE-73404606AE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Problem: Book Comparator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04258EB-1C5C-486F-B72D-C92FCBAD6286}"/>
              </a:ext>
            </a:extLst>
          </p:cNvPr>
          <p:cNvGrpSpPr/>
          <p:nvPr/>
        </p:nvGrpSpPr>
        <p:grpSpPr>
          <a:xfrm>
            <a:off x="3591966" y="3023623"/>
            <a:ext cx="5004892" cy="1825351"/>
            <a:chOff x="7770812" y="1876139"/>
            <a:chExt cx="3124200" cy="1825351"/>
          </a:xfrm>
        </p:grpSpPr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id="{0B4C7B33-C488-46E8-B54B-C2DFC4A475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0812" y="1876139"/>
              <a:ext cx="3124200" cy="91907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&lt;&lt;Comparator&lt;Book&gt;&gt;&gt;</a:t>
              </a:r>
            </a:p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BookComparator</a:t>
              </a:r>
              <a:endPara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" name="Rectangle 4">
              <a:extLst>
                <a:ext uri="{FF2B5EF4-FFF2-40B4-BE49-F238E27FC236}">
                  <a16:creationId xmlns:a16="http://schemas.microsoft.com/office/drawing/2014/main" id="{6AC7267E-2B44-4B2E-9ED6-8434FAC4D4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0812" y="2790539"/>
              <a:ext cx="3124200" cy="91095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+compare(Book, Book):int 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685B5A3A-A64D-4AB8-AA13-550B68F8B34E}"/>
              </a:ext>
            </a:extLst>
          </p:cNvPr>
          <p:cNvSpPr txBox="1"/>
          <p:nvPr/>
        </p:nvSpPr>
        <p:spPr>
          <a:xfrm>
            <a:off x="582565" y="631782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https://judge.softuni.bg/Contests/1542/Iterators-and-Comparators-Lab</a:t>
            </a:r>
            <a:endParaRPr lang="en-US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07AC4BD2-601C-43EE-AEF8-D9D3951CEA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50048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499F5624-989C-4A14-B213-D5BB2E65C9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Solution: Book Comparator (1)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E23A327-B62B-4C01-A48D-977833D87E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368" y="1615780"/>
            <a:ext cx="11506200" cy="38164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public class BookComparator implements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Comparator&lt;Book&gt; </a:t>
            </a:r>
            <a:r>
              <a:rPr lang="en-US" sz="2600" b="1" noProof="1">
                <a:latin typeface="Consolas" pitchFamily="49" charset="0"/>
              </a:rPr>
              <a:t>{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  @Override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  public int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compare</a:t>
            </a:r>
            <a:r>
              <a:rPr lang="en-US" sz="2600" b="1" noProof="1">
                <a:latin typeface="Consolas" pitchFamily="49" charset="0"/>
              </a:rPr>
              <a:t>(Book first, Book second) {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    if (first.getTitle().compareTo(second.getTitle()) == 0) {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      if (first.getYear()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&gt;</a:t>
            </a:r>
            <a:r>
              <a:rPr lang="en-US" sz="2600" b="1" noProof="1">
                <a:latin typeface="Consolas" pitchFamily="49" charset="0"/>
              </a:rPr>
              <a:t> second.getYear()) {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return 1</a:t>
            </a:r>
            <a:r>
              <a:rPr lang="en-US" sz="2600" b="1" noProof="1">
                <a:latin typeface="Consolas" pitchFamily="49" charset="0"/>
              </a:rPr>
              <a:t>; }</a:t>
            </a:r>
          </a:p>
          <a:p>
            <a:pPr fontAlgn="base">
              <a:spcBef>
                <a:spcPts val="1200"/>
              </a:spcBef>
            </a:pPr>
            <a:endParaRPr lang="en-US" sz="2600" b="1" noProof="1">
              <a:latin typeface="Consolas" pitchFamily="49" charset="0"/>
            </a:endParaRP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      </a:t>
            </a:r>
            <a:r>
              <a:rPr lang="bg-BG" sz="2600" b="1" i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</a:rPr>
              <a:t>Continues on the next slide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DB35F4-5DF9-427D-9D58-9846822E0846}"/>
              </a:ext>
            </a:extLst>
          </p:cNvPr>
          <p:cNvSpPr txBox="1"/>
          <p:nvPr/>
        </p:nvSpPr>
        <p:spPr>
          <a:xfrm>
            <a:off x="582565" y="631782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https://judge.softuni.bg/Contests/1542/Iterators-and-Comparators-Lab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8DD228A-515D-45FC-BD02-CCFA14E824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20698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F88B9A5B-4492-46C2-92BC-231542B358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Solution: Book Comparator (2)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57B6F0-4FC0-4D02-B2EF-5E11481147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569" y="1601796"/>
            <a:ext cx="10946861" cy="36933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</a:rPr>
              <a:t>      // …</a:t>
            </a:r>
            <a:endParaRPr lang="bg-BG" sz="2600" b="1" i="1" noProof="1">
              <a:solidFill>
                <a:schemeClr val="accent2"/>
              </a:solidFill>
              <a:latin typeface="Consolas" pitchFamily="49" charset="0"/>
            </a:endParaRPr>
          </a:p>
          <a:p>
            <a:pPr fontAlgn="base"/>
            <a:r>
              <a:rPr lang="en-US" sz="2600" b="1" noProof="1">
                <a:latin typeface="Consolas" pitchFamily="49" charset="0"/>
              </a:rPr>
              <a:t>      else if (first.getYear()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&lt;</a:t>
            </a:r>
            <a:r>
              <a:rPr lang="en-US" sz="2600" b="1" noProof="1">
                <a:latin typeface="Consolas" pitchFamily="49" charset="0"/>
              </a:rPr>
              <a:t> second.getYear())</a:t>
            </a:r>
          </a:p>
          <a:p>
            <a:pPr fontAlgn="base"/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        return -1</a:t>
            </a:r>
            <a:r>
              <a:rPr lang="en-US" sz="2600" b="1" noProof="1">
                <a:latin typeface="Consolas" pitchFamily="49" charset="0"/>
              </a:rPr>
              <a:t>;</a:t>
            </a:r>
          </a:p>
          <a:p>
            <a:pPr fontAlgn="base"/>
            <a:r>
              <a:rPr lang="en-US" sz="2600" b="1" noProof="1">
                <a:latin typeface="Consolas" pitchFamily="49" charset="0"/>
              </a:rPr>
              <a:t>  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return 0</a:t>
            </a:r>
            <a:r>
              <a:rPr lang="en-US" sz="2600" b="1" noProof="1">
                <a:latin typeface="Consolas" pitchFamily="49" charset="0"/>
              </a:rPr>
              <a:t>;</a:t>
            </a:r>
          </a:p>
          <a:p>
            <a:pPr fontAlgn="base"/>
            <a:r>
              <a:rPr lang="en-US" sz="2600" b="1" noProof="1">
                <a:latin typeface="Consolas" pitchFamily="49" charset="0"/>
              </a:rPr>
              <a:t>    } else {</a:t>
            </a:r>
          </a:p>
          <a:p>
            <a:pPr fontAlgn="base"/>
            <a:r>
              <a:rPr lang="en-US" sz="2600" b="1" noProof="1">
                <a:latin typeface="Consolas" pitchFamily="49" charset="0"/>
              </a:rPr>
              <a:t>  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return first.getTitle().compareTo(second.getTitle())</a:t>
            </a:r>
            <a:r>
              <a:rPr lang="en-US" sz="2600" b="1" noProof="1">
                <a:latin typeface="Consolas" pitchFamily="49" charset="0"/>
              </a:rPr>
              <a:t>;</a:t>
            </a:r>
          </a:p>
          <a:p>
            <a:pPr fontAlgn="base"/>
            <a:r>
              <a:rPr lang="en-US" sz="2600" b="1" noProof="1">
                <a:latin typeface="Consolas" pitchFamily="49" charset="0"/>
              </a:rPr>
              <a:t>    }</a:t>
            </a:r>
          </a:p>
          <a:p>
            <a:pPr fontAlgn="base"/>
            <a:r>
              <a:rPr lang="en-US" sz="2600" b="1" noProof="1">
                <a:latin typeface="Consolas" pitchFamily="49" charset="0"/>
              </a:rPr>
              <a:t>  }</a:t>
            </a:r>
          </a:p>
          <a:p>
            <a:pPr fontAlgn="base"/>
            <a:r>
              <a:rPr lang="en-US" sz="2600" b="1" noProof="1">
                <a:latin typeface="Consolas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430F7C-BC14-479E-A8DC-8358DCD92763}"/>
              </a:ext>
            </a:extLst>
          </p:cNvPr>
          <p:cNvSpPr txBox="1"/>
          <p:nvPr/>
        </p:nvSpPr>
        <p:spPr>
          <a:xfrm>
            <a:off x="582565" y="631782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https://judge.softuni.bg/Contests/1542/Iterators-and-Comparators-Lab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2401A30-2489-481B-AE69-94C64B290E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87786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62452" y="1407082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2398" dirty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2398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2398">
                <a:solidFill>
                  <a:srgbClr val="234465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27992" y="1877052"/>
            <a:ext cx="8065426" cy="4218949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/>
              </a:buClr>
            </a:pPr>
            <a:r>
              <a:rPr lang="en-US" sz="3600" b="1" dirty="0">
                <a:solidFill>
                  <a:schemeClr val="bg1"/>
                </a:solidFill>
              </a:rPr>
              <a:t>Variable arguments</a:t>
            </a:r>
          </a:p>
          <a:p>
            <a:pPr>
              <a:buClr>
                <a:schemeClr val="bg2"/>
              </a:buClr>
            </a:pPr>
            <a:r>
              <a:rPr lang="en-US" sz="3600" b="1" dirty="0">
                <a:solidFill>
                  <a:schemeClr val="bg1"/>
                </a:solidFill>
              </a:rPr>
              <a:t>Iterable&lt;T&gt; </a:t>
            </a:r>
          </a:p>
          <a:p>
            <a:pPr>
              <a:buClr>
                <a:schemeClr val="bg2"/>
              </a:buClr>
            </a:pPr>
            <a:r>
              <a:rPr lang="en-US" sz="3600" b="1" dirty="0">
                <a:solidFill>
                  <a:schemeClr val="bg1"/>
                </a:solidFill>
              </a:rPr>
              <a:t>Iterator&lt;T&gt;</a:t>
            </a:r>
          </a:p>
          <a:p>
            <a:pPr>
              <a:buClr>
                <a:schemeClr val="bg2"/>
              </a:buClr>
            </a:pPr>
            <a:r>
              <a:rPr lang="en-US" sz="3600" b="1" dirty="0">
                <a:solidFill>
                  <a:schemeClr val="bg1"/>
                </a:solidFill>
              </a:rPr>
              <a:t>Comparable&lt;T&gt;</a:t>
            </a:r>
          </a:p>
          <a:p>
            <a:pPr>
              <a:buClr>
                <a:schemeClr val="bg2"/>
              </a:buClr>
            </a:pPr>
            <a:r>
              <a:rPr lang="en-US" sz="3600" b="1" dirty="0">
                <a:solidFill>
                  <a:schemeClr val="bg1"/>
                </a:solidFill>
              </a:rPr>
              <a:t>Comparator&lt;T</a:t>
            </a:r>
            <a:r>
              <a:rPr lang="en-US" sz="3600" b="1" dirty="0" smtClean="0">
                <a:solidFill>
                  <a:schemeClr val="bg1"/>
                </a:solidFill>
              </a:rPr>
              <a:t>&gt;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93F4C9F0-ED4A-49E4-9555-FAE0973868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8696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122307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76285" y="2297338"/>
            <a:ext cx="8160774" cy="312023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9600" b="1" dirty="0"/>
              <a:t>#java-advanced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8E3CCB5-B5B7-4AAD-8ED1-FA78F8B960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4739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" r="2512"/>
          <a:stretch/>
        </p:blipFill>
        <p:spPr>
          <a:xfrm>
            <a:off x="8048209" y="2547249"/>
            <a:ext cx="3625551" cy="100971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69" t="4939" r="-5810" b="5775"/>
          <a:stretch/>
        </p:blipFill>
        <p:spPr bwMode="auto">
          <a:xfrm>
            <a:off x="4427954" y="1393728"/>
            <a:ext cx="3334615" cy="96679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7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749" t="-8951" r="-23891" b="-8951"/>
          <a:stretch/>
        </p:blipFill>
        <p:spPr>
          <a:xfrm>
            <a:off x="752280" y="5307007"/>
            <a:ext cx="3655944" cy="11349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9"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27" t="-16504" r="-13960" b="-16504"/>
          <a:stretch/>
        </p:blipFill>
        <p:spPr>
          <a:xfrm>
            <a:off x="8048209" y="1393728"/>
            <a:ext cx="3625551" cy="989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11"/>
          </p:cNvPr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5" t="4941" r="3550" b="4346"/>
          <a:stretch/>
        </p:blipFill>
        <p:spPr>
          <a:xfrm>
            <a:off x="4918305" y="4078250"/>
            <a:ext cx="2554395" cy="236365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pic>
        <p:nvPicPr>
          <p:cNvPr id="2" name="Picture 1">
            <a:hlinkClick r:id="rId13"/>
          </p:cNvPr>
          <p:cNvPicPr>
            <a:picLocks noChangeAspect="1"/>
          </p:cNvPicPr>
          <p:nvPr/>
        </p:nvPicPr>
        <p:blipFill rotWithShape="1">
          <a:blip r:embed="rId14"/>
          <a:srcRect l="5838" t="5064" r="4136" b="5064"/>
          <a:stretch/>
        </p:blipFill>
        <p:spPr>
          <a:xfrm>
            <a:off x="752280" y="3834279"/>
            <a:ext cx="3655944" cy="1230808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15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408224" y="2606080"/>
            <a:ext cx="1600787" cy="123080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17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163258" y="2617384"/>
            <a:ext cx="1600787" cy="12082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3" name="SmartIT">
            <a:hlinkClick r:id="rId19"/>
            <a:extLst>
              <a:ext uri="{FF2B5EF4-FFF2-40B4-BE49-F238E27FC236}">
                <a16:creationId xmlns:a16="http://schemas.microsoft.com/office/drawing/2014/main" id="{115D4F40-B5EA-427C-849F-B6EFFC9B617C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63" t="-5711" r="-3984" b="-8810"/>
          <a:stretch/>
        </p:blipFill>
        <p:spPr>
          <a:xfrm>
            <a:off x="8046733" y="5307007"/>
            <a:ext cx="3625551" cy="113490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threePt" dir="t"/>
          </a:scene3d>
          <a:sp3d/>
        </p:spPr>
      </p:pic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F441F556-13A4-448E-B8DB-0D040FB86A4A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72" t="-4131" r="-2923" b="-8314"/>
          <a:stretch/>
        </p:blipFill>
        <p:spPr>
          <a:xfrm>
            <a:off x="752280" y="1393728"/>
            <a:ext cx="3391512" cy="2163232"/>
          </a:xfrm>
          <a:prstGeom prst="roundRect">
            <a:avLst/>
          </a:prstGeom>
          <a:ln>
            <a:solidFill>
              <a:schemeClr val="tx1"/>
            </a:solidFill>
          </a:ln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19C7EF5B-0507-4132-A783-D91A1D6A94F4}"/>
              </a:ext>
            </a:extLst>
          </p:cNvPr>
          <p:cNvGrpSpPr/>
          <p:nvPr/>
        </p:nvGrpSpPr>
        <p:grpSpPr>
          <a:xfrm>
            <a:off x="8046732" y="3863192"/>
            <a:ext cx="3625551" cy="1230808"/>
            <a:chOff x="8064168" y="3699000"/>
            <a:chExt cx="3608116" cy="1395000"/>
          </a:xfrm>
        </p:grpSpPr>
        <p:pic>
          <p:nvPicPr>
            <p:cNvPr id="15" name="Picture 14" descr="Logo&#10;&#10;Description automatically generated">
              <a:extLst>
                <a:ext uri="{FF2B5EF4-FFF2-40B4-BE49-F238E27FC236}">
                  <a16:creationId xmlns:a16="http://schemas.microsoft.com/office/drawing/2014/main" id="{67A543FA-0099-4CF8-9314-CC2C4AC00B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5478" y="3721330"/>
              <a:ext cx="2478954" cy="1312842"/>
            </a:xfrm>
            <a:prstGeom prst="rect">
              <a:avLst/>
            </a:prstGeom>
          </p:spPr>
        </p:pic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128E466D-49E5-4626-9772-9758FC8ED5D2}"/>
                </a:ext>
              </a:extLst>
            </p:cNvPr>
            <p:cNvSpPr/>
            <p:nvPr/>
          </p:nvSpPr>
          <p:spPr bwMode="auto">
            <a:xfrm>
              <a:off x="8064168" y="3699000"/>
              <a:ext cx="3608116" cy="1395000"/>
            </a:xfrm>
            <a:prstGeom prst="roundRect">
              <a:avLst/>
            </a:prstGeom>
            <a:noFill/>
            <a:ln>
              <a:solidFill>
                <a:schemeClr val="accent6">
                  <a:lumMod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2523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786000" y="1764000"/>
            <a:ext cx="5037446" cy="1395000"/>
            <a:chOff x="3081000" y="1921500"/>
            <a:chExt cx="4950000" cy="139500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81000" y="1921500"/>
              <a:ext cx="4950000" cy="139500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2"/>
              <a:extLst>
                <a:ext uri="{FF2B5EF4-FFF2-40B4-BE49-F238E27FC236}">
                  <a16:creationId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2034000"/>
              <a:ext cx="4632796" cy="117000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AD6623B-F4E3-4F01-B3FF-057EC7FC1943}"/>
              </a:ext>
            </a:extLst>
          </p:cNvPr>
          <p:cNvGrpSpPr/>
          <p:nvPr/>
        </p:nvGrpSpPr>
        <p:grpSpPr>
          <a:xfrm>
            <a:off x="786000" y="4239000"/>
            <a:ext cx="5037446" cy="2083029"/>
            <a:chOff x="5961000" y="3789000"/>
            <a:chExt cx="4680431" cy="2083029"/>
          </a:xfrm>
        </p:grpSpPr>
        <p:pic>
          <p:nvPicPr>
            <p:cNvPr id="9" name="Picture 8">
              <a:hlinkClick r:id="rId4"/>
              <a:extLst>
                <a:ext uri="{FF2B5EF4-FFF2-40B4-BE49-F238E27FC236}">
                  <a16:creationId xmlns:a16="http://schemas.microsoft.com/office/drawing/2014/main" id="{A102DB16-6761-4764-BC07-B36931CA12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61000" y="3789000"/>
              <a:ext cx="4680431" cy="2083029"/>
            </a:xfrm>
            <a:prstGeom prst="rect">
              <a:avLst/>
            </a:prstGeom>
          </p:spPr>
        </p:pic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6B90379-E1AB-4035-8EFE-3131B5C65328}"/>
                </a:ext>
              </a:extLst>
            </p:cNvPr>
            <p:cNvSpPr/>
            <p:nvPr/>
          </p:nvSpPr>
          <p:spPr bwMode="auto">
            <a:xfrm>
              <a:off x="5961000" y="3789000"/>
              <a:ext cx="4680000" cy="2070000"/>
            </a:xfrm>
            <a:prstGeom prst="roundRect">
              <a:avLst/>
            </a:prstGeom>
            <a:noFill/>
            <a:ln w="12700">
              <a:solidFill>
                <a:schemeClr val="accent6">
                  <a:lumMod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7131000" y="2034000"/>
            <a:ext cx="4113596" cy="3753000"/>
            <a:chOff x="7131000" y="2169000"/>
            <a:chExt cx="4113596" cy="375300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34000"/>
              <a:ext cx="4113596" cy="216000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1000" y="2169000"/>
              <a:ext cx="3753000" cy="3753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7221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FD299EC-13B2-46BB-A2A9-1C2969FAA77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802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3584F26-8DCD-4051-995A-989CF1DF08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32608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914901" y="2362201"/>
            <a:ext cx="2362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args...</a:t>
            </a:r>
            <a:endParaRPr lang="en-US" sz="4400" dirty="0">
              <a:solidFill>
                <a:schemeClr val="bg2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175974E-617A-4D6C-910E-BC035DAF593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Variable Arguments</a:t>
            </a:r>
          </a:p>
        </p:txBody>
      </p:sp>
    </p:spTree>
    <p:extLst>
      <p:ext uri="{BB962C8B-B14F-4D97-AF65-F5344CB8AC3E}">
        <p14:creationId xmlns:p14="http://schemas.microsoft.com/office/powerpoint/2010/main" val="1069039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0">
            <a:extLst>
              <a:ext uri="{FF2B5EF4-FFF2-40B4-BE49-F238E27FC236}">
                <a16:creationId xmlns:a16="http://schemas.microsoft.com/office/drawing/2014/main" id="{79DC7A01-16F7-4D94-B4E7-8EF9DEC27A36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Allows the method to accept </a:t>
            </a:r>
            <a:r>
              <a:rPr lang="en-US" b="1" dirty="0">
                <a:solidFill>
                  <a:schemeClr val="bg1"/>
                </a:solidFill>
              </a:rPr>
              <a:t>zero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multiple</a:t>
            </a:r>
            <a:r>
              <a:rPr lang="en-US" dirty="0"/>
              <a:t> arguments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6255B7E-DB64-47AF-B758-7AF210CA73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/>
              <a:t>Variable Arguments (Varargs)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AA5DEB-44EC-4FB1-88DD-5255A33781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695" y="2304301"/>
            <a:ext cx="8534400" cy="424731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static void display(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String... values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) {  </a:t>
            </a:r>
          </a:p>
          <a:p>
            <a:pPr fontAlgn="base">
              <a:spcBef>
                <a:spcPts val="1200"/>
              </a:spcBef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System.out.println("display method invoked");  </a:t>
            </a:r>
          </a:p>
          <a:p>
            <a:pPr fontAlgn="base">
              <a:spcBef>
                <a:spcPts val="1200"/>
              </a:spcBef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} </a:t>
            </a:r>
            <a:endParaRPr lang="bg-BG" sz="2500" b="1" noProof="1">
              <a:latin typeface="Consolas" pitchFamily="49" charset="0"/>
              <a:cs typeface="Consolas" pitchFamily="49" charset="0"/>
            </a:endParaRPr>
          </a:p>
          <a:p>
            <a:pPr fontAlgn="base">
              <a:spcBef>
                <a:spcPts val="1200"/>
              </a:spcBef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static void main() {</a:t>
            </a:r>
            <a:endParaRPr lang="bg-BG" sz="2500" b="1" noProof="1">
              <a:latin typeface="Consolas" pitchFamily="49" charset="0"/>
              <a:cs typeface="Consolas" pitchFamily="49" charset="0"/>
            </a:endParaRPr>
          </a:p>
          <a:p>
            <a:pPr fontAlgn="base">
              <a:spcBef>
                <a:spcPts val="1200"/>
              </a:spcBef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display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base">
              <a:spcBef>
                <a:spcPts val="1200"/>
              </a:spcBef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display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("first")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base">
              <a:spcBef>
                <a:spcPts val="1200"/>
              </a:spcBef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display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("multiple", "Strings")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; </a:t>
            </a:r>
          </a:p>
          <a:p>
            <a:pPr fontAlgn="base">
              <a:spcBef>
                <a:spcPts val="1200"/>
              </a:spcBef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20">
            <a:extLst>
              <a:ext uri="{FF2B5EF4-FFF2-40B4-BE49-F238E27FC236}">
                <a16:creationId xmlns:a16="http://schemas.microsoft.com/office/drawing/2014/main" id="{33CD64D5-8BBE-4EDD-BA1B-F0F3F44634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5152" y="1822545"/>
            <a:ext cx="2881807" cy="623793"/>
          </a:xfrm>
          <a:prstGeom prst="wedgeRoundRectCallout">
            <a:avLst>
              <a:gd name="adj1" fmla="val -68134"/>
              <a:gd name="adj2" fmla="val 4525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Ellipsis syntax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A924F917-A4F5-4380-8CF8-75F082D3C0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51649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0">
            <a:extLst>
              <a:ext uri="{FF2B5EF4-FFF2-40B4-BE49-F238E27FC236}">
                <a16:creationId xmlns:a16="http://schemas.microsoft.com/office/drawing/2014/main" id="{EC4554A8-3F73-4E41-812A-BAF371F9AAB7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There can be </a:t>
            </a:r>
            <a:r>
              <a:rPr lang="en-US" sz="3600" b="1" dirty="0">
                <a:solidFill>
                  <a:schemeClr val="bg1"/>
                </a:solidFill>
              </a:rPr>
              <a:t>only one</a:t>
            </a:r>
            <a:r>
              <a:rPr lang="en-US" sz="3600" b="1" dirty="0"/>
              <a:t> </a:t>
            </a:r>
            <a:r>
              <a:rPr lang="en-US" sz="3600" dirty="0"/>
              <a:t>variable argument </a:t>
            </a:r>
            <a:r>
              <a:rPr lang="en-US" sz="3600" b="1" dirty="0">
                <a:solidFill>
                  <a:schemeClr val="bg1"/>
                </a:solidFill>
              </a:rPr>
              <a:t>in the method</a:t>
            </a:r>
            <a:endParaRPr lang="en-US" sz="3600" dirty="0">
              <a:solidFill>
                <a:schemeClr val="bg1"/>
              </a:solidFill>
            </a:endParaRPr>
          </a:p>
          <a:p>
            <a:r>
              <a:rPr lang="en-US" sz="3600" dirty="0"/>
              <a:t>Variable argument </a:t>
            </a:r>
            <a:r>
              <a:rPr lang="en-US" sz="3600" b="1" dirty="0">
                <a:solidFill>
                  <a:schemeClr val="bg1"/>
                </a:solidFill>
              </a:rPr>
              <a:t>must</a:t>
            </a:r>
            <a:r>
              <a:rPr lang="en-US" sz="3600" dirty="0"/>
              <a:t> be the </a:t>
            </a:r>
            <a:r>
              <a:rPr lang="en-US" sz="3600" b="1" dirty="0">
                <a:solidFill>
                  <a:schemeClr val="bg1"/>
                </a:solidFill>
              </a:rPr>
              <a:t>last argument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9D0DDD7-67D3-4F67-A85C-0B6A26C7CB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Variable Arguments Rules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F07D6E-F5EE-4ABF-9909-05ACD177F3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895601"/>
            <a:ext cx="11430000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static void display(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 num, String... values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 {  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System.out.println("display method invoked");  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 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3E98C5-E054-45B3-8BAD-10D8C82218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855522"/>
            <a:ext cx="11430000" cy="14773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void method(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String... a, int... b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){}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//Compile time error  </a:t>
            </a:r>
          </a:p>
          <a:p>
            <a:pPr fontAlgn="base">
              <a:spcBef>
                <a:spcPts val="1200"/>
              </a:spcBef>
            </a:pPr>
            <a:endParaRPr lang="en-US" sz="1400" b="1" noProof="1">
              <a:latin typeface="Consolas" pitchFamily="49" charset="0"/>
              <a:cs typeface="Consolas" pitchFamily="49" charset="0"/>
            </a:endParaRP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void method(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int... a, String b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){}  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//Compile time error </a:t>
            </a:r>
            <a:endParaRPr lang="bg-BG" sz="28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A1DD8C71-8A35-464E-A519-4D88B19A1D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75027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0">
            <a:extLst>
              <a:ext uri="{FF2B5EF4-FFF2-40B4-BE49-F238E27FC236}">
                <a16:creationId xmlns:a16="http://schemas.microsoft.com/office/drawing/2014/main" id="{226A595E-D395-4DC6-93D7-391749936C05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Create a class Book, which has:</a:t>
            </a:r>
          </a:p>
          <a:p>
            <a:pPr lvl="1"/>
            <a:r>
              <a:rPr lang="en-US" dirty="0"/>
              <a:t>Title</a:t>
            </a:r>
          </a:p>
          <a:p>
            <a:pPr lvl="1"/>
            <a:r>
              <a:rPr lang="en-US" dirty="0"/>
              <a:t>Year</a:t>
            </a:r>
          </a:p>
          <a:p>
            <a:pPr lvl="1"/>
            <a:r>
              <a:rPr lang="en-US" dirty="0"/>
              <a:t>Authors</a:t>
            </a:r>
          </a:p>
          <a:p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</a:rPr>
              <a:t>only one constructor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for Book</a:t>
            </a:r>
          </a:p>
          <a:p>
            <a:r>
              <a:rPr lang="en-US" dirty="0"/>
              <a:t>There can be </a:t>
            </a:r>
            <a:r>
              <a:rPr lang="en-US" b="1" dirty="0">
                <a:solidFill>
                  <a:schemeClr val="bg1"/>
                </a:solidFill>
              </a:rPr>
              <a:t>no authors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one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author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many </a:t>
            </a:r>
            <a:r>
              <a:rPr lang="en-US" b="1" dirty="0" smtClean="0">
                <a:solidFill>
                  <a:schemeClr val="bg1"/>
                </a:solidFill>
              </a:rPr>
              <a:t>authors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BABBDE1-7672-4A23-ACB3-EA88718B2E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Problem: Book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D913435-3228-41FB-89D3-E947F747E2F2}"/>
              </a:ext>
            </a:extLst>
          </p:cNvPr>
          <p:cNvGrpSpPr/>
          <p:nvPr/>
        </p:nvGrpSpPr>
        <p:grpSpPr>
          <a:xfrm>
            <a:off x="7093566" y="1439785"/>
            <a:ext cx="4953000" cy="4668748"/>
            <a:chOff x="7770812" y="1876139"/>
            <a:chExt cx="3124200" cy="4668748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21C0E11-983A-47BC-BD0A-ED6E4B8477A1}"/>
                </a:ext>
              </a:extLst>
            </p:cNvPr>
            <p:cNvGrpSpPr/>
            <p:nvPr/>
          </p:nvGrpSpPr>
          <p:grpSpPr>
            <a:xfrm>
              <a:off x="7770812" y="1876139"/>
              <a:ext cx="3124200" cy="1909672"/>
              <a:chOff x="5226904" y="1466400"/>
              <a:chExt cx="3124200" cy="1909672"/>
            </a:xfrm>
          </p:grpSpPr>
          <p:sp>
            <p:nvSpPr>
              <p:cNvPr id="15" name="Rectangle 3">
                <a:extLst>
                  <a:ext uri="{FF2B5EF4-FFF2-40B4-BE49-F238E27FC236}">
                    <a16:creationId xmlns:a16="http://schemas.microsoft.com/office/drawing/2014/main" id="{B4EF7835-98AF-4465-A53C-BDB503329C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6904" y="1466400"/>
                <a:ext cx="3124200" cy="562261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2540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 wrap="square" lIns="108000" tIns="108000" rIns="108000" bIns="108000">
                <a:noAutofit/>
              </a:bodyPr>
              <a:lstStyle/>
              <a:p>
                <a:pPr algn="ctr"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400" b="1" noProof="1">
                    <a:latin typeface="Consolas" panose="020B0609020204030204" pitchFamily="49" charset="0"/>
                  </a:rPr>
                  <a:t>Book</a:t>
                </a:r>
                <a:endParaRPr lang="en-US" sz="16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6" name="Rectangle 4">
                <a:extLst>
                  <a:ext uri="{FF2B5EF4-FFF2-40B4-BE49-F238E27FC236}">
                    <a16:creationId xmlns:a16="http://schemas.microsoft.com/office/drawing/2014/main" id="{6F901D9D-7310-43F7-B7A0-B615461646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6904" y="2028661"/>
                <a:ext cx="3124200" cy="1347411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2540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 wrap="square" lIns="108000" tIns="108000" rIns="108000" bIns="108000">
                <a:noAutofit/>
              </a:bodyPr>
              <a:lstStyle/>
              <a:p>
                <a:pPr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400" b="1" noProof="1">
                    <a:latin typeface="Consolas" panose="020B0609020204030204" pitchFamily="49" charset="0"/>
                  </a:rPr>
                  <a:t>-title: String</a:t>
                </a:r>
              </a:p>
              <a:p>
                <a:pPr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400" b="1" noProof="1">
                    <a:latin typeface="Consolas" panose="020B0609020204030204" pitchFamily="49" charset="0"/>
                  </a:rPr>
                  <a:t>-year: int</a:t>
                </a:r>
              </a:p>
              <a:p>
                <a:pPr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400" b="1" noProof="1">
                    <a:latin typeface="Consolas" panose="020B0609020204030204" pitchFamily="49" charset="0"/>
                  </a:rPr>
                  <a:t>-authors: List&lt;String&gt;</a:t>
                </a:r>
              </a:p>
            </p:txBody>
          </p:sp>
        </p:grpSp>
        <p:sp>
          <p:nvSpPr>
            <p:cNvPr id="14" name="Rectangle 4">
              <a:extLst>
                <a:ext uri="{FF2B5EF4-FFF2-40B4-BE49-F238E27FC236}">
                  <a16:creationId xmlns:a16="http://schemas.microsoft.com/office/drawing/2014/main" id="{B368F286-4E6B-4DB8-9606-8D811A650D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0812" y="3785811"/>
              <a:ext cx="3124200" cy="275907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noProof="1">
                  <a:latin typeface="Consolas" panose="020B0609020204030204" pitchFamily="49" charset="0"/>
                </a:rPr>
                <a:t>-setTitle(String)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noProof="1">
                  <a:latin typeface="Consolas" panose="020B0609020204030204" pitchFamily="49" charset="0"/>
                </a:rPr>
                <a:t>-setAuthors(String…)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noProof="1">
                  <a:latin typeface="Consolas" panose="020B0609020204030204" pitchFamily="49" charset="0"/>
                </a:rPr>
                <a:t>-setYear(int)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noProof="1">
                  <a:latin typeface="Consolas" panose="020B0609020204030204" pitchFamily="49" charset="0"/>
                </a:rPr>
                <a:t>+getTitle():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noProof="1">
                  <a:latin typeface="Consolas" panose="020B0609020204030204" pitchFamily="49" charset="0"/>
                </a:rPr>
                <a:t>+getYear(): int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noProof="1">
                  <a:latin typeface="Consolas" panose="020B0609020204030204" pitchFamily="49" charset="0"/>
                </a:rPr>
                <a:t>+getAuthors(): List&lt;String&gt;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DB28ABFC-AB4E-413A-BA0B-B188BBA74642}"/>
              </a:ext>
            </a:extLst>
          </p:cNvPr>
          <p:cNvSpPr txBox="1"/>
          <p:nvPr/>
        </p:nvSpPr>
        <p:spPr>
          <a:xfrm>
            <a:off x="582565" y="631782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https://judge.softuni.bg/Contests/1542/Iterators-and-Comparators-Lab</a:t>
            </a:r>
            <a:endParaRPr lang="en-US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E614A6D1-236A-40B4-BFE1-4286D3EB86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80897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4E661738-2AC7-4989-B6CA-8E25701FB4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Solution: Book (1)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832B14-9C95-4A5A-B2CE-2094EBC85F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512" y="1607601"/>
            <a:ext cx="10382665" cy="326243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</a:rPr>
              <a:t>//TODO: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</a:rPr>
              <a:t> Add fields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public Book</a:t>
            </a:r>
            <a:r>
              <a:rPr lang="en-US" sz="2600" b="1" noProof="1">
                <a:latin typeface="Consolas" pitchFamily="49" charset="0"/>
              </a:rPr>
              <a:t>(String title, int year,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String... authors</a:t>
            </a:r>
            <a:r>
              <a:rPr lang="en-US" sz="2600" b="1" noProof="1">
                <a:latin typeface="Consolas" pitchFamily="49" charset="0"/>
              </a:rPr>
              <a:t>) {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  this.setTitle(title);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  this.setYear(year);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  this.setAuthors(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authors</a:t>
            </a:r>
            <a:r>
              <a:rPr lang="en-US" sz="2600" b="1" noProof="1">
                <a:latin typeface="Consolas" pitchFamily="49" charset="0"/>
              </a:rPr>
              <a:t>);</a:t>
            </a:r>
            <a:endParaRPr lang="en-US" sz="2600" b="1" i="1" noProof="1">
              <a:solidFill>
                <a:schemeClr val="accent2"/>
              </a:solidFill>
              <a:latin typeface="Consolas" pitchFamily="49" charset="0"/>
            </a:endParaRP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CBDB0A-D62E-4DFC-A80F-EDE33BDAC2B0}"/>
              </a:ext>
            </a:extLst>
          </p:cNvPr>
          <p:cNvSpPr txBox="1"/>
          <p:nvPr/>
        </p:nvSpPr>
        <p:spPr>
          <a:xfrm>
            <a:off x="582565" y="631782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https://judge.softuni.bg/Contests/1542/Iterators-and-Comparators-Lab</a:t>
            </a:r>
            <a:endParaRPr lang="en-US" dirty="0"/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29A4D531-7560-4D90-970F-2BD3CC47296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926" y="3429000"/>
            <a:ext cx="2077919" cy="2077919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79D5F95C-911E-48DB-B64B-6D191034FB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30431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595876B6-A834-4FC7-8830-50439588E3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Solution: Book (2)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342616-CF84-4BE5-BCCC-6D1C8B3C09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979" y="1607602"/>
            <a:ext cx="11161132" cy="43704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</a:rPr>
              <a:t>//TODO: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</a:rPr>
              <a:t> Add all other getters and setters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private void setAuthors(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String... authors</a:t>
            </a:r>
            <a:r>
              <a:rPr lang="en-US" sz="2600" b="1" noProof="1">
                <a:latin typeface="Consolas" pitchFamily="49" charset="0"/>
              </a:rPr>
              <a:t>) {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  if 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authors.length </a:t>
            </a:r>
            <a:r>
              <a:rPr lang="en-US" sz="2600" b="1" noProof="1">
                <a:latin typeface="Consolas" pitchFamily="49" charset="0"/>
              </a:rPr>
              <a:t>== 0) {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    this.authors = new ArrayList&lt;String&gt;();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  } else {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    this.authors = new ArrayList&lt;&gt;(Arrays.asList(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authors</a:t>
            </a:r>
            <a:r>
              <a:rPr lang="en-US" sz="2600" b="1" noProof="1">
                <a:latin typeface="Consolas" pitchFamily="49" charset="0"/>
              </a:rPr>
              <a:t>));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  }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9A5DA8-36C5-41C4-B4BF-6536EBED3D8E}"/>
              </a:ext>
            </a:extLst>
          </p:cNvPr>
          <p:cNvSpPr txBox="1"/>
          <p:nvPr/>
        </p:nvSpPr>
        <p:spPr>
          <a:xfrm>
            <a:off x="582565" y="631782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https://judge.softuni.bg/Contests/1542/Iterators-and-Comparators-Lab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C15E7E7-FE28-46B0-9BBB-CADA0F8B97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54286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3725</TotalTime>
  <Words>1361</Words>
  <Application>Microsoft Office PowerPoint</Application>
  <PresentationFormat>Widescreen</PresentationFormat>
  <Paragraphs>301</Paragraphs>
  <Slides>33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Malgun Gothic</vt:lpstr>
      <vt:lpstr>Arial</vt:lpstr>
      <vt:lpstr>Calibri</vt:lpstr>
      <vt:lpstr>Consolas</vt:lpstr>
      <vt:lpstr>Wingdings</vt:lpstr>
      <vt:lpstr>Wingdings 2</vt:lpstr>
      <vt:lpstr>SoftUni</vt:lpstr>
      <vt:lpstr>PowerPoint Presentation</vt:lpstr>
      <vt:lpstr>Table of Contents</vt:lpstr>
      <vt:lpstr>Have a Question?</vt:lpstr>
      <vt:lpstr>Variable Arguments</vt:lpstr>
      <vt:lpstr>Variable Arguments (Varargs)</vt:lpstr>
      <vt:lpstr>Variable Arguments Rules</vt:lpstr>
      <vt:lpstr>Problem: Book</vt:lpstr>
      <vt:lpstr>Solution: Book (1)</vt:lpstr>
      <vt:lpstr>Solution: Book (2)</vt:lpstr>
      <vt:lpstr>PowerPoint Presentation</vt:lpstr>
      <vt:lpstr>Collections Hierarchy</vt:lpstr>
      <vt:lpstr>Iterable&lt;T&gt;</vt:lpstr>
      <vt:lpstr>Iterable&lt;T&gt; Methods</vt:lpstr>
      <vt:lpstr>Iterator&lt;T&gt;</vt:lpstr>
      <vt:lpstr>Problem: Library</vt:lpstr>
      <vt:lpstr>Solution: Library (1)</vt:lpstr>
      <vt:lpstr>Solution: Library (2)</vt:lpstr>
      <vt:lpstr>PowerPoint Presentation</vt:lpstr>
      <vt:lpstr>Comparator&lt;E&gt;</vt:lpstr>
      <vt:lpstr>Comparable&lt;E&gt;</vt:lpstr>
      <vt:lpstr>Comparable&lt;E&gt;</vt:lpstr>
      <vt:lpstr>Comparator&lt;E&gt;</vt:lpstr>
      <vt:lpstr>Problem: Comparable Book</vt:lpstr>
      <vt:lpstr>Solution: Comparable Book</vt:lpstr>
      <vt:lpstr>Problem: Book Comparator</vt:lpstr>
      <vt:lpstr>Solution: Book Comparator (1)</vt:lpstr>
      <vt:lpstr>Solution: Book Comparator (2)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Advanced - Iterators and Comparators</dc:title>
  <dc:subject>Java Advanced Practical Training Course @ SoftUni</dc:subject>
  <dc:creator>Software University</dc:creator>
  <cp:keywords>Advanced; java; fundamentals; technology;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Yoana</cp:lastModifiedBy>
  <cp:revision>21</cp:revision>
  <dcterms:created xsi:type="dcterms:W3CDTF">2018-05-23T13:08:44Z</dcterms:created>
  <dcterms:modified xsi:type="dcterms:W3CDTF">2021-05-18T08:05:51Z</dcterms:modified>
  <cp:category>programming; education; software engineering; software development</cp:category>
</cp:coreProperties>
</file>