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53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305" r:id="rId22"/>
    <p:sldId id="302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401" r:id="rId43"/>
    <p:sldId id="542" r:id="rId44"/>
    <p:sldId id="543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797B3D-05E4-48F1-8652-414D70F2FA26}">
          <p14:sldIdLst>
            <p14:sldId id="256"/>
            <p14:sldId id="257"/>
            <p14:sldId id="258"/>
          </p14:sldIdLst>
        </p14:section>
        <p14:section name="Defining Classes" id="{67811E80-2225-4378-B0D6-0861AD6A7334}">
          <p14:sldIdLst>
            <p14:sldId id="259"/>
            <p14:sldId id="260"/>
            <p14:sldId id="261"/>
            <p14:sldId id="262"/>
            <p14:sldId id="263"/>
            <p14:sldId id="264"/>
            <p14:sldId id="539"/>
          </p14:sldIdLst>
        </p14:section>
        <p14:section name="Class Data" id="{BC9C6C8F-B1CF-420D-BE5C-84861A9A9A2C}">
          <p14:sldIdLst>
            <p14:sldId id="266"/>
            <p14:sldId id="267"/>
            <p14:sldId id="268"/>
            <p14:sldId id="269"/>
            <p14:sldId id="270"/>
          </p14:sldIdLst>
        </p14:section>
        <p14:section name="Methods" id="{B0FBEAA6-9447-4B60-B87A-4C42F593DA49}">
          <p14:sldIdLst>
            <p14:sldId id="271"/>
            <p14:sldId id="272"/>
            <p14:sldId id="273"/>
            <p14:sldId id="274"/>
            <p14:sldId id="301"/>
            <p14:sldId id="305"/>
            <p14:sldId id="302"/>
            <p14:sldId id="303"/>
            <p14:sldId id="275"/>
            <p14:sldId id="276"/>
          </p14:sldIdLst>
        </p14:section>
        <p14:section name="Constructors" id="{9E3ED31F-E78D-434B-BDE4-F8FA33398C60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c Members" id="{261104DD-264E-4F36-9058-DBC168E258C5}">
          <p14:sldIdLst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F50487EF-F295-480E-AA49-E6D6B9E1333C}">
          <p14:sldIdLst>
            <p14:sldId id="292"/>
            <p14:sldId id="401"/>
            <p14:sldId id="542"/>
            <p14:sldId id="54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56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F2AD7-9C25-4B42-9705-E401384EA4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6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F2382B-84EF-40FB-BDD2-CED0A1271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764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A1A3E9-1F9E-4B16-8C75-904C7971A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89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52D8C1-BC3F-444C-8951-97205F90F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46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4C96F8-F4ED-41A5-B528-56ACF673EE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750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426BA7-4DC3-4583-B6BA-E702C76F9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129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49E66-44EA-43AE-A809-FED9F179E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332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9CA880-93B9-4395-989B-B43682A3B7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40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75899-8E32-4A3A-AE82-7B86819110A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E1554F-28A6-4971-8239-92ED1378F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19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E4190A-8841-4C3F-A40E-09EDEEF7E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9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932CD2-ADB1-46B9-888B-C9C515343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CBD142-50A5-4DD3-AEB0-C6F2370F3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03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A5F2DF-3289-4D11-8B1F-D4A91843DA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47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5A6727-5ABC-4692-8CAF-913F46659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542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08BBC2-D576-4C8E-AE72-B4DAF03E4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89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A6156-A6EE-40B7-A545-04E1820B1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6582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2E6C86C-FD96-4A16-9083-C306C77BFA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84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6FBF13-1EB6-461A-9E9C-1876CBD7E5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8168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5878D1-F049-4B1A-BC3B-E97CC9C76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125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2E6659-25DB-4E50-8455-BA81873EE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982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0959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049BAD-C1D3-49EC-B7F3-BCF416FB8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3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64EADB-FFF3-4D4F-9C3B-D5546B2731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743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637E710-82A8-4D51-9230-8454E5AA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03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1C13C6-A7EA-4BB7-BE37-5ABFC7957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94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52C5AD-D417-40D8-82A2-35F7A109C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9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8A0B78-E79F-488B-A8BD-BA1BEE91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173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2A9DB9-568D-4FBC-A518-58922B3530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25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525A96-D081-4C32-BB1B-95856389C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06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F0ED7D-C107-4953-ABB4-7E124A1CE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448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7/Defining-Classe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0.png"/><Relationship Id="rId20" Type="http://schemas.openxmlformats.org/officeDocument/2006/relationships/image" Target="../media/image4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codexio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Classes, Fields, Constructors, 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574000"/>
            <a:ext cx="2248400" cy="2248400"/>
          </a:xfrm>
          <a:prstGeom prst="rect">
            <a:avLst/>
          </a:prstGeom>
        </p:spPr>
      </p:pic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05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D6Dice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7799EF10-A4CD-43B7-91E7-B1C966372B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328D8-4054-490B-B406-721CB5C717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Data</a:t>
            </a:r>
          </a:p>
        </p:txBody>
      </p:sp>
    </p:spTree>
    <p:extLst>
      <p:ext uri="{BB962C8B-B14F-4D97-AF65-F5344CB8AC3E}">
        <p14:creationId xmlns:p14="http://schemas.microsoft.com/office/powerpoint/2010/main" val="4249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261000" y="2214000"/>
            <a:ext cx="641527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public class Car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String </a:t>
            </a:r>
            <a:r>
              <a:rPr lang="en-US" sz="2400" dirty="0">
                <a:solidFill>
                  <a:schemeClr val="tx1"/>
                </a:solidFill>
              </a:rPr>
              <a:t>brand;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chemeClr val="tx1"/>
                </a:solidFill>
              </a:rPr>
              <a:t>year;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</a:t>
            </a:r>
            <a:r>
              <a:rPr lang="en-US" sz="2400" dirty="0">
                <a:solidFill>
                  <a:schemeClr val="bg1"/>
                </a:solidFill>
              </a:rPr>
              <a:t> Person </a:t>
            </a:r>
            <a:r>
              <a:rPr lang="en-US" sz="2400" dirty="0">
                <a:solidFill>
                  <a:schemeClr val="tx1"/>
                </a:solidFill>
              </a:rPr>
              <a:t>owner;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546426" y="4536405"/>
            <a:ext cx="2895600" cy="737974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can be of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any type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388" y="1141093"/>
            <a:ext cx="10870413" cy="641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8" dirty="0">
                <a:solidFill>
                  <a:srgbClr val="234465"/>
                </a:solidFill>
              </a:rPr>
              <a:t>Class </a:t>
            </a:r>
            <a:r>
              <a:rPr lang="en-US" sz="3398" dirty="0"/>
              <a:t>fields</a:t>
            </a:r>
            <a:r>
              <a:rPr lang="en-US" sz="3398" dirty="0">
                <a:solidFill>
                  <a:srgbClr val="234465"/>
                </a:solidFill>
              </a:rPr>
              <a:t> have </a:t>
            </a:r>
            <a:r>
              <a:rPr lang="en-US" sz="3398" b="1" dirty="0">
                <a:solidFill>
                  <a:schemeClr val="bg1"/>
                </a:solidFill>
              </a:rPr>
              <a:t>access modifiers</a:t>
            </a:r>
            <a:r>
              <a:rPr lang="en-US" sz="3398" dirty="0">
                <a:solidFill>
                  <a:srgbClr val="234465"/>
                </a:solidFill>
              </a:rPr>
              <a:t>, </a:t>
            </a:r>
            <a:r>
              <a:rPr lang="en-US" sz="3398" b="1" dirty="0">
                <a:solidFill>
                  <a:schemeClr val="bg1"/>
                </a:solidFill>
              </a:rPr>
              <a:t>type</a:t>
            </a:r>
            <a:r>
              <a:rPr lang="en-US" sz="3398" dirty="0">
                <a:solidFill>
                  <a:srgbClr val="234465"/>
                </a:solidFill>
              </a:rPr>
              <a:t> and </a:t>
            </a:r>
            <a:r>
              <a:rPr lang="en-US" sz="3398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41627" y="2318853"/>
            <a:ext cx="992189" cy="46914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57614" y="2519204"/>
            <a:ext cx="2281995" cy="633498"/>
          </a:xfrm>
          <a:prstGeom prst="wedgeRoundRectCallout">
            <a:avLst>
              <a:gd name="adj1" fmla="val 65226"/>
              <a:gd name="adj2" fmla="val 31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access modifier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079827" y="3152702"/>
            <a:ext cx="992189" cy="46914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FE01C-4824-4DA7-AC60-019DBCECD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Car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4146" y="2259000"/>
            <a:ext cx="4934536" cy="2724382"/>
            <a:chOff x="-330155" y="2077297"/>
            <a:chExt cx="3161616" cy="27243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290150" y="2756946"/>
              <a:ext cx="3121611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30155" y="4247807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909324" y="3504637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75387" y="2149086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666275" y="2916728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66275" y="4216790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1B71A6-B62D-44D6-A091-FC1AF84DC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6000" y="1896419"/>
            <a:ext cx="484441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09629B3-AA58-4358-8B52-FFC79397A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3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Car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000" y="2125190"/>
            <a:ext cx="4836365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bg1"/>
                </a:solidFill>
                <a:effectLst/>
              </a:rPr>
              <a:t>public class </a:t>
            </a:r>
            <a:r>
              <a:rPr lang="en-GB" sz="3200" dirty="0">
                <a:solidFill>
                  <a:schemeClr val="tx1"/>
                </a:solidFill>
                <a:effectLst/>
              </a:rPr>
              <a:t>Car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brand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model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int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DE89D8-64CA-4C1B-9B2C-8A58C11CE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7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bg1"/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6222" y="3348533"/>
            <a:ext cx="554328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3200" dirty="0">
                <a:solidFill>
                  <a:schemeClr val="tx1"/>
                </a:solidFill>
                <a:effectLst/>
              </a:rPr>
              <a:t>Car {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brand;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model;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26077" y="2631239"/>
            <a:ext cx="2738520" cy="578882"/>
          </a:xfrm>
          <a:prstGeom prst="wedgeRoundRectCallout">
            <a:avLst>
              <a:gd name="adj1" fmla="val -56509"/>
              <a:gd name="adj2" fmla="val 41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49877" y="5097548"/>
            <a:ext cx="2890920" cy="578882"/>
          </a:xfrm>
          <a:prstGeom prst="wedgeRoundRectCallout">
            <a:avLst>
              <a:gd name="adj1" fmla="val -33176"/>
              <a:gd name="adj2" fmla="val -73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03149" y="4041940"/>
            <a:ext cx="3442996" cy="1055608"/>
          </a:xfrm>
          <a:prstGeom prst="wedgeRoundRectCallout">
            <a:avLst>
              <a:gd name="adj1" fmla="val -57504"/>
              <a:gd name="adj2" fmla="val -20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860825B-9007-49B2-BDE0-ED29321EA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3BFE05-FF14-4037-88C1-1785D8CF75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526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6082" y="2104884"/>
            <a:ext cx="77500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increaseHP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value)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+= value;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7ECA70-FFD9-4833-A653-104534119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0224" y="1666453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getHorsePower</a:t>
            </a:r>
            <a:r>
              <a:rPr lang="en-US" sz="2800" dirty="0">
                <a:solidFill>
                  <a:schemeClr val="bg1"/>
                </a:solidFill>
                <a:effectLst/>
              </a:rPr>
              <a:t>()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return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setHorsePower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6395" y="1710408"/>
            <a:ext cx="2749094" cy="510778"/>
          </a:xfrm>
          <a:prstGeom prst="wedgeRoundRectCallout">
            <a:avLst>
              <a:gd name="adj1" fmla="val -57988"/>
              <a:gd name="adj2" fmla="val 3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Field</a:t>
            </a:r>
            <a:r>
              <a:rPr lang="bg-BG" sz="2400" b="1" noProof="1">
                <a:solidFill>
                  <a:schemeClr val="bg2"/>
                </a:solidFill>
                <a:latin typeface="Calibri" panose="020F0502020204030204"/>
              </a:rPr>
              <a:t> </a:t>
            </a:r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is hidden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277879" y="2221186"/>
            <a:ext cx="2827789" cy="919401"/>
          </a:xfrm>
          <a:prstGeom prst="wedgeRoundRectCallout">
            <a:avLst>
              <a:gd name="adj1" fmla="val -56251"/>
              <a:gd name="adj2" fmla="val -14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Getter provides access to field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32971" y="4150018"/>
            <a:ext cx="3685859" cy="510778"/>
          </a:xfrm>
          <a:prstGeom prst="wedgeRoundRectCallout">
            <a:avLst>
              <a:gd name="adj1" fmla="val -56514"/>
              <a:gd name="adj2" fmla="val 50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Setter provide field change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43198" y="3649334"/>
            <a:ext cx="3135087" cy="919401"/>
          </a:xfrm>
          <a:prstGeom prst="wedgeRoundRectCallout">
            <a:avLst>
              <a:gd name="adj1" fmla="val -12103"/>
              <a:gd name="adj2" fmla="val -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2400" b="1" noProof="1">
                <a:solidFill>
                  <a:srgbClr val="FFFFFF"/>
                </a:solidFill>
                <a:latin typeface="Calibri" panose="020F0502020204030204"/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0C2599B-48BB-4BEC-B78C-84AA8025C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5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Prevent field hiding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Refers to a current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6000" y="3090803"/>
            <a:ext cx="9671401" cy="3572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private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setSidesNotWorking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1C469D-D702-4A05-9CD2-014AB058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8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 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Constructors,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EFA33B-D489-431F-A658-F209F5E42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009C6C2-5A8B-4A21-9372-CF110D9B8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4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3400" dirty="0"/>
              <a:t>We can use </a:t>
            </a:r>
            <a:r>
              <a:rPr lang="en-US" sz="3400" b="1" dirty="0">
                <a:solidFill>
                  <a:schemeClr val="bg1"/>
                </a:solidFill>
              </a:rPr>
              <a:t>toString() </a:t>
            </a:r>
            <a:r>
              <a:rPr lang="en-US" sz="3400" dirty="0"/>
              <a:t>method to get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 representation of an object.</a:t>
            </a:r>
          </a:p>
          <a:p>
            <a:pPr lvl="0"/>
            <a:r>
              <a:rPr lang="en-US" sz="3400" dirty="0"/>
              <a:t>Whenever we try to print the Object reference then internally </a:t>
            </a:r>
            <a:r>
              <a:rPr lang="en-US" sz="3400" b="1" dirty="0">
                <a:solidFill>
                  <a:schemeClr val="bg1"/>
                </a:solidFill>
              </a:rPr>
              <a:t>toString()</a:t>
            </a:r>
            <a:r>
              <a:rPr lang="en-US" sz="3400" dirty="0"/>
              <a:t> method is invoked.</a:t>
            </a:r>
          </a:p>
          <a:p>
            <a:pPr lvl="0"/>
            <a:r>
              <a:rPr lang="en-US" sz="3400" dirty="0"/>
              <a:t>If we did not define toString() method in your class then Object class </a:t>
            </a:r>
            <a:r>
              <a:rPr lang="en-US" sz="3400" dirty="0" err="1"/>
              <a:t>toString</a:t>
            </a:r>
            <a:r>
              <a:rPr lang="en-US" sz="3400" dirty="0" smtClean="0"/>
              <a:t>()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ToString()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8586" y="5094000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//Car@3feba861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05CD7-61F0-4A7B-B2FB-4B027D3EF7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If you define toString() method in your class then your implemented/Overridden toString() method will be called</a:t>
            </a:r>
            <a:r>
              <a:rPr lang="en-US" dirty="0" smtClean="0"/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ToString()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12573" y="5657349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//BMW:M3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6830960-877E-4C1F-91D1-BF3D87099FAD}"/>
              </a:ext>
            </a:extLst>
          </p:cNvPr>
          <p:cNvSpPr txBox="1">
            <a:spLocks/>
          </p:cNvSpPr>
          <p:nvPr/>
        </p:nvSpPr>
        <p:spPr>
          <a:xfrm>
            <a:off x="1112573" y="2364954"/>
            <a:ext cx="9874827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class Car {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@Override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String toString()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   return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this.brand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+ ":" +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this.model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5483EC6-3519-408C-8585-D77AFB00E3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</a:rPr>
              <a:t>equals()</a:t>
            </a:r>
            <a:r>
              <a:rPr lang="en-US" dirty="0"/>
              <a:t> method is used to compare equality of two </a:t>
            </a:r>
            <a:r>
              <a:rPr lang="en-US" dirty="0" smtClean="0"/>
              <a:t>Objects</a:t>
            </a:r>
            <a:endParaRPr lang="en-US" sz="31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Equals()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24210" y="2361953"/>
            <a:ext cx="1114343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firstCar = new Car("BMW","M3");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secondCar = new Car("Mercedes","C63 AMG");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 isEqual = firstCar.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equals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(secondCar);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System.out.println(isEqual);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7F79B1-1671-4F21-A70F-BEC84D961A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Method returns 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for the Method class object. </a:t>
            </a:r>
          </a:p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is always the same if the object doesn’t change.</a:t>
            </a:r>
          </a:p>
          <a:p>
            <a:pPr lvl="1"/>
            <a:r>
              <a:rPr lang="en-US" dirty="0"/>
              <a:t>Syntax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HashCode() Method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2A5DC61-077B-4AA2-A317-6F76C5646DDB}"/>
              </a:ext>
            </a:extLst>
          </p:cNvPr>
          <p:cNvSpPr txBox="1">
            <a:spLocks/>
          </p:cNvSpPr>
          <p:nvPr/>
        </p:nvSpPr>
        <p:spPr>
          <a:xfrm>
            <a:off x="1500480" y="3676434"/>
            <a:ext cx="1039626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 hash = 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hashCode()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//integer value which represents hashCode value for this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System.out.println(hash);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//1072408673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8BEC10-9F13-4851-93C8-668E76638A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Car Info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6092" y="2528654"/>
            <a:ext cx="5135109" cy="3193753"/>
            <a:chOff x="-318235" y="2319950"/>
            <a:chExt cx="3149695" cy="31937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18235" y="2319950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Car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15153" y="2896821"/>
              <a:ext cx="3135740" cy="88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79218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+setBrand():void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+getBrand():String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+carInfo():String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99486" y="3843142"/>
            <a:ext cx="327663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20421" y="5864346"/>
            <a:ext cx="1854572" cy="426137"/>
          </a:xfrm>
          <a:prstGeom prst="wedgeRoundRectCallout">
            <a:avLst>
              <a:gd name="adj1" fmla="val -28574"/>
              <a:gd name="adj2" fmla="val -67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6092" y="1889796"/>
            <a:ext cx="1878799" cy="426137"/>
          </a:xfrm>
          <a:prstGeom prst="wedgeRoundRectCallout">
            <a:avLst>
              <a:gd name="adj1" fmla="val -26621"/>
              <a:gd name="adj2" fmla="val 77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02649" y="3805641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return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565" y="628231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D322B6-6C4E-40D2-9652-ED556C58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283AA-055C-4870-9671-74DE21825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"/>
          <a:stretch/>
        </p:blipFill>
        <p:spPr>
          <a:xfrm>
            <a:off x="6681000" y="2528653"/>
            <a:ext cx="4875024" cy="3193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0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Info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900" y="1295401"/>
            <a:ext cx="10972800" cy="50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Car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brand;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model;</a:t>
            </a: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/>
                </a:solidFill>
                <a:effectLst/>
              </a:rPr>
              <a:t>  private int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public void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setBrand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)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bg-BG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tx1"/>
                </a:solidFill>
                <a:effectLst/>
              </a:rPr>
              <a:t>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getBrand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 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carInfo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String.format</a:t>
            </a:r>
            <a:r>
              <a:rPr lang="en-GB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>
                <a:solidFill>
                  <a:schemeClr val="tx1"/>
                </a:solidFill>
                <a:effectLst/>
              </a:rPr>
              <a:t>The car is: %s %s - %d HP.</a:t>
            </a:r>
            <a:r>
              <a:rPr lang="en-GB" sz="24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Create the other Getters and Setters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Test the program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7E55-540B-4F49-A06D-8F0353FE7E3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28691B-CB96-4B26-A16A-E2947C6E0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8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90A9967-64C3-4B18-AB5E-744428B43F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0815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Java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</a:t>
            </a:r>
            <a:r>
              <a:rPr lang="en-GB" b="1" dirty="0" smtClean="0">
                <a:solidFill>
                  <a:schemeClr val="bg1"/>
                </a:solidFill>
              </a:rPr>
              <a:t>new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3199" y="3225681"/>
            <a:ext cx="416280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public class Car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private String brand;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</a:t>
            </a:r>
            <a:r>
              <a:rPr lang="en-US" sz="2400" dirty="0">
                <a:solidFill>
                  <a:srgbClr val="FFA000"/>
                </a:solidFill>
              </a:rPr>
              <a:t>Car() </a:t>
            </a:r>
            <a:r>
              <a:rPr lang="en-US" sz="2400" dirty="0">
                <a:solidFill>
                  <a:srgbClr val="234465"/>
                </a:solidFill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  </a:t>
            </a:r>
            <a:r>
              <a:rPr lang="en-US" sz="2400" dirty="0" err="1">
                <a:solidFill>
                  <a:srgbClr val="234465"/>
                </a:solidFill>
              </a:rPr>
              <a:t>this.brand</a:t>
            </a:r>
            <a:r>
              <a:rPr lang="en-US" sz="2400" dirty="0">
                <a:solidFill>
                  <a:srgbClr val="234465"/>
                </a:solidFill>
              </a:rPr>
              <a:t> = "BMW";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53060" y="4147727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D0D29F-EB53-4B66-B4E3-2EF2D0FB2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2000406"/>
            <a:ext cx="858766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2800" dirty="0">
                <a:solidFill>
                  <a:schemeClr val="tx1"/>
                </a:solidFill>
                <a:effectLst/>
              </a:rPr>
              <a:t>Car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brand;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Car()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brand</a:t>
            </a:r>
            <a:r>
              <a:rPr lang="en-US" sz="2800" dirty="0">
                <a:solidFill>
                  <a:schemeClr val="bg1"/>
                </a:solidFill>
                <a:effectLst/>
              </a:rPr>
              <a:t> = </a:t>
            </a:r>
            <a:r>
              <a:rPr lang="en-US" sz="2800" dirty="0">
                <a:solidFill>
                  <a:schemeClr val="tx1"/>
                </a:solidFill>
                <a:effectLst/>
              </a:rPr>
              <a:t>"unknown";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35757" y="3336957"/>
            <a:ext cx="3030243" cy="919401"/>
          </a:xfrm>
          <a:prstGeom prst="wedgeRoundRectCallout">
            <a:avLst>
              <a:gd name="adj1" fmla="val -58196"/>
              <a:gd name="adj2" fmla="val -18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Overloading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A9BC34-D7FE-4E87-AA91-843516815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0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935" y="1659613"/>
            <a:ext cx="9570752" cy="5046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 private String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endParaRPr lang="en-US" sz="24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brand, int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17618" y="5203099"/>
            <a:ext cx="3138677" cy="919401"/>
          </a:xfrm>
          <a:prstGeom prst="wedgeRoundRectCallout">
            <a:avLst>
              <a:gd name="adj1" fmla="val -36188"/>
              <a:gd name="adj2" fmla="val -60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all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0969" y="2836134"/>
            <a:ext cx="3276600" cy="919401"/>
          </a:xfrm>
          <a:prstGeom prst="wedgeRoundRectCallout">
            <a:avLst>
              <a:gd name="adj1" fmla="val -56380"/>
              <a:gd name="adj2" fmla="val -17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one parameter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0C9CD5A-6A1A-4884-9FDF-513196B6B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9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348025-FE13-4A9E-AEC5-97AD36E7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6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6222" y="1899612"/>
            <a:ext cx="920676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String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List&lt;Part&gt; parts;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Car(String brand)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8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this.parts</a:t>
            </a:r>
            <a:r>
              <a:rPr lang="en-US" sz="2800" dirty="0">
                <a:solidFill>
                  <a:schemeClr val="tx2"/>
                </a:solidFill>
                <a:effectLst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ArrayList</a:t>
            </a:r>
            <a:r>
              <a:rPr lang="en-US" sz="2800" dirty="0">
                <a:solidFill>
                  <a:schemeClr val="tx2"/>
                </a:solidFill>
                <a:effectLst/>
              </a:rPr>
              <a:t>&lt;&gt;();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86835" y="3436194"/>
            <a:ext cx="2660012" cy="950226"/>
          </a:xfrm>
          <a:prstGeom prst="wedgeRoundRectCallout">
            <a:avLst>
              <a:gd name="adj1" fmla="val -55447"/>
              <a:gd name="adj2" fmla="val 42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Always ensure correct 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FFCCF4B-E55D-4B30-8D2D-8A0F92C43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085145"/>
            <a:ext cx="11804822" cy="5570355"/>
          </a:xfrm>
        </p:spPr>
        <p:txBody>
          <a:bodyPr/>
          <a:lstStyle/>
          <a:p>
            <a:r>
              <a:rPr lang="en-GB" dirty="0"/>
              <a:t>Constructors can </a:t>
            </a:r>
            <a:r>
              <a:rPr lang="en-GB" b="1" dirty="0">
                <a:solidFill>
                  <a:schemeClr val="bg1"/>
                </a:solidFill>
              </a:rPr>
              <a:t>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1708779"/>
            <a:ext cx="7742383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String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Car(String brand,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</a:t>
            </a:r>
            <a:r>
              <a:rPr lang="en-US" sz="2400" dirty="0">
                <a:solidFill>
                  <a:schemeClr val="tx2"/>
                </a:solidFill>
                <a:effectLst/>
              </a:rPr>
              <a:t>(String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this(brand, -1)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61CFD-7D73-4730-BBFF-265758DA9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1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Constructors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8754" y="2108449"/>
            <a:ext cx="5029200" cy="3538949"/>
            <a:chOff x="-306388" y="1623324"/>
            <a:chExt cx="3137848" cy="360514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162332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Car</a:t>
              </a:r>
              <a:endParaRPr lang="en-US" sz="1400" b="1" noProof="1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205957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509774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brand, String model, </a:t>
              </a:r>
              <a:b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</a:b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    int horsePower)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+carInfo():String</a:t>
              </a:r>
              <a:endParaRPr lang="en-US" sz="1600" b="1" noProof="1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5919459" y="2178203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80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2E52F-7DD0-4849-921E-D22C96921E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8F073-1B18-43C9-8F18-DAF066DB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59" y="3297982"/>
            <a:ext cx="6020638" cy="15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02BB99-3BFC-4738-9F93-50FC7B09A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89702" y="1615408"/>
            <a:ext cx="9901297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</a:t>
            </a:r>
            <a:r>
              <a:rPr lang="en-US" sz="2400" dirty="0">
                <a:solidFill>
                  <a:schemeClr val="bg1"/>
                </a:solidFill>
                <a:effectLst/>
              </a:rPr>
              <a:t>"unknown"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-1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  <a:p>
            <a:pPr lvl="0"/>
            <a:endParaRPr lang="en-US" sz="2400" dirty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brand, String model, int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this(brand)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model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A299-6C76-463D-AA65-2E6C47B00FE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2D95FA-8F9A-49F4-B664-25331066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800600" y="1600200"/>
            <a:ext cx="2624118" cy="1988418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D131423-DCC4-418A-9DD8-7D6238EFB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3561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499234" cy="5187857"/>
          </a:xfrm>
        </p:spPr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bg1"/>
                </a:solidFill>
              </a:rPr>
              <a:t>through the class name</a:t>
            </a:r>
          </a:p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bg1"/>
                </a:solidFill>
              </a:rPr>
              <a:t>shared class-wide</a:t>
            </a:r>
          </a:p>
          <a:p>
            <a:r>
              <a:rPr lang="en-US" dirty="0"/>
              <a:t>You don't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an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23795" y="3505651"/>
            <a:ext cx="740204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public static void main(String[]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en-US" sz="24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BankAccount.setInterestRate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2.2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737838" y="5172860"/>
            <a:ext cx="3033600" cy="919401"/>
          </a:xfrm>
          <a:prstGeom prst="wedgeRoundRectCallout">
            <a:avLst>
              <a:gd name="adj1" fmla="val 58441"/>
              <a:gd name="adj2" fmla="val -48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Sets the rate for all bank accounts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734E45-AB32-41BE-A430-03C0F418CD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371601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BankAccount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double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BankAccount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()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bg-BG" sz="2800" dirty="0">
                <a:solidFill>
                  <a:schemeClr val="tx2"/>
                </a:solidFill>
                <a:effectLst/>
              </a:rPr>
              <a:t>void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setInterestRate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(double rate)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= rate;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9329D-1552-431D-AFC3-B69DC4F00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60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BankAccount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Bank Account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56152" y="1159947"/>
            <a:ext cx="5450049" cy="3666790"/>
            <a:chOff x="-306388" y="2077297"/>
            <a:chExt cx="3137848" cy="366679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2239"/>
              <a:ext cx="3137848" cy="13420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17295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+getId():int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30800" y="5074331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70825" y="5075939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35513" y="568393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8800" y="609425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alibri" panose="020F0502020204030204"/>
              </a:rPr>
              <a:t>(20 * 0.02) * 10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486156" y="1801983"/>
            <a:ext cx="2507543" cy="702735"/>
          </a:xfrm>
          <a:prstGeom prst="wedgeRoundRectCallout">
            <a:avLst>
              <a:gd name="adj1" fmla="val -56498"/>
              <a:gd name="adj2" fmla="val 41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underline == static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1CEDFAF-E78F-4F94-9B2A-F51745582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227712"/>
            <a:ext cx="1066799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final static double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= 0.02;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double rate =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DEFAULT_INTEREST;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int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int id;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private double balance;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C838-6960-4B12-94F3-ED41F94AA76F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139160-A182-42FB-8A6B-4E2025EE8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3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181546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BankAccount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  <a:endParaRPr lang="en-US" sz="2400" i="1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this.id = ++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400" dirty="0">
                <a:solidFill>
                  <a:schemeClr val="tx1"/>
                </a:solidFill>
                <a:effectLst/>
              </a:rPr>
              <a:t>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interest) {</a:t>
            </a:r>
            <a:endParaRPr lang="en-US" sz="2400" i="1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rate = interest;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int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getId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double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getInterest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(int years)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void deposit(double amount)</a:t>
            </a:r>
            <a:endParaRPr lang="en-US" sz="2400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accent2"/>
                </a:solidFill>
                <a:effectLst/>
              </a:rPr>
              <a:t>  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override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39840-DBB9-4077-980B-629D374AC91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6A7FDD0-E062-4232-92B2-00C907C31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8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1D3213-1FA6-4228-8D8F-2548038790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34999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371601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HashMap&lt;Integer, BankAccount&gt;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bankAccounts</a:t>
            </a:r>
            <a:r>
              <a:rPr lang="en-GB" sz="2400" dirty="0">
                <a:solidFill>
                  <a:schemeClr val="tx1"/>
                </a:solidFill>
                <a:effectLst/>
              </a:rPr>
              <a:t> = new HashMap&lt;&gt;();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command.equals</a:t>
            </a:r>
            <a:r>
              <a:rPr lang="en-GB" sz="2400" dirty="0">
                <a:solidFill>
                  <a:schemeClr val="tx1"/>
                </a:solidFill>
                <a:effectLst/>
              </a:rPr>
              <a:t>("End"))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Get command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args</a:t>
            </a:r>
            <a:endParaRPr lang="en-GB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switch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cmdType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"Create": 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"Deposit":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Read command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84825-C2BE-4897-ACF7-EB655BF6FA8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22B4A7-ACAA-4C7F-8120-580E62791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8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2"/>
            <a:ext cx="8065426" cy="48289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specific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for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000" dirty="0">
                <a:solidFill>
                  <a:schemeClr val="bg2"/>
                </a:solidFill>
              </a:rPr>
              <a:t>Objects are particular </a:t>
            </a:r>
            <a:r>
              <a:rPr lang="en-US" sz="30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</a:t>
            </a:r>
            <a:r>
              <a:rPr lang="en-US" sz="3200" b="1" dirty="0">
                <a:solidFill>
                  <a:schemeClr val="bg1"/>
                </a:solidFill>
              </a:rPr>
              <a:t>fields, methods, constructors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other members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>
                <a:solidFill>
                  <a:schemeClr val="bg2"/>
                </a:solidFill>
              </a:rPr>
              <a:t> when creating new class instances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object's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initial </a:t>
            </a:r>
            <a:r>
              <a:rPr lang="en-US" sz="3200" b="1" dirty="0" smtClean="0">
                <a:solidFill>
                  <a:schemeClr val="bg1"/>
                </a:solidFill>
              </a:rPr>
              <a:t>state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20964E-C2B7-4F2F-87A8-492673161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7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9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4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86194A-3B4B-417A-BBD7-A86BF58419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5ACE39-8C94-4E92-9755-285D4A3B6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4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3421" y="3987633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class</a:t>
            </a:r>
            <a:r>
              <a:rPr lang="en-US" sz="3200">
                <a:solidFill>
                  <a:srgbClr val="234465"/>
                </a:solidFill>
              </a:rPr>
              <a:t> Car </a:t>
            </a:r>
            <a:r>
              <a:rPr lang="en-US" sz="3200">
                <a:solidFill>
                  <a:srgbClr val="FFA000"/>
                </a:solidFill>
              </a:rPr>
              <a:t>{</a:t>
            </a:r>
          </a:p>
          <a:p>
            <a:pPr>
              <a:defRPr/>
            </a:pPr>
            <a:r>
              <a:rPr lang="en-US" sz="3200">
                <a:solidFill>
                  <a:srgbClr val="234465"/>
                </a:solidFill>
              </a:rPr>
              <a:t>  …</a:t>
            </a:r>
          </a:p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21566" y="306653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name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50414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body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143896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D432E36-DB90-45B0-B153-461F01839B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ambiguous names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4299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Dice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IntegerCalculator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188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4299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TPMF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numcalc</a:t>
            </a:r>
            <a:r>
              <a:rPr lang="en-US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7588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D45BE6-6EB3-4EA5-9603-FB74D0209E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Class is made up of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state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and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behavior</a:t>
            </a:r>
            <a:endParaRPr lang="bg-BG" b="1" dirty="0">
              <a:solidFill>
                <a:srgbClr val="FFA00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Fields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store state</a:t>
            </a: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Methods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describe behaviour</a:t>
            </a:r>
            <a:endParaRPr lang="en-US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864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Car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String brand;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model;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start(){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7600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910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9669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Dog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int age;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type;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bark(){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28714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726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6F27259-627E-4A27-938F-84F686A8D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 class can have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many instances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class Program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static void main() {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firstCar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secondCar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63763" y="4149000"/>
            <a:ext cx="2385731" cy="921534"/>
          </a:xfrm>
          <a:prstGeom prst="wedgeRoundRectCallout">
            <a:avLst>
              <a:gd name="adj1" fmla="val 16683"/>
              <a:gd name="adj2" fmla="val -6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24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81000" y="4014000"/>
            <a:ext cx="3048000" cy="540534"/>
          </a:xfrm>
          <a:prstGeom prst="wedgeRoundRectCallout">
            <a:avLst>
              <a:gd name="adj1" fmla="val -63957"/>
              <a:gd name="adj2" fmla="val -61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D512C24-379D-4D42-BB72-D6535708A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</a:t>
            </a:r>
            <a:r>
              <a:rPr lang="en-GB" dirty="0" smtClean="0"/>
              <a:t>heap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600">
                <a:solidFill>
                  <a:srgbClr val="234465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=</a:t>
            </a:r>
            <a:r>
              <a:rPr lang="en-US" sz="26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new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234465"/>
                </a:solidFill>
              </a:rPr>
              <a:t>Car();</a:t>
            </a:r>
            <a:endParaRPr lang="en-US" sz="2600" dirty="0">
              <a:solidFill>
                <a:srgbClr val="234465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diceD6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defRPr/>
                </a:pPr>
                <a:r>
                  <a:rPr lang="en-GB" sz="2000" b="1" dirty="0">
                    <a:solidFill>
                      <a:srgbClr val="234465"/>
                    </a:solidFill>
                    <a:latin typeface="Calibri" panose="020F0502020204030204"/>
                  </a:rPr>
                  <a:t>obj</a:t>
                </a:r>
                <a:endParaRPr lang="en-US" sz="2000" b="1" dirty="0">
                  <a:solidFill>
                    <a:srgbClr val="234465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type = null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600" b="1" dirty="0">
                  <a:solidFill>
                    <a:srgbClr val="FFA000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FA22AC6-1209-4355-AAF4-32EC1DBDF9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4025</TotalTime>
  <Words>2373</Words>
  <Application>Microsoft Office PowerPoint</Application>
  <PresentationFormat>Widescreen</PresentationFormat>
  <Paragraphs>535</Paragraphs>
  <Slides>46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 Data</vt:lpstr>
      <vt:lpstr>Fields</vt:lpstr>
      <vt:lpstr>Problem: Define Car Class</vt:lpstr>
      <vt:lpstr>Solution: Define Car Class</vt:lpstr>
      <vt:lpstr>Access Modifiers</vt:lpstr>
      <vt:lpstr>Methods</vt:lpstr>
      <vt:lpstr>Methods</vt:lpstr>
      <vt:lpstr>Getters and Setters</vt:lpstr>
      <vt:lpstr>Getters and Setters</vt:lpstr>
      <vt:lpstr>ToString() Method</vt:lpstr>
      <vt:lpstr>ToString() Method</vt:lpstr>
      <vt:lpstr>Equals() Method</vt:lpstr>
      <vt:lpstr>HashCode() Method</vt:lpstr>
      <vt:lpstr>Problem: Car Info</vt:lpstr>
      <vt:lpstr>Solution: Car Info</vt:lpstr>
      <vt:lpstr>Constructors</vt:lpstr>
      <vt:lpstr>Constructors</vt:lpstr>
      <vt:lpstr>Constructors (1)</vt:lpstr>
      <vt:lpstr>Constructors (2)</vt:lpstr>
      <vt:lpstr>Object Initial State</vt:lpstr>
      <vt:lpstr>Constructor Chaining</vt:lpstr>
      <vt:lpstr>Problem: Constructors</vt:lpstr>
      <vt:lpstr>Solution: Constructors</vt:lpstr>
      <vt:lpstr>Static Members</vt:lpstr>
      <vt:lpstr>Static Members</vt:lpstr>
      <vt:lpstr>Static Members</vt:lpstr>
      <vt:lpstr>Problem: Bank Account</vt:lpstr>
      <vt:lpstr>Solution: Bank Account</vt:lpstr>
      <vt:lpstr>Solution: Bank Account (2)</vt:lpstr>
      <vt:lpstr>Solution: Bank Account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Defining Classes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23</cp:revision>
  <dcterms:created xsi:type="dcterms:W3CDTF">2018-05-23T13:08:44Z</dcterms:created>
  <dcterms:modified xsi:type="dcterms:W3CDTF">2021-05-18T08:05:28Z</dcterms:modified>
  <cp:category>programming;computer programming;software development;web development</cp:category>
</cp:coreProperties>
</file>