
<file path=[Content_Types].xml><?xml version="1.0" encoding="utf-8"?>
<Types xmlns="http://schemas.openxmlformats.org/package/2006/content-types">
  <Default Extension="emf" ContentType="image/x-emf"/>
  <Default Extension="jfif" ContentType="image/png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9"/>
  </p:notesMasterIdLst>
  <p:handoutMasterIdLst>
    <p:handoutMasterId r:id="rId50"/>
  </p:handoutMasterIdLst>
  <p:sldIdLst>
    <p:sldId id="256" r:id="rId2"/>
    <p:sldId id="257" r:id="rId3"/>
    <p:sldId id="258" r:id="rId4"/>
    <p:sldId id="305" r:id="rId5"/>
    <p:sldId id="259" r:id="rId6"/>
    <p:sldId id="260" r:id="rId7"/>
    <p:sldId id="562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401" r:id="rId45"/>
    <p:sldId id="563" r:id="rId46"/>
    <p:sldId id="405" r:id="rId47"/>
    <p:sldId id="493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53BD861-00AB-408F-97EF-5228738C39D6}">
          <p14:sldIdLst>
            <p14:sldId id="256"/>
            <p14:sldId id="257"/>
            <p14:sldId id="258"/>
          </p14:sldIdLst>
        </p14:section>
        <p14:section name="Algorithmic Complexity" id="{1D05D33B-A1C6-4EE4-952E-77D1943DDEB3}">
          <p14:sldIdLst>
            <p14:sldId id="305"/>
            <p14:sldId id="259"/>
            <p14:sldId id="260"/>
            <p14:sldId id="562"/>
            <p14:sldId id="261"/>
            <p14:sldId id="262"/>
            <p14:sldId id="263"/>
          </p14:sldIdLst>
        </p14:section>
        <p14:section name="Stack" id="{6407ABD8-4B3A-41C2-8B5D-96C2D2F83D07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</p14:sldIdLst>
        </p14:section>
        <p14:section name="Queues" id="{366DD000-F04D-4775-8F8B-D1F1FF3B41C9}">
          <p14:sldIdLst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</p14:sldIdLst>
        </p14:section>
        <p14:section name="Priority Queue" id="{9F6C4189-55C0-46DE-BDAA-D74E1D6611D9}">
          <p14:sldIdLst>
            <p14:sldId id="295"/>
          </p14:sldIdLst>
        </p14:section>
        <p14:section name="Conclusion" id="{966CB1E4-AF86-4EF0-B06A-4820F2241AC4}">
          <p14:sldIdLst>
            <p14:sldId id="296"/>
            <p14:sldId id="401"/>
            <p14:sldId id="563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24" autoAdjust="0"/>
    <p:restoredTop sz="95214" autoAdjust="0"/>
  </p:normalViewPr>
  <p:slideViewPr>
    <p:cSldViewPr showGuides="1">
      <p:cViewPr varScale="1">
        <p:scale>
          <a:sx n="95" d="100"/>
          <a:sy n="95" d="100"/>
        </p:scale>
        <p:origin x="266" y="4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55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Big O Notation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O(1)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Sheet1!$A$2:$A$27</c:f>
              <c:numCache>
                <c:formatCode>General</c:formatCode>
                <c:ptCount val="26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30</c:v>
                </c:pt>
                <c:pt idx="16">
                  <c:v>32</c:v>
                </c:pt>
                <c:pt idx="17">
                  <c:v>34</c:v>
                </c:pt>
                <c:pt idx="18">
                  <c:v>36</c:v>
                </c:pt>
                <c:pt idx="19">
                  <c:v>38</c:v>
                </c:pt>
                <c:pt idx="20">
                  <c:v>40</c:v>
                </c:pt>
                <c:pt idx="21">
                  <c:v>42</c:v>
                </c:pt>
                <c:pt idx="22">
                  <c:v>44</c:v>
                </c:pt>
                <c:pt idx="23">
                  <c:v>46</c:v>
                </c:pt>
                <c:pt idx="24">
                  <c:v>48</c:v>
                </c:pt>
                <c:pt idx="25">
                  <c:v>50</c:v>
                </c:pt>
              </c:numCache>
            </c:numRef>
          </c:cat>
          <c:val>
            <c:numRef>
              <c:f>Sheet1!$B$2:$B$27</c:f>
              <c:numCache>
                <c:formatCode>General</c:formatCode>
                <c:ptCount val="26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527-48C7-ADD0-402FB6A9397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O(log(n))</c:v>
                </c:pt>
              </c:strCache>
            </c:strRef>
          </c:tx>
          <c:spPr>
            <a:ln w="28575" cap="rnd">
              <a:solidFill>
                <a:srgbClr val="00B0F0"/>
              </a:solidFill>
              <a:round/>
            </a:ln>
            <a:effectLst/>
          </c:spPr>
          <c:marker>
            <c:symbol val="none"/>
          </c:marker>
          <c:cat>
            <c:numRef>
              <c:f>Sheet1!$A$2:$A$27</c:f>
              <c:numCache>
                <c:formatCode>General</c:formatCode>
                <c:ptCount val="26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30</c:v>
                </c:pt>
                <c:pt idx="16">
                  <c:v>32</c:v>
                </c:pt>
                <c:pt idx="17">
                  <c:v>34</c:v>
                </c:pt>
                <c:pt idx="18">
                  <c:v>36</c:v>
                </c:pt>
                <c:pt idx="19">
                  <c:v>38</c:v>
                </c:pt>
                <c:pt idx="20">
                  <c:v>40</c:v>
                </c:pt>
                <c:pt idx="21">
                  <c:v>42</c:v>
                </c:pt>
                <c:pt idx="22">
                  <c:v>44</c:v>
                </c:pt>
                <c:pt idx="23">
                  <c:v>46</c:v>
                </c:pt>
                <c:pt idx="24">
                  <c:v>48</c:v>
                </c:pt>
                <c:pt idx="25">
                  <c:v>50</c:v>
                </c:pt>
              </c:numCache>
            </c:numRef>
          </c:cat>
          <c:val>
            <c:numRef>
              <c:f>Sheet1!$C$2:$C$27</c:f>
              <c:numCache>
                <c:formatCode>General</c:formatCode>
                <c:ptCount val="2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2.5849625007211561</c:v>
                </c:pt>
                <c:pt idx="4">
                  <c:v>3</c:v>
                </c:pt>
                <c:pt idx="5">
                  <c:v>3.3219280948873626</c:v>
                </c:pt>
                <c:pt idx="6">
                  <c:v>3.5849625007211565</c:v>
                </c:pt>
                <c:pt idx="7">
                  <c:v>3.8073549220576037</c:v>
                </c:pt>
                <c:pt idx="8">
                  <c:v>4</c:v>
                </c:pt>
                <c:pt idx="9">
                  <c:v>4.1699250014423122</c:v>
                </c:pt>
                <c:pt idx="10">
                  <c:v>4.3219280948873626</c:v>
                </c:pt>
                <c:pt idx="11">
                  <c:v>4.4594316186372973</c:v>
                </c:pt>
                <c:pt idx="12">
                  <c:v>4.584962500721157</c:v>
                </c:pt>
                <c:pt idx="13">
                  <c:v>4.7004397181410926</c:v>
                </c:pt>
                <c:pt idx="14">
                  <c:v>4.8073549220576037</c:v>
                </c:pt>
                <c:pt idx="15">
                  <c:v>4.9068905956085187</c:v>
                </c:pt>
                <c:pt idx="16">
                  <c:v>5</c:v>
                </c:pt>
                <c:pt idx="17">
                  <c:v>5.08746284125034</c:v>
                </c:pt>
                <c:pt idx="18">
                  <c:v>5.1699250014423122</c:v>
                </c:pt>
                <c:pt idx="19">
                  <c:v>5.2479275134435852</c:v>
                </c:pt>
                <c:pt idx="20">
                  <c:v>5.3219280948873626</c:v>
                </c:pt>
                <c:pt idx="21">
                  <c:v>5.3923174227787607</c:v>
                </c:pt>
                <c:pt idx="22">
                  <c:v>5.4594316186372973</c:v>
                </c:pt>
                <c:pt idx="23">
                  <c:v>5.5235619560570131</c:v>
                </c:pt>
                <c:pt idx="24">
                  <c:v>5.584962500721157</c:v>
                </c:pt>
                <c:pt idx="25">
                  <c:v>5.6438561897747244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527-48C7-ADD0-402FB6A9397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O(n)</c:v>
                </c:pt>
              </c:strCache>
            </c:strRef>
          </c:tx>
          <c:spPr>
            <a:ln w="28575" cap="rnd">
              <a:solidFill>
                <a:schemeClr val="accent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Sheet1!$A$2:$A$27</c:f>
              <c:numCache>
                <c:formatCode>General</c:formatCode>
                <c:ptCount val="26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30</c:v>
                </c:pt>
                <c:pt idx="16">
                  <c:v>32</c:v>
                </c:pt>
                <c:pt idx="17">
                  <c:v>34</c:v>
                </c:pt>
                <c:pt idx="18">
                  <c:v>36</c:v>
                </c:pt>
                <c:pt idx="19">
                  <c:v>38</c:v>
                </c:pt>
                <c:pt idx="20">
                  <c:v>40</c:v>
                </c:pt>
                <c:pt idx="21">
                  <c:v>42</c:v>
                </c:pt>
                <c:pt idx="22">
                  <c:v>44</c:v>
                </c:pt>
                <c:pt idx="23">
                  <c:v>46</c:v>
                </c:pt>
                <c:pt idx="24">
                  <c:v>48</c:v>
                </c:pt>
                <c:pt idx="25">
                  <c:v>50</c:v>
                </c:pt>
              </c:numCache>
            </c:numRef>
          </c:cat>
          <c:val>
            <c:numRef>
              <c:f>Sheet1!$D$2:$D$27</c:f>
              <c:numCache>
                <c:formatCode>General</c:formatCode>
                <c:ptCount val="26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30</c:v>
                </c:pt>
                <c:pt idx="16">
                  <c:v>32</c:v>
                </c:pt>
                <c:pt idx="17">
                  <c:v>34</c:v>
                </c:pt>
                <c:pt idx="18">
                  <c:v>36</c:v>
                </c:pt>
                <c:pt idx="19">
                  <c:v>38</c:v>
                </c:pt>
                <c:pt idx="20">
                  <c:v>40</c:v>
                </c:pt>
                <c:pt idx="21">
                  <c:v>42</c:v>
                </c:pt>
                <c:pt idx="22">
                  <c:v>44</c:v>
                </c:pt>
                <c:pt idx="23">
                  <c:v>46</c:v>
                </c:pt>
                <c:pt idx="24">
                  <c:v>48</c:v>
                </c:pt>
                <c:pt idx="25">
                  <c:v>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527-48C7-ADD0-402FB6A9397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O(n*log(n))</c:v>
                </c:pt>
              </c:strCache>
            </c:strRef>
          </c:tx>
          <c:spPr>
            <a:ln w="28575" cap="rnd">
              <a:solidFill>
                <a:schemeClr val="accent3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Sheet1!$A$2:$A$27</c:f>
              <c:numCache>
                <c:formatCode>General</c:formatCode>
                <c:ptCount val="26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30</c:v>
                </c:pt>
                <c:pt idx="16">
                  <c:v>32</c:v>
                </c:pt>
                <c:pt idx="17">
                  <c:v>34</c:v>
                </c:pt>
                <c:pt idx="18">
                  <c:v>36</c:v>
                </c:pt>
                <c:pt idx="19">
                  <c:v>38</c:v>
                </c:pt>
                <c:pt idx="20">
                  <c:v>40</c:v>
                </c:pt>
                <c:pt idx="21">
                  <c:v>42</c:v>
                </c:pt>
                <c:pt idx="22">
                  <c:v>44</c:v>
                </c:pt>
                <c:pt idx="23">
                  <c:v>46</c:v>
                </c:pt>
                <c:pt idx="24">
                  <c:v>48</c:v>
                </c:pt>
                <c:pt idx="25">
                  <c:v>50</c:v>
                </c:pt>
              </c:numCache>
            </c:numRef>
          </c:cat>
          <c:val>
            <c:numRef>
              <c:f>Sheet1!$E$2:$E$27</c:f>
              <c:numCache>
                <c:formatCode>General</c:formatCode>
                <c:ptCount val="26"/>
                <c:pt idx="0">
                  <c:v>0</c:v>
                </c:pt>
                <c:pt idx="1">
                  <c:v>2</c:v>
                </c:pt>
                <c:pt idx="2">
                  <c:v>8</c:v>
                </c:pt>
                <c:pt idx="3">
                  <c:v>15.509775004326936</c:v>
                </c:pt>
                <c:pt idx="4">
                  <c:v>24</c:v>
                </c:pt>
                <c:pt idx="5">
                  <c:v>33.219280948873624</c:v>
                </c:pt>
                <c:pt idx="6">
                  <c:v>43.01955000865388</c:v>
                </c:pt>
                <c:pt idx="7">
                  <c:v>53.302968908806449</c:v>
                </c:pt>
                <c:pt idx="8">
                  <c:v>64</c:v>
                </c:pt>
                <c:pt idx="9">
                  <c:v>75.058650025961612</c:v>
                </c:pt>
                <c:pt idx="10">
                  <c:v>86.438561897747249</c:v>
                </c:pt>
                <c:pt idx="11">
                  <c:v>98.107495610020536</c:v>
                </c:pt>
                <c:pt idx="12">
                  <c:v>110.03910001730776</c:v>
                </c:pt>
                <c:pt idx="13">
                  <c:v>122.2114326716684</c:v>
                </c:pt>
                <c:pt idx="14">
                  <c:v>134.6059378176129</c:v>
                </c:pt>
                <c:pt idx="15">
                  <c:v>147.20671786825557</c:v>
                </c:pt>
                <c:pt idx="16">
                  <c:v>160</c:v>
                </c:pt>
                <c:pt idx="17">
                  <c:v>172.97373660251156</c:v>
                </c:pt>
                <c:pt idx="18">
                  <c:v>186.11730005192322</c:v>
                </c:pt>
                <c:pt idx="19">
                  <c:v>199.42124551085624</c:v>
                </c:pt>
                <c:pt idx="20">
                  <c:v>212.8771237954945</c:v>
                </c:pt>
                <c:pt idx="21">
                  <c:v>226.47733175670794</c:v>
                </c:pt>
                <c:pt idx="22">
                  <c:v>240.21499122004107</c:v>
                </c:pt>
                <c:pt idx="23">
                  <c:v>254.0838499786226</c:v>
                </c:pt>
                <c:pt idx="24">
                  <c:v>268.07820003461552</c:v>
                </c:pt>
                <c:pt idx="25">
                  <c:v>282.1928094887362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527-48C7-ADD0-402FB6A93974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O(n^2)</c:v>
                </c:pt>
              </c:strCache>
            </c:strRef>
          </c:tx>
          <c:spPr>
            <a:ln w="28575" cap="rnd">
              <a:solidFill>
                <a:schemeClr val="tx2"/>
              </a:solidFill>
              <a:round/>
            </a:ln>
            <a:effectLst/>
          </c:spPr>
          <c:marker>
            <c:symbol val="none"/>
          </c:marker>
          <c:cat>
            <c:numRef>
              <c:f>Sheet1!$A$2:$A$27</c:f>
              <c:numCache>
                <c:formatCode>General</c:formatCode>
                <c:ptCount val="26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30</c:v>
                </c:pt>
                <c:pt idx="16">
                  <c:v>32</c:v>
                </c:pt>
                <c:pt idx="17">
                  <c:v>34</c:v>
                </c:pt>
                <c:pt idx="18">
                  <c:v>36</c:v>
                </c:pt>
                <c:pt idx="19">
                  <c:v>38</c:v>
                </c:pt>
                <c:pt idx="20">
                  <c:v>40</c:v>
                </c:pt>
                <c:pt idx="21">
                  <c:v>42</c:v>
                </c:pt>
                <c:pt idx="22">
                  <c:v>44</c:v>
                </c:pt>
                <c:pt idx="23">
                  <c:v>46</c:v>
                </c:pt>
                <c:pt idx="24">
                  <c:v>48</c:v>
                </c:pt>
                <c:pt idx="25">
                  <c:v>50</c:v>
                </c:pt>
              </c:numCache>
            </c:numRef>
          </c:cat>
          <c:val>
            <c:numRef>
              <c:f>Sheet1!$F$2:$F$27</c:f>
              <c:numCache>
                <c:formatCode>General</c:formatCode>
                <c:ptCount val="26"/>
                <c:pt idx="0">
                  <c:v>0</c:v>
                </c:pt>
                <c:pt idx="1">
                  <c:v>4</c:v>
                </c:pt>
                <c:pt idx="2">
                  <c:v>16</c:v>
                </c:pt>
                <c:pt idx="3">
                  <c:v>36</c:v>
                </c:pt>
                <c:pt idx="4">
                  <c:v>64</c:v>
                </c:pt>
                <c:pt idx="5">
                  <c:v>100</c:v>
                </c:pt>
                <c:pt idx="6">
                  <c:v>144</c:v>
                </c:pt>
                <c:pt idx="7">
                  <c:v>196</c:v>
                </c:pt>
                <c:pt idx="8">
                  <c:v>256</c:v>
                </c:pt>
                <c:pt idx="9">
                  <c:v>324</c:v>
                </c:pt>
                <c:pt idx="10">
                  <c:v>400</c:v>
                </c:pt>
                <c:pt idx="11">
                  <c:v>484</c:v>
                </c:pt>
                <c:pt idx="12">
                  <c:v>576</c:v>
                </c:pt>
                <c:pt idx="13">
                  <c:v>676</c:v>
                </c:pt>
                <c:pt idx="14">
                  <c:v>784</c:v>
                </c:pt>
                <c:pt idx="15">
                  <c:v>900</c:v>
                </c:pt>
                <c:pt idx="16">
                  <c:v>1024</c:v>
                </c:pt>
                <c:pt idx="17">
                  <c:v>1156</c:v>
                </c:pt>
                <c:pt idx="18">
                  <c:v>1296</c:v>
                </c:pt>
                <c:pt idx="19">
                  <c:v>1444</c:v>
                </c:pt>
                <c:pt idx="20">
                  <c:v>1600</c:v>
                </c:pt>
                <c:pt idx="21">
                  <c:v>1764</c:v>
                </c:pt>
                <c:pt idx="22">
                  <c:v>1936</c:v>
                </c:pt>
                <c:pt idx="23">
                  <c:v>2116</c:v>
                </c:pt>
                <c:pt idx="24">
                  <c:v>2304</c:v>
                </c:pt>
                <c:pt idx="25">
                  <c:v>2500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1527-48C7-ADD0-402FB6A93974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O(2^n)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Sheet1!$A$2:$A$27</c:f>
              <c:numCache>
                <c:formatCode>General</c:formatCode>
                <c:ptCount val="26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30</c:v>
                </c:pt>
                <c:pt idx="16">
                  <c:v>32</c:v>
                </c:pt>
                <c:pt idx="17">
                  <c:v>34</c:v>
                </c:pt>
                <c:pt idx="18">
                  <c:v>36</c:v>
                </c:pt>
                <c:pt idx="19">
                  <c:v>38</c:v>
                </c:pt>
                <c:pt idx="20">
                  <c:v>40</c:v>
                </c:pt>
                <c:pt idx="21">
                  <c:v>42</c:v>
                </c:pt>
                <c:pt idx="22">
                  <c:v>44</c:v>
                </c:pt>
                <c:pt idx="23">
                  <c:v>46</c:v>
                </c:pt>
                <c:pt idx="24">
                  <c:v>48</c:v>
                </c:pt>
                <c:pt idx="25">
                  <c:v>50</c:v>
                </c:pt>
              </c:numCache>
            </c:numRef>
          </c:cat>
          <c:val>
            <c:numRef>
              <c:f>Sheet1!$G$2:$G$27</c:f>
              <c:numCache>
                <c:formatCode>General</c:formatCode>
                <c:ptCount val="26"/>
                <c:pt idx="0">
                  <c:v>0</c:v>
                </c:pt>
                <c:pt idx="1">
                  <c:v>4</c:v>
                </c:pt>
                <c:pt idx="2">
                  <c:v>16</c:v>
                </c:pt>
                <c:pt idx="3">
                  <c:v>64</c:v>
                </c:pt>
                <c:pt idx="4">
                  <c:v>256</c:v>
                </c:pt>
                <c:pt idx="5">
                  <c:v>1024</c:v>
                </c:pt>
                <c:pt idx="6">
                  <c:v>4096</c:v>
                </c:pt>
                <c:pt idx="7">
                  <c:v>16384</c:v>
                </c:pt>
                <c:pt idx="8">
                  <c:v>65536</c:v>
                </c:pt>
                <c:pt idx="9">
                  <c:v>262144</c:v>
                </c:pt>
                <c:pt idx="10">
                  <c:v>1048576</c:v>
                </c:pt>
                <c:pt idx="11">
                  <c:v>4194304</c:v>
                </c:pt>
                <c:pt idx="12">
                  <c:v>16777216</c:v>
                </c:pt>
                <c:pt idx="13">
                  <c:v>67108864</c:v>
                </c:pt>
                <c:pt idx="14">
                  <c:v>268435456</c:v>
                </c:pt>
                <c:pt idx="15">
                  <c:v>1073741824</c:v>
                </c:pt>
                <c:pt idx="16">
                  <c:v>4294967296</c:v>
                </c:pt>
                <c:pt idx="17">
                  <c:v>17179869184</c:v>
                </c:pt>
                <c:pt idx="18">
                  <c:v>68719476736</c:v>
                </c:pt>
                <c:pt idx="19">
                  <c:v>274877906944</c:v>
                </c:pt>
                <c:pt idx="20">
                  <c:v>1099511627776</c:v>
                </c:pt>
                <c:pt idx="21">
                  <c:v>4398046511104</c:v>
                </c:pt>
                <c:pt idx="22">
                  <c:v>17592186044416</c:v>
                </c:pt>
                <c:pt idx="23">
                  <c:v>70368744177664</c:v>
                </c:pt>
                <c:pt idx="24">
                  <c:v>281474976710656</c:v>
                </c:pt>
                <c:pt idx="25">
                  <c:v>1125899906842624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1527-48C7-ADD0-402FB6A939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23710336"/>
        <c:axId val="1223718240"/>
      </c:lineChart>
      <c:catAx>
        <c:axId val="1223710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3718240"/>
        <c:crosses val="autoZero"/>
        <c:auto val="1"/>
        <c:lblAlgn val="ctr"/>
        <c:lblOffset val="100"/>
        <c:noMultiLvlLbl val="0"/>
      </c:catAx>
      <c:valAx>
        <c:axId val="1223718240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371033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8.5.2021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4697E4A-7348-4D4C-B080-57DC4D9E144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16094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A9EBF3F-2618-45E7-BA6D-11E24080B6C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572364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526717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EECFDC5-1DA9-408D-9D17-8A2496BFC48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5757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4396A8CD-B338-41AB-AC73-8AEF27287E2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17834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37/Stacks-and-Queues-Lab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37/Stacks-and-Queues-Lab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37/Stacks-and-Queues-Lab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37/Stacks-and-Queues-Lab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37/Stacks-and-Queues-Lab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37/Stacks-and-Queues-Lab" TargetMode="Externa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37/Stacks-and-Queues-Lab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37/Stacks-and-Queues-Lab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37/Stacks-and-Queues-Lab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37/Stacks-and-Queues-Lab" TargetMode="Externa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37/Stacks-and-Queues-Lab" TargetMode="Externa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37/Stacks-and-Queues-Lab" TargetMode="Externa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37/Stacks-and-Queues-Lab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37/Stacks-and-Queues-Lab" TargetMode="Externa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hyperlink" Target="https://motion-software.com/" TargetMode="External"/><Relationship Id="rId18" Type="http://schemas.openxmlformats.org/officeDocument/2006/relationships/image" Target="../media/image33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oftwaregroup.com/" TargetMode="External"/><Relationship Id="rId7" Type="http://schemas.openxmlformats.org/officeDocument/2006/relationships/hyperlink" Target="https://www.sbtech.com/" TargetMode="External"/><Relationship Id="rId12" Type="http://schemas.openxmlformats.org/officeDocument/2006/relationships/image" Target="../media/image30.png"/><Relationship Id="rId17" Type="http://schemas.openxmlformats.org/officeDocument/2006/relationships/hyperlink" Target="https://www.xs-software.com/" TargetMode="External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2.png"/><Relationship Id="rId20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11" Type="http://schemas.openxmlformats.org/officeDocument/2006/relationships/hyperlink" Target="http://smartit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coca-colahellenic.com/" TargetMode="External"/><Relationship Id="rId23" Type="http://schemas.openxmlformats.org/officeDocument/2006/relationships/image" Target="../media/image36.png"/><Relationship Id="rId10" Type="http://schemas.openxmlformats.org/officeDocument/2006/relationships/image" Target="../media/image29.png"/><Relationship Id="rId19" Type="http://schemas.openxmlformats.org/officeDocument/2006/relationships/hyperlink" Target="https://www.zuehlke.com/" TargetMode="External"/><Relationship Id="rId4" Type="http://schemas.openxmlformats.org/officeDocument/2006/relationships/image" Target="../media/image26.png"/><Relationship Id="rId9" Type="http://schemas.openxmlformats.org/officeDocument/2006/relationships/hyperlink" Target="http://www.postbank.bg/" TargetMode="External"/><Relationship Id="rId14" Type="http://schemas.openxmlformats.org/officeDocument/2006/relationships/image" Target="../media/image31.jpeg"/><Relationship Id="rId22" Type="http://schemas.openxmlformats.org/officeDocument/2006/relationships/image" Target="../media/image35.jfi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7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bigocheatsheet.com/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66859" y="579318"/>
            <a:ext cx="10965303" cy="882654"/>
          </a:xfrm>
        </p:spPr>
        <p:txBody>
          <a:bodyPr/>
          <a:lstStyle/>
          <a:p>
            <a:r>
              <a:rPr lang="en-US" dirty="0"/>
              <a:t>Stack and Queue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82" y="1738140"/>
            <a:ext cx="2074279" cy="280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73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Why don't use Stack and Queue?</a:t>
            </a:r>
          </a:p>
          <a:p>
            <a:pPr lvl="1"/>
            <a:r>
              <a:rPr lang="en-US" dirty="0"/>
              <a:t>Implementation details which make </a:t>
            </a:r>
            <a:r>
              <a:rPr lang="en-US" b="1" dirty="0">
                <a:solidFill>
                  <a:schemeClr val="bg1"/>
                </a:solidFill>
              </a:rPr>
              <a:t>unsecure usability</a:t>
            </a:r>
          </a:p>
          <a:p>
            <a:pPr lvl="1"/>
            <a:r>
              <a:rPr lang="en-US" dirty="0"/>
              <a:t>In many cases those structures will </a:t>
            </a:r>
            <a:r>
              <a:rPr lang="en-US" b="1" dirty="0">
                <a:solidFill>
                  <a:schemeClr val="bg1"/>
                </a:solidFill>
              </a:rPr>
              <a:t>decrease the performance</a:t>
            </a:r>
          </a:p>
          <a:p>
            <a:r>
              <a:rPr lang="en-US" dirty="0"/>
              <a:t>Why to use ArrayDeque?</a:t>
            </a:r>
          </a:p>
          <a:p>
            <a:pPr lvl="1"/>
            <a:r>
              <a:rPr lang="en-US" dirty="0"/>
              <a:t>Implementation which makes the structure </a:t>
            </a:r>
            <a:r>
              <a:rPr lang="en-US" b="1" dirty="0">
                <a:solidFill>
                  <a:schemeClr val="bg1"/>
                </a:solidFill>
              </a:rPr>
              <a:t>more secure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Better performance </a:t>
            </a:r>
            <a:r>
              <a:rPr lang="en-US" dirty="0"/>
              <a:t>and usability</a:t>
            </a:r>
          </a:p>
          <a:p>
            <a:pPr lvl="1"/>
            <a:r>
              <a:rPr lang="en-US" dirty="0"/>
              <a:t>Methods which operate as those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structures suggest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Stacks and Queue vs. ArrayDeque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536C312-8D1F-48FA-B767-F657D7447A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2777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8162" y="1404326"/>
            <a:ext cx="2633508" cy="263350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C20CB22-0761-4216-BE00-34F99B58336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Stack</a:t>
            </a:r>
          </a:p>
        </p:txBody>
      </p:sp>
    </p:spTree>
    <p:extLst>
      <p:ext uri="{BB962C8B-B14F-4D97-AF65-F5344CB8AC3E}">
        <p14:creationId xmlns:p14="http://schemas.microsoft.com/office/powerpoint/2010/main" val="998230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cs typeface="Consolas" panose="020B0609020204030204" pitchFamily="49" charset="0"/>
              </a:rPr>
              <a:t>Stacks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dirty="0">
                <a:cs typeface="Consolas" panose="020B0609020204030204" pitchFamily="49" charset="0"/>
              </a:rPr>
              <a:t>provide the following functionality:</a:t>
            </a:r>
            <a:endParaRPr lang="en-US" dirty="0"/>
          </a:p>
          <a:p>
            <a:pPr lvl="1"/>
            <a:r>
              <a:rPr lang="en-US" dirty="0"/>
              <a:t>Pushing an element at the top of the stack</a:t>
            </a:r>
          </a:p>
          <a:p>
            <a:pPr lvl="1"/>
            <a:r>
              <a:rPr lang="en-US" noProof="1">
                <a:cs typeface="Consolas" panose="020B0609020204030204" pitchFamily="49" charset="0"/>
              </a:rPr>
              <a:t>Popping element from the top of the stack</a:t>
            </a:r>
            <a:endParaRPr lang="en-US" dirty="0"/>
          </a:p>
          <a:p>
            <a:pPr lvl="1"/>
            <a:r>
              <a:rPr lang="en-US" noProof="1">
                <a:cs typeface="Consolas" panose="020B0609020204030204" pitchFamily="49" charset="0"/>
              </a:rPr>
              <a:t>Getting the topmost element without removing it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Functionality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857329" y="3810000"/>
            <a:ext cx="1600200" cy="2342383"/>
            <a:chOff x="1873046" y="3810000"/>
            <a:chExt cx="1600200" cy="2342383"/>
          </a:xfrm>
        </p:grpSpPr>
        <p:cxnSp>
          <p:nvCxnSpPr>
            <p:cNvPr id="7" name="Straight Arrow Connector 6"/>
            <p:cNvCxnSpPr>
              <a:cxnSpLocks/>
            </p:cNvCxnSpPr>
            <p:nvPr/>
          </p:nvCxnSpPr>
          <p:spPr>
            <a:xfrm>
              <a:off x="2665412" y="3810000"/>
              <a:ext cx="0" cy="374607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7"/>
            <p:cNvGrpSpPr/>
            <p:nvPr/>
          </p:nvGrpSpPr>
          <p:grpSpPr>
            <a:xfrm>
              <a:off x="1873046" y="4260893"/>
              <a:ext cx="1600200" cy="1891490"/>
              <a:chOff x="8685212" y="1078864"/>
              <a:chExt cx="1600200" cy="1891490"/>
            </a:xfrm>
          </p:grpSpPr>
          <p:sp>
            <p:nvSpPr>
              <p:cNvPr id="9" name="Text Placeholder 7"/>
              <p:cNvSpPr txBox="1">
                <a:spLocks/>
              </p:cNvSpPr>
              <p:nvPr/>
            </p:nvSpPr>
            <p:spPr>
              <a:xfrm flipH="1">
                <a:off x="8685212" y="1180787"/>
                <a:ext cx="1600200" cy="1789567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noProof="1"/>
              </a:p>
            </p:txBody>
          </p:sp>
          <p:sp>
            <p:nvSpPr>
              <p:cNvPr id="10" name="Text Placeholder 7"/>
              <p:cNvSpPr txBox="1">
                <a:spLocks/>
              </p:cNvSpPr>
              <p:nvPr/>
            </p:nvSpPr>
            <p:spPr>
              <a:xfrm flipH="1">
                <a:off x="8788783" y="2393419"/>
                <a:ext cx="1410568" cy="4940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2</a:t>
                </a:r>
              </a:p>
            </p:txBody>
          </p:sp>
          <p:sp>
            <p:nvSpPr>
              <p:cNvPr id="11" name="Text Placeholder 7"/>
              <p:cNvSpPr txBox="1">
                <a:spLocks/>
              </p:cNvSpPr>
              <p:nvPr/>
            </p:nvSpPr>
            <p:spPr>
              <a:xfrm flipH="1">
                <a:off x="8788783" y="1260369"/>
                <a:ext cx="1410568" cy="4940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10</a:t>
                </a:r>
              </a:p>
            </p:txBody>
          </p:sp>
          <p:sp>
            <p:nvSpPr>
              <p:cNvPr id="12" name="Text Placeholder 7"/>
              <p:cNvSpPr txBox="1">
                <a:spLocks/>
              </p:cNvSpPr>
              <p:nvPr/>
            </p:nvSpPr>
            <p:spPr>
              <a:xfrm flipH="1">
                <a:off x="8788783" y="1816483"/>
                <a:ext cx="1410568" cy="4940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5</a:t>
                </a:r>
              </a:p>
            </p:txBody>
          </p:sp>
          <p:sp>
            <p:nvSpPr>
              <p:cNvPr id="13" name="Oval 12"/>
              <p:cNvSpPr/>
              <p:nvPr/>
            </p:nvSpPr>
            <p:spPr>
              <a:xfrm flipH="1">
                <a:off x="8788782" y="1078864"/>
                <a:ext cx="1410569" cy="857034"/>
              </a:xfrm>
              <a:prstGeom prst="ellipse">
                <a:avLst/>
              </a:prstGeom>
              <a:solidFill>
                <a:schemeClr val="accent6">
                  <a:lumMod val="75000"/>
                  <a:alpha val="31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5301456" y="3810000"/>
            <a:ext cx="1600200" cy="2342383"/>
            <a:chOff x="5301456" y="3810000"/>
            <a:chExt cx="1600200" cy="2342383"/>
          </a:xfrm>
        </p:grpSpPr>
        <p:sp>
          <p:nvSpPr>
            <p:cNvPr id="15" name="Multiplication Sign 30"/>
            <p:cNvSpPr/>
            <p:nvPr/>
          </p:nvSpPr>
          <p:spPr>
            <a:xfrm flipH="1">
              <a:off x="5432683" y="4073097"/>
              <a:ext cx="1386688" cy="1217019"/>
            </a:xfrm>
            <a:prstGeom prst="mathMultiply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5301456" y="3810000"/>
              <a:ext cx="1600200" cy="2342383"/>
              <a:chOff x="5317173" y="3810000"/>
              <a:chExt cx="1600200" cy="2342383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5317173" y="4248441"/>
                <a:ext cx="1600200" cy="1903942"/>
                <a:chOff x="8685212" y="1066412"/>
                <a:chExt cx="1600200" cy="1903942"/>
              </a:xfrm>
            </p:grpSpPr>
            <p:sp>
              <p:nvSpPr>
                <p:cNvPr id="19" name="Text Placeholder 7"/>
                <p:cNvSpPr txBox="1">
                  <a:spLocks/>
                </p:cNvSpPr>
                <p:nvPr/>
              </p:nvSpPr>
              <p:spPr>
                <a:xfrm flipH="1">
                  <a:off x="8685212" y="1180787"/>
                  <a:ext cx="1600200" cy="1789567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noProof="1"/>
                </a:p>
              </p:txBody>
            </p:sp>
            <p:sp>
              <p:nvSpPr>
                <p:cNvPr id="20" name="Text Placeholder 7"/>
                <p:cNvSpPr txBox="1">
                  <a:spLocks/>
                </p:cNvSpPr>
                <p:nvPr/>
              </p:nvSpPr>
              <p:spPr>
                <a:xfrm flipH="1">
                  <a:off x="8788783" y="2393419"/>
                  <a:ext cx="1410568" cy="494025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2</a:t>
                  </a:r>
                </a:p>
              </p:txBody>
            </p:sp>
            <p:sp>
              <p:nvSpPr>
                <p:cNvPr id="21" name="Text Placeholder 7"/>
                <p:cNvSpPr txBox="1">
                  <a:spLocks/>
                </p:cNvSpPr>
                <p:nvPr/>
              </p:nvSpPr>
              <p:spPr>
                <a:xfrm flipH="1">
                  <a:off x="8788783" y="1260369"/>
                  <a:ext cx="1410568" cy="494025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1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10</a:t>
                  </a:r>
                </a:p>
              </p:txBody>
            </p:sp>
            <p:sp>
              <p:nvSpPr>
                <p:cNvPr id="22" name="Text Placeholder 7"/>
                <p:cNvSpPr txBox="1">
                  <a:spLocks/>
                </p:cNvSpPr>
                <p:nvPr/>
              </p:nvSpPr>
              <p:spPr>
                <a:xfrm flipH="1">
                  <a:off x="8788783" y="1816483"/>
                  <a:ext cx="1410568" cy="494025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5</a:t>
                  </a:r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 flipH="1">
                  <a:off x="8814874" y="1066412"/>
                  <a:ext cx="1410569" cy="857034"/>
                </a:xfrm>
                <a:prstGeom prst="ellipse">
                  <a:avLst/>
                </a:prstGeom>
                <a:solidFill>
                  <a:schemeClr val="accent6">
                    <a:lumMod val="75000"/>
                    <a:alpha val="31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0" dirty="0"/>
                </a:p>
              </p:txBody>
            </p:sp>
          </p:grpSp>
          <p:cxnSp>
            <p:nvCxnSpPr>
              <p:cNvPr id="18" name="Straight Arrow Connector 17"/>
              <p:cNvCxnSpPr>
                <a:cxnSpLocks/>
              </p:cNvCxnSpPr>
              <p:nvPr/>
            </p:nvCxnSpPr>
            <p:spPr>
              <a:xfrm flipV="1">
                <a:off x="6107112" y="3810000"/>
                <a:ext cx="0" cy="374607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4" name="Group 23"/>
          <p:cNvGrpSpPr/>
          <p:nvPr/>
        </p:nvGrpSpPr>
        <p:grpSpPr>
          <a:xfrm>
            <a:off x="8731295" y="3810000"/>
            <a:ext cx="1600200" cy="2342383"/>
            <a:chOff x="8747012" y="3810000"/>
            <a:chExt cx="1600200" cy="2342383"/>
          </a:xfrm>
        </p:grpSpPr>
        <p:grpSp>
          <p:nvGrpSpPr>
            <p:cNvPr id="25" name="Group 24"/>
            <p:cNvGrpSpPr/>
            <p:nvPr/>
          </p:nvGrpSpPr>
          <p:grpSpPr>
            <a:xfrm>
              <a:off x="8747012" y="4260893"/>
              <a:ext cx="1600200" cy="1891490"/>
              <a:chOff x="8685212" y="1078864"/>
              <a:chExt cx="1600200" cy="1891490"/>
            </a:xfrm>
          </p:grpSpPr>
          <p:sp>
            <p:nvSpPr>
              <p:cNvPr id="27" name="Text Placeholder 7"/>
              <p:cNvSpPr txBox="1">
                <a:spLocks/>
              </p:cNvSpPr>
              <p:nvPr/>
            </p:nvSpPr>
            <p:spPr>
              <a:xfrm flipH="1">
                <a:off x="8685212" y="1180787"/>
                <a:ext cx="1600200" cy="1789567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noProof="1"/>
              </a:p>
            </p:txBody>
          </p:sp>
          <p:sp>
            <p:nvSpPr>
              <p:cNvPr id="28" name="Text Placeholder 7"/>
              <p:cNvSpPr txBox="1">
                <a:spLocks/>
              </p:cNvSpPr>
              <p:nvPr/>
            </p:nvSpPr>
            <p:spPr>
              <a:xfrm flipH="1">
                <a:off x="8788783" y="2393419"/>
                <a:ext cx="1410568" cy="4940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2</a:t>
                </a:r>
              </a:p>
            </p:txBody>
          </p:sp>
          <p:sp>
            <p:nvSpPr>
              <p:cNvPr id="29" name="Text Placeholder 7"/>
              <p:cNvSpPr txBox="1">
                <a:spLocks/>
              </p:cNvSpPr>
              <p:nvPr/>
            </p:nvSpPr>
            <p:spPr>
              <a:xfrm flipH="1">
                <a:off x="8788783" y="1260369"/>
                <a:ext cx="1410568" cy="4940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10</a:t>
                </a:r>
              </a:p>
            </p:txBody>
          </p:sp>
          <p:sp>
            <p:nvSpPr>
              <p:cNvPr id="30" name="Text Placeholder 7"/>
              <p:cNvSpPr txBox="1">
                <a:spLocks/>
              </p:cNvSpPr>
              <p:nvPr/>
            </p:nvSpPr>
            <p:spPr>
              <a:xfrm flipH="1">
                <a:off x="8788783" y="1816483"/>
                <a:ext cx="1410568" cy="4940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5</a:t>
                </a:r>
              </a:p>
            </p:txBody>
          </p:sp>
          <p:sp>
            <p:nvSpPr>
              <p:cNvPr id="31" name="Oval 30"/>
              <p:cNvSpPr/>
              <p:nvPr/>
            </p:nvSpPr>
            <p:spPr>
              <a:xfrm flipH="1">
                <a:off x="8788782" y="1078864"/>
                <a:ext cx="1410569" cy="857034"/>
              </a:xfrm>
              <a:prstGeom prst="ellipse">
                <a:avLst/>
              </a:prstGeom>
              <a:solidFill>
                <a:schemeClr val="accent6">
                  <a:lumMod val="75000"/>
                  <a:alpha val="31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</p:grpSp>
        <p:cxnSp>
          <p:nvCxnSpPr>
            <p:cNvPr id="26" name="Straight Arrow Connector 25"/>
            <p:cNvCxnSpPr>
              <a:cxnSpLocks/>
            </p:cNvCxnSpPr>
            <p:nvPr/>
          </p:nvCxnSpPr>
          <p:spPr>
            <a:xfrm flipV="1">
              <a:off x="9536112" y="3810000"/>
              <a:ext cx="0" cy="374607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Content Placeholder 2"/>
          <p:cNvSpPr txBox="1">
            <a:spLocks/>
          </p:cNvSpPr>
          <p:nvPr/>
        </p:nvSpPr>
        <p:spPr>
          <a:xfrm>
            <a:off x="2018483" y="6079566"/>
            <a:ext cx="1295400" cy="641911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Push</a:t>
            </a:r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5443695" y="6083738"/>
            <a:ext cx="1295400" cy="641911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Pop</a:t>
            </a:r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8872695" y="6079566"/>
            <a:ext cx="1295400" cy="641911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Peek</a:t>
            </a:r>
          </a:p>
        </p:txBody>
      </p:sp>
      <p:sp>
        <p:nvSpPr>
          <p:cNvPr id="35" name="Slide Number">
            <a:extLst>
              <a:ext uri="{FF2B5EF4-FFF2-40B4-BE49-F238E27FC236}">
                <a16:creationId xmlns:a16="http://schemas.microsoft.com/office/drawing/2014/main" id="{7F2D54DD-9F10-4B9F-9160-122E05A05A2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477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ArrayDeque&lt;E&gt; – Java Stack Implementation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Creating a Stack</a:t>
            </a:r>
          </a:p>
          <a:p>
            <a:endParaRPr lang="en-US" dirty="0"/>
          </a:p>
          <a:p>
            <a:r>
              <a:rPr lang="en-US" dirty="0"/>
              <a:t>Adding elements at the top of the stack</a:t>
            </a:r>
          </a:p>
          <a:p>
            <a:endParaRPr lang="en-US" dirty="0"/>
          </a:p>
          <a:p>
            <a:r>
              <a:rPr lang="en-US" dirty="0"/>
              <a:t>Removing elements</a:t>
            </a:r>
          </a:p>
          <a:p>
            <a:endParaRPr lang="en-US" dirty="0"/>
          </a:p>
          <a:p>
            <a:r>
              <a:rPr lang="en-US" dirty="0"/>
              <a:t>Getting the value of the topmost element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64116" y="3276600"/>
            <a:ext cx="1084049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stack.push(element);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64116" y="1853625"/>
            <a:ext cx="1084049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ArrayDeque&lt;Integer&gt; stack = new ArrayDeque&lt;&gt;();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664116" y="4673025"/>
            <a:ext cx="1084049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Integer element = stack.</a:t>
            </a: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pop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664116" y="6044625"/>
            <a:ext cx="1084049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Integer element = stack.peek();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3BA6B1FB-2AC6-492F-ABDE-4768E794D9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67563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9" grpId="0" animBg="1"/>
      <p:bldP spid="11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– </a:t>
            </a:r>
            <a:r>
              <a:rPr lang="en-GB" dirty="0"/>
              <a:t>Utility Methods</a:t>
            </a:r>
            <a:endParaRPr 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664116" y="2212260"/>
            <a:ext cx="10840496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ArrayDeque&lt;Integer&gt; stack = new ArrayDeque&lt;&gt;();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2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 size = stack.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size()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boolean isEmpty = stack.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isEmpty()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boolean exists = stack.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contains(2)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B65F5AB-CF1E-40E2-BCC1-1AC3343C74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4656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7"/>
          <p:cNvSpPr txBox="1">
            <a:spLocks/>
          </p:cNvSpPr>
          <p:nvPr/>
        </p:nvSpPr>
        <p:spPr>
          <a:xfrm>
            <a:off x="8839200" y="3810000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0</a:t>
            </a:r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8839200" y="3810000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</a:t>
            </a:r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8839200" y="3805561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15" name="Text Placeholder 7"/>
          <p:cNvSpPr txBox="1">
            <a:spLocks/>
          </p:cNvSpPr>
          <p:nvPr/>
        </p:nvSpPr>
        <p:spPr>
          <a:xfrm>
            <a:off x="2425796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13" name="Text Placeholder 7"/>
          <p:cNvSpPr txBox="1">
            <a:spLocks/>
          </p:cNvSpPr>
          <p:nvPr/>
        </p:nvSpPr>
        <p:spPr>
          <a:xfrm>
            <a:off x="8839200" y="3810000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</a:t>
            </a:r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2425796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6" name="Text Placeholder 7"/>
          <p:cNvSpPr txBox="1">
            <a:spLocks/>
          </p:cNvSpPr>
          <p:nvPr/>
        </p:nvSpPr>
        <p:spPr>
          <a:xfrm>
            <a:off x="2419986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  <p:sp>
        <p:nvSpPr>
          <p:cNvPr id="7" name="Text Placeholder 7"/>
          <p:cNvSpPr txBox="1">
            <a:spLocks/>
          </p:cNvSpPr>
          <p:nvPr/>
        </p:nvSpPr>
        <p:spPr>
          <a:xfrm>
            <a:off x="2419986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16" name="Text Placeholder 7"/>
          <p:cNvSpPr txBox="1">
            <a:spLocks/>
          </p:cNvSpPr>
          <p:nvPr/>
        </p:nvSpPr>
        <p:spPr>
          <a:xfrm>
            <a:off x="2425796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15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584" y="25761"/>
            <a:ext cx="9577597" cy="1110780"/>
          </a:xfrm>
        </p:spPr>
        <p:txBody>
          <a:bodyPr/>
          <a:lstStyle/>
          <a:p>
            <a:r>
              <a:rPr lang="en-US" dirty="0"/>
              <a:t>Stack </a:t>
            </a:r>
            <a:r>
              <a:rPr lang="en-US" dirty="0">
                <a:cs typeface="Consolas" panose="020B0609020204030204" pitchFamily="49" charset="0"/>
              </a:rPr>
              <a:t>–</a:t>
            </a:r>
            <a:r>
              <a:rPr lang="en-US" dirty="0"/>
              <a:t> Overview of All Operations</a:t>
            </a:r>
            <a:r>
              <a:rPr lang="bg-BG" dirty="0"/>
              <a:t> </a:t>
            </a:r>
            <a:r>
              <a:rPr lang="en-US" dirty="0"/>
              <a:t> </a:t>
            </a:r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6944676" y="3891280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77500" lnSpcReduction="2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size():</a:t>
            </a:r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5292521" y="4217727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2438401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-7</a:t>
            </a:r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8839200" y="3810000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4</a:t>
            </a:r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8839200" y="3810000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2438401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132</a:t>
            </a:r>
          </a:p>
        </p:txBody>
      </p:sp>
      <p:sp>
        <p:nvSpPr>
          <p:cNvPr id="23" name="Title 3"/>
          <p:cNvSpPr txBox="1">
            <a:spLocks/>
          </p:cNvSpPr>
          <p:nvPr/>
        </p:nvSpPr>
        <p:spPr>
          <a:xfrm>
            <a:off x="1972401" y="2971801"/>
            <a:ext cx="2078805" cy="703053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</a:t>
            </a:r>
            <a:r>
              <a:rPr lang="bg-BG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sz="32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Title 3"/>
          <p:cNvSpPr txBox="1">
            <a:spLocks/>
          </p:cNvSpPr>
          <p:nvPr/>
        </p:nvSpPr>
        <p:spPr>
          <a:xfrm>
            <a:off x="1972401" y="3891281"/>
            <a:ext cx="2078805" cy="703053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</a:t>
            </a:r>
            <a:r>
              <a:rPr lang="bg-BG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sz="32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Title 3"/>
          <p:cNvSpPr txBox="1">
            <a:spLocks/>
          </p:cNvSpPr>
          <p:nvPr/>
        </p:nvSpPr>
        <p:spPr>
          <a:xfrm>
            <a:off x="1972400" y="4953001"/>
            <a:ext cx="2218600" cy="703053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peek</a:t>
            </a:r>
            <a:r>
              <a:rPr lang="bg-BG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sz="32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913871" y="25146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Stack&lt;Integer&gt;</a:t>
            </a:r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5180011" y="2496282"/>
            <a:ext cx="1828801" cy="36370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7" name="Slide Number">
            <a:extLst>
              <a:ext uri="{FF2B5EF4-FFF2-40B4-BE49-F238E27FC236}">
                <a16:creationId xmlns:a16="http://schemas.microsoft.com/office/drawing/2014/main" id="{4E37C189-6A02-4377-91D8-C8A72D817D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36196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9.32777E-7 1.76266E-6 L 0.11777 1.76266E-6 C 0.16975 1.76266E-6 0.23554 0.1374 0.23554 0.25052 L 0.23554 0.50382 " pathEditMode="relative" rAng="0" ptsTypes="FfFF">
                                      <p:cBhvr>
                                        <p:cTn id="1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77" y="25191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9.32777E-7 -0.00023 L 0.11777 -0.00023 C 0.16962 -0.00023 0.23554 0.11265 0.23554 0.20564 L 0.23554 0.41499 " pathEditMode="relative" rAng="0" ptsTypes="FfFF">
                                      <p:cBhvr>
                                        <p:cTn id="3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77" y="20749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3752E-6 1.76266E-6 L 0.11751 1.76266E-6 C 0.16936 1.76266E-6 0.23502 0.08813 0.23502 0.161 L 0.23502 0.32616 " pathEditMode="relative" rAng="0" ptsTypes="FfFF">
                                      <p:cBhvr>
                                        <p:cTn id="5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51" y="16308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500"/>
                            </p:stCondLst>
                            <p:childTnLst>
                              <p:par>
                                <p:cTn id="63" presetID="10" presetClass="exit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138 0.00416 L 0.3382 0.00416 C 0.29208 0.00416 0.23502 0.09276 0.23502 0.1647 L 0.23502 0.32616 " pathEditMode="relative" rAng="0" ptsTypes="FfFF">
                                      <p:cBhvr>
                                        <p:cTn id="69" dur="20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318" y="1610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000"/>
                            </p:stCondLst>
                            <p:childTnLst>
                              <p:par>
                                <p:cTn id="80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500"/>
                            </p:stCondLst>
                            <p:childTnLst>
                              <p:par>
                                <p:cTn id="8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3752E-6 1.76266E-6 L 0.11751 1.76266E-6 C 0.16936 1.76266E-6 0.23502 0.08813 0.23502 0.1603 L 0.23502 0.32616 " pathEditMode="relative" rAng="0" ptsTypes="FfFF">
                                      <p:cBhvr>
                                        <p:cTn id="9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51" y="16308"/>
                                    </p:animMotion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2500"/>
                            </p:stCondLst>
                            <p:childTnLst>
                              <p:par>
                                <p:cTn id="105" presetID="10" presetClass="exit" presetSubtype="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5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0.00023 L -0.00026 -0.16054 C -0.00026 -0.23248 0.05693 -0.32154 0.10305 -0.32154 L 0.20623 -0.32154 " pathEditMode="relative" rAng="-5400000" ptsTypes="FfFF">
                                      <p:cBhvr>
                                        <p:cTn id="11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31" y="-160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19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2500"/>
                            </p:stCondLst>
                            <p:childTnLst>
                              <p:par>
                                <p:cTn id="12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5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125 0.00439 L 0.33846 0.00439 C 0.29221 0.00439 0.23502 0.09183 0.23502 0.164 L 0.23502 0.32616 " pathEditMode="relative" rAng="0" ptsTypes="FfFF">
                                      <p:cBhvr>
                                        <p:cTn id="129" dur="20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318" y="16077"/>
                                    </p:animMotion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2000"/>
                            </p:stCondLst>
                            <p:childTnLst>
                              <p:par>
                                <p:cTn id="140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4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500"/>
                            </p:stCondLst>
                            <p:childTnLst>
                              <p:par>
                                <p:cTn id="156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023 L 0.11686 -0.00023 C 0.16845 -0.00023 0.23385 0.08744 0.23385 0.15984 L 0.23385 0.32593 " pathEditMode="relative" rAng="0" ptsTypes="FfFF">
                                      <p:cBhvr>
                                        <p:cTn id="157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99" y="16308"/>
                                    </p:animMotion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2500"/>
                            </p:stCondLst>
                            <p:childTnLst>
                              <p:par>
                                <p:cTn id="165" presetID="10" presetClass="exit" presetSubtype="0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500"/>
                            </p:stCondLst>
                            <p:childTnLst>
                              <p:par>
                                <p:cTn id="177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3752E-6 1.76266E-6 L 0.11751 1.76266E-6 C 0.16936 1.76266E-6 0.23502 0.06384 0.23502 0.11658 L 0.23502 0.23733 " pathEditMode="relative" rAng="0" ptsTypes="FfFF">
                                      <p:cBhvr>
                                        <p:cTn id="17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51" y="11867"/>
                                    </p:animMotion>
                                  </p:childTnLst>
                                </p:cTn>
                              </p:par>
                              <p:par>
                                <p:cTn id="179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2500"/>
                            </p:stCondLst>
                            <p:childTnLst>
                              <p:par>
                                <p:cTn id="186" presetID="10" presetClass="exit" presetSubtype="0" fill="hold" grpId="1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500"/>
                            </p:stCondLst>
                            <p:childTnLst>
                              <p:par>
                                <p:cTn id="198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023 L 0.11686 -0.00023 C 0.16845 -0.00023 0.23398 0.03932 0.23398 0.07217 L 0.23398 0.14851 " pathEditMode="relative" rAng="0" ptsTypes="FfFF">
                                      <p:cBhvr>
                                        <p:cTn id="19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99" y="7425"/>
                                    </p:animMotion>
                                  </p:childTnLst>
                                </p:cTn>
                              </p:par>
                              <p:par>
                                <p:cTn id="2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2500"/>
                            </p:stCondLst>
                            <p:childTnLst>
                              <p:par>
                                <p:cTn id="207" presetID="10" presetClass="exit" presetSubtype="0" fill="hold" grpId="1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1" grpId="1" animBg="1"/>
      <p:bldP spid="12" grpId="0" animBg="1"/>
      <p:bldP spid="12" grpId="1" animBg="1"/>
      <p:bldP spid="12" grpId="2" animBg="1"/>
      <p:bldP spid="12" grpId="3" animBg="1"/>
      <p:bldP spid="12" grpId="4" animBg="1"/>
      <p:bldP spid="12" grpId="5" animBg="1"/>
      <p:bldP spid="15" grpId="0" animBg="1"/>
      <p:bldP spid="15" grpId="1" animBg="1"/>
      <p:bldP spid="15" grpId="2" animBg="1"/>
      <p:bldP spid="15" grpId="3" animBg="1"/>
      <p:bldP spid="13" grpId="0" animBg="1"/>
      <p:bldP spid="13" grpId="1" animBg="1"/>
      <p:bldP spid="13" grpId="2" animBg="1"/>
      <p:bldP spid="13" grpId="3" animBg="1"/>
      <p:bldP spid="13" grpId="4" animBg="1"/>
      <p:bldP spid="13" grpId="5" animBg="1"/>
      <p:bldP spid="5" grpId="0" animBg="1"/>
      <p:bldP spid="5" grpId="1" animBg="1"/>
      <p:bldP spid="5" grpId="2" animBg="1"/>
      <p:bldP spid="5" grpId="3" animBg="1"/>
      <p:bldP spid="6" grpId="0" animBg="1"/>
      <p:bldP spid="6" grpId="1" animBg="1"/>
      <p:bldP spid="7" grpId="0" animBg="1"/>
      <p:bldP spid="7" grpId="1" animBg="1"/>
      <p:bldP spid="16" grpId="0" animBg="1"/>
      <p:bldP spid="16" grpId="1" animBg="1"/>
      <p:bldP spid="17" grpId="0" animBg="1"/>
      <p:bldP spid="17" grpId="1" animBg="1"/>
      <p:bldP spid="17" grpId="2" animBg="1"/>
      <p:bldP spid="18" grpId="0" animBg="1"/>
      <p:bldP spid="18" grpId="1" animBg="1"/>
      <p:bldP spid="19" grpId="0" animBg="1"/>
      <p:bldP spid="19" grpId="1" animBg="1"/>
      <p:bldP spid="20" grpId="0" animBg="1"/>
      <p:bldP spid="21" grpId="0" animBg="1"/>
      <p:bldP spid="21" grpId="1" animBg="1"/>
      <p:bldP spid="23" grpId="0"/>
      <p:bldP spid="23" grpId="1"/>
      <p:bldP spid="23" grpId="2"/>
      <p:bldP spid="23" grpId="3"/>
      <p:bldP spid="23" grpId="4"/>
      <p:bldP spid="23" grpId="5"/>
      <p:bldP spid="23" grpId="6"/>
      <p:bldP spid="23" grpId="7"/>
      <p:bldP spid="23" grpId="8"/>
      <p:bldP spid="23" grpId="9"/>
      <p:bldP spid="23" grpId="10"/>
      <p:bldP spid="23" grpId="11"/>
      <p:bldP spid="23" grpId="12"/>
      <p:bldP spid="23" grpId="13"/>
      <p:bldP spid="24" grpId="0"/>
      <p:bldP spid="24" grpId="1"/>
      <p:bldP spid="24" grpId="2"/>
      <p:bldP spid="24" grpId="3"/>
      <p:bldP spid="25" grpId="0"/>
      <p:bldP spid="25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program which takes 2 types of </a:t>
            </a:r>
            <a:r>
              <a:rPr lang="en-US" b="1" dirty="0">
                <a:solidFill>
                  <a:schemeClr val="bg1"/>
                </a:solidFill>
              </a:rPr>
              <a:t>browser instructions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Normal navigation: a </a:t>
            </a:r>
            <a:r>
              <a:rPr lang="en-US" b="1" dirty="0">
                <a:solidFill>
                  <a:schemeClr val="bg1"/>
                </a:solidFill>
              </a:rPr>
              <a:t>URL</a:t>
            </a:r>
            <a:r>
              <a:rPr lang="en-US" dirty="0"/>
              <a:t> is set, given by a string</a:t>
            </a:r>
          </a:p>
          <a:p>
            <a:pPr lvl="1"/>
            <a:r>
              <a:rPr lang="en-US" dirty="0"/>
              <a:t>The string </a:t>
            </a:r>
            <a:r>
              <a:rPr lang="en-US" dirty="0">
                <a:solidFill>
                  <a:schemeClr val="bg1"/>
                </a:solidFill>
              </a:rPr>
              <a:t>"</a:t>
            </a:r>
            <a:r>
              <a:rPr lang="en-US" b="1" dirty="0">
                <a:solidFill>
                  <a:schemeClr val="bg1"/>
                </a:solidFill>
              </a:rPr>
              <a:t>back"</a:t>
            </a:r>
            <a:r>
              <a:rPr lang="en-US" dirty="0"/>
              <a:t> that sets the current URL to the last set URL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Browser History</a:t>
            </a:r>
          </a:p>
        </p:txBody>
      </p:sp>
      <p:sp>
        <p:nvSpPr>
          <p:cNvPr id="4" name="Right Arrow 18"/>
          <p:cNvSpPr/>
          <p:nvPr/>
        </p:nvSpPr>
        <p:spPr>
          <a:xfrm>
            <a:off x="5781000" y="4599000"/>
            <a:ext cx="747251" cy="44587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73606" y="3900105"/>
            <a:ext cx="5387544" cy="27111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108000" bIns="108000">
            <a:spAutoFit/>
          </a:bodyPr>
          <a:lstStyle/>
          <a:p>
            <a:r>
              <a:rPr lang="en-GB" dirty="0">
                <a:latin typeface="Consolas" panose="020B0609020204030204" pitchFamily="49" charset="0"/>
              </a:rPr>
              <a:t>https//softuni.bg/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GB" dirty="0">
                <a:latin typeface="Consolas" panose="020B0609020204030204" pitchFamily="49" charset="0"/>
              </a:rPr>
              <a:t>back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GB" dirty="0">
                <a:latin typeface="Consolas" panose="020B0609020204030204" pitchFamily="49" charset="0"/>
              </a:rPr>
              <a:t>https//softuni.bg/trainings/courses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GB" dirty="0">
                <a:latin typeface="Consolas" panose="020B0609020204030204" pitchFamily="49" charset="0"/>
              </a:rPr>
              <a:t>back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GB" dirty="0">
                <a:latin typeface="Consolas" panose="020B0609020204030204" pitchFamily="49" charset="0"/>
              </a:rPr>
              <a:t>https//softuni.bg/trainings/2056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GB" dirty="0">
                <a:latin typeface="Consolas" panose="020B0609020204030204" pitchFamily="49" charset="0"/>
              </a:rPr>
              <a:t>back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GB" dirty="0">
                <a:latin typeface="Consolas" panose="020B0609020204030204" pitchFamily="49" charset="0"/>
              </a:rPr>
              <a:t>https//softuni.bg/trainings/live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GB" dirty="0">
                <a:latin typeface="Consolas" panose="020B0609020204030204" pitchFamily="49" charset="0"/>
              </a:rPr>
              <a:t>https//softuni.bg/trainings/live/details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GB" dirty="0">
                <a:latin typeface="Consolas" panose="020B0609020204030204" pitchFamily="49" charset="0"/>
              </a:rPr>
              <a:t>Home</a:t>
            </a:r>
            <a:endParaRPr lang="it-IT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73606" y="3407388"/>
            <a:ext cx="5387544" cy="495108"/>
          </a:xfrm>
          <a:prstGeom prst="rect">
            <a:avLst/>
          </a:prstGeom>
          <a:solidFill>
            <a:schemeClr val="accent5">
              <a:lumMod val="40000"/>
              <a:lumOff val="60000"/>
              <a:alpha val="4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108000" bIns="10800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/>
                </a:solidFill>
                <a:cs typeface="Consolas" pitchFamily="49" charset="0"/>
              </a:rPr>
              <a:t>Input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622327" y="3848407"/>
            <a:ext cx="5314410" cy="27111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108000" bIns="10800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https//softuni.bg/</a:t>
            </a:r>
          </a:p>
          <a:p>
            <a:r>
              <a:rPr lang="en-US" dirty="0">
                <a:latin typeface="Consolas" panose="020B0609020204030204" pitchFamily="49" charset="0"/>
              </a:rPr>
              <a:t>no previous URLs</a:t>
            </a:r>
          </a:p>
          <a:p>
            <a:r>
              <a:rPr lang="en-US" dirty="0">
                <a:latin typeface="Consolas" panose="020B0609020204030204" pitchFamily="49" charset="0"/>
              </a:rPr>
              <a:t>https//softuni.bg/trainings/courses</a:t>
            </a:r>
          </a:p>
          <a:p>
            <a:r>
              <a:rPr lang="en-US" dirty="0">
                <a:latin typeface="Consolas" panose="020B0609020204030204" pitchFamily="49" charset="0"/>
              </a:rPr>
              <a:t>https//softuni.bg/</a:t>
            </a:r>
          </a:p>
          <a:p>
            <a:r>
              <a:rPr lang="en-US" dirty="0">
                <a:latin typeface="Consolas" panose="020B0609020204030204" pitchFamily="49" charset="0"/>
              </a:rPr>
              <a:t>https//softuni.bg/trainings/2056</a:t>
            </a:r>
          </a:p>
          <a:p>
            <a:r>
              <a:rPr lang="en-US" dirty="0">
                <a:latin typeface="Consolas" panose="020B0609020204030204" pitchFamily="49" charset="0"/>
              </a:rPr>
              <a:t>https//softuni.bg/</a:t>
            </a:r>
          </a:p>
          <a:p>
            <a:r>
              <a:rPr lang="en-US" dirty="0">
                <a:latin typeface="Consolas" panose="020B0609020204030204" pitchFamily="49" charset="0"/>
              </a:rPr>
              <a:t>https//softuni.bg/trainings/live</a:t>
            </a:r>
          </a:p>
          <a:p>
            <a:r>
              <a:rPr lang="en-US" dirty="0">
                <a:latin typeface="Consolas" panose="020B0609020204030204" pitchFamily="49" charset="0"/>
              </a:rPr>
              <a:t>https//softuni.bg/trainings/live/details</a:t>
            </a:r>
          </a:p>
          <a:p>
            <a:endParaRPr lang="it-IT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622329" y="3353299"/>
            <a:ext cx="5314408" cy="495108"/>
          </a:xfrm>
          <a:prstGeom prst="rect">
            <a:avLst/>
          </a:prstGeom>
          <a:solidFill>
            <a:schemeClr val="accent5">
              <a:lumMod val="40000"/>
              <a:lumOff val="60000"/>
              <a:alpha val="4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108000" bIns="10800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/>
                </a:solidFill>
                <a:cs typeface="Consolas" pitchFamily="49" charset="0"/>
              </a:rPr>
              <a:t>Output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350DAC9-3A5B-4D48-9C59-05869A8BB9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72839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840972" y="1566000"/>
            <a:ext cx="8510056" cy="437771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Scanner scanner = new Scanner(System.in);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ArrayDeque</a:t>
            </a:r>
            <a:r>
              <a:rPr lang="en-US" dirty="0">
                <a:solidFill>
                  <a:schemeClr val="tx1"/>
                </a:solidFill>
              </a:rPr>
              <a:t>&lt;String&gt; browser = new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ArrayDeque&lt;&gt;()</a:t>
            </a:r>
            <a:r>
              <a:rPr lang="en-US" dirty="0"/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String line = scanner.nextLine();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String current = "";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i="1" dirty="0">
                <a:solidFill>
                  <a:schemeClr val="accent2"/>
                </a:solidFill>
              </a:rPr>
              <a:t>// continue…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Browser History (1)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496938-C55F-4465-BF4E-B81F400290DF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https://judge.softuni.bg/Contests/1437/Stacks-and-Queues-Lab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0836FBB-AF72-4110-A6F9-4473A9DAA1E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159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120591" y="1153051"/>
            <a:ext cx="7950817" cy="560419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while(!line.equals("Home"))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  if(line.equals("back"))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    if(!</a:t>
            </a:r>
            <a:r>
              <a:rPr lang="en-US" sz="2000" dirty="0" err="1">
                <a:solidFill>
                  <a:schemeClr val="tx1"/>
                </a:solidFill>
              </a:rPr>
              <a:t>browser.</a:t>
            </a:r>
            <a:r>
              <a:rPr lang="en-US" sz="2000" dirty="0" err="1">
                <a:solidFill>
                  <a:schemeClr val="bg1"/>
                </a:solidFill>
              </a:rPr>
              <a:t>isEmpty</a:t>
            </a:r>
            <a:r>
              <a:rPr lang="en-US" sz="2000" dirty="0">
                <a:solidFill>
                  <a:schemeClr val="bg1"/>
                </a:solidFill>
              </a:rPr>
              <a:t>()</a:t>
            </a:r>
            <a:r>
              <a:rPr lang="en-US" sz="2000" dirty="0">
                <a:solidFill>
                  <a:schemeClr val="tx1"/>
                </a:solidFill>
              </a:rPr>
              <a:t>) { current = </a:t>
            </a:r>
            <a:r>
              <a:rPr lang="en-US" sz="2000" dirty="0" err="1">
                <a:solidFill>
                  <a:schemeClr val="tx1"/>
                </a:solidFill>
              </a:rPr>
              <a:t>browser.pop</a:t>
            </a:r>
            <a:r>
              <a:rPr lang="en-US" sz="2000" dirty="0">
                <a:solidFill>
                  <a:schemeClr val="tx1"/>
                </a:solidFill>
              </a:rPr>
              <a:t>();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    } </a:t>
            </a:r>
            <a:r>
              <a:rPr lang="en-US" sz="2000" dirty="0">
                <a:solidFill>
                  <a:schemeClr val="tx1"/>
                </a:solidFill>
              </a:rPr>
              <a:t>else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    </a:t>
            </a:r>
            <a:r>
              <a:rPr lang="en-US" sz="2000" dirty="0" err="1">
                <a:solidFill>
                  <a:schemeClr val="tx1"/>
                </a:solidFill>
              </a:rPr>
              <a:t>System.out.println</a:t>
            </a:r>
            <a:r>
              <a:rPr lang="en-US" sz="2000" dirty="0">
                <a:solidFill>
                  <a:schemeClr val="tx1"/>
                </a:solidFill>
              </a:rPr>
              <a:t>("no previous URLs");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    line = scanner.nextLine();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    continue;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  } else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    if(!current.equals("")) { </a:t>
            </a:r>
            <a:r>
              <a:rPr lang="en-US" sz="2000" dirty="0" err="1">
                <a:solidFill>
                  <a:schemeClr val="tx1"/>
                </a:solidFill>
              </a:rPr>
              <a:t>browser.</a:t>
            </a:r>
            <a:r>
              <a:rPr lang="en-US" sz="2000" dirty="0" err="1">
                <a:solidFill>
                  <a:schemeClr val="bg1"/>
                </a:solidFill>
              </a:rPr>
              <a:t>push</a:t>
            </a:r>
            <a:r>
              <a:rPr lang="en-US" sz="2000" dirty="0">
                <a:solidFill>
                  <a:schemeClr val="bg1"/>
                </a:solidFill>
              </a:rPr>
              <a:t>(current)</a:t>
            </a:r>
            <a:r>
              <a:rPr lang="en-US" sz="2000" dirty="0">
                <a:solidFill>
                  <a:schemeClr val="tx1"/>
                </a:solidFill>
              </a:rPr>
              <a:t>;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    current = line;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  </a:t>
            </a:r>
            <a:r>
              <a:rPr lang="en-US" sz="2000" dirty="0" err="1">
                <a:solidFill>
                  <a:schemeClr val="tx1"/>
                </a:solidFill>
              </a:rPr>
              <a:t>System.out.println</a:t>
            </a:r>
            <a:r>
              <a:rPr lang="en-US" sz="2000" dirty="0">
                <a:solidFill>
                  <a:schemeClr val="tx1"/>
                </a:solidFill>
              </a:rPr>
              <a:t>(current);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  line = </a:t>
            </a:r>
            <a:r>
              <a:rPr lang="en-US" sz="2000" dirty="0" err="1">
                <a:solidFill>
                  <a:schemeClr val="tx1"/>
                </a:solidFill>
              </a:rPr>
              <a:t>scanner.nextLine</a:t>
            </a:r>
            <a:r>
              <a:rPr lang="en-US" sz="2000" dirty="0">
                <a:solidFill>
                  <a:schemeClr val="tx1"/>
                </a:solidFill>
              </a:rPr>
              <a:t>(); 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Browser History (2)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DDC2B29-F1A8-48D0-9728-ECB6AD5E969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455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Implement a simple calculator that can evaluate simple </a:t>
            </a:r>
            <a:br>
              <a:rPr lang="en-US" dirty="0"/>
            </a:br>
            <a:r>
              <a:rPr lang="en-US" dirty="0"/>
              <a:t>expressions (only addition and subtraction)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Simple Calculator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768507" y="3003063"/>
            <a:ext cx="6651810" cy="1519315"/>
            <a:chOff x="2130418" y="3003063"/>
            <a:chExt cx="6651810" cy="1519315"/>
          </a:xfrm>
        </p:grpSpPr>
        <p:sp>
          <p:nvSpPr>
            <p:cNvPr id="7" name="Right Arrow 18"/>
            <p:cNvSpPr/>
            <p:nvPr/>
          </p:nvSpPr>
          <p:spPr>
            <a:xfrm>
              <a:off x="6558758" y="3749354"/>
              <a:ext cx="478008" cy="320801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2130418" y="3003063"/>
              <a:ext cx="3887794" cy="1505759"/>
              <a:chOff x="2580483" y="3826816"/>
              <a:chExt cx="1868432" cy="1788317"/>
            </a:xfrm>
          </p:grpSpPr>
          <p:sp>
            <p:nvSpPr>
              <p:cNvPr id="13" name="Rectangle 12"/>
              <p:cNvSpPr>
                <a:spLocks noChangeArrowheads="1"/>
              </p:cNvSpPr>
              <p:nvPr/>
            </p:nvSpPr>
            <p:spPr bwMode="auto">
              <a:xfrm>
                <a:off x="2582008" y="4423669"/>
                <a:ext cx="1866905" cy="5886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2 + 5 + 10 - 2 - 1</a:t>
                </a:r>
                <a:endParaRPr lang="it-IT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4" name="Rectangle 13"/>
              <p:cNvSpPr>
                <a:spLocks noChangeArrowheads="1"/>
              </p:cNvSpPr>
              <p:nvPr/>
            </p:nvSpPr>
            <p:spPr bwMode="auto">
              <a:xfrm>
                <a:off x="2582014" y="3826816"/>
                <a:ext cx="1866901" cy="588016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4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algn="ctr"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b="1" noProof="1">
                    <a:solidFill>
                      <a:schemeClr val="tx2"/>
                    </a:solidFill>
                    <a:cs typeface="Consolas" pitchFamily="49" charset="0"/>
                  </a:rPr>
                  <a:t>Input</a:t>
                </a:r>
              </a:p>
            </p:txBody>
          </p:sp>
          <p:sp>
            <p:nvSpPr>
              <p:cNvPr id="15" name="Rectangle 14"/>
              <p:cNvSpPr>
                <a:spLocks noChangeArrowheads="1"/>
              </p:cNvSpPr>
              <p:nvPr/>
            </p:nvSpPr>
            <p:spPr bwMode="auto">
              <a:xfrm>
                <a:off x="2580483" y="5026508"/>
                <a:ext cx="1868422" cy="5886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2 - 2 + 5 </a:t>
                </a:r>
                <a:endParaRPr lang="it-IT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7486828" y="3003064"/>
              <a:ext cx="1295400" cy="1519314"/>
              <a:chOff x="2580483" y="3826816"/>
              <a:chExt cx="1868432" cy="1804416"/>
            </a:xfrm>
          </p:grpSpPr>
          <p:sp>
            <p:nvSpPr>
              <p:cNvPr id="10" name="Rectangle 9"/>
              <p:cNvSpPr>
                <a:spLocks noChangeArrowheads="1"/>
              </p:cNvSpPr>
              <p:nvPr/>
            </p:nvSpPr>
            <p:spPr bwMode="auto">
              <a:xfrm>
                <a:off x="2582008" y="4423931"/>
                <a:ext cx="1866905" cy="5886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algn="ctr"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14</a:t>
                </a:r>
                <a:endParaRPr lang="it-IT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1" name="Rectangle 10"/>
              <p:cNvSpPr>
                <a:spLocks noChangeArrowheads="1"/>
              </p:cNvSpPr>
              <p:nvPr/>
            </p:nvSpPr>
            <p:spPr bwMode="auto">
              <a:xfrm>
                <a:off x="2582013" y="3826816"/>
                <a:ext cx="1866902" cy="588016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4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algn="ctr"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b="1" noProof="1">
                    <a:solidFill>
                      <a:schemeClr val="tx2"/>
                    </a:solidFill>
                    <a:cs typeface="Consolas" pitchFamily="49" charset="0"/>
                  </a:rPr>
                  <a:t>Output</a:t>
                </a:r>
              </a:p>
            </p:txBody>
          </p:sp>
          <p:sp>
            <p:nvSpPr>
              <p:cNvPr id="12" name="Rectangle 11"/>
              <p:cNvSpPr>
                <a:spLocks noChangeArrowheads="1"/>
              </p:cNvSpPr>
              <p:nvPr/>
            </p:nvSpPr>
            <p:spPr bwMode="auto">
              <a:xfrm>
                <a:off x="2580483" y="5026767"/>
                <a:ext cx="1868422" cy="60446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algn="ctr"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5</a:t>
                </a:r>
                <a:r>
                  <a:rPr lang="en-US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 </a:t>
                </a:r>
                <a:endParaRPr lang="it-IT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</p:grp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BA8CE865-C549-4B8E-82B8-2CDFC5B36CB5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https://judge.softuni.bg/Contests/1437/Stacks-and-Queues-Lab</a:t>
            </a:r>
            <a:endParaRPr lang="en-US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FA25CB3-AD17-4AA8-9AD6-F85577F83E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4711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500" dirty="0"/>
              <a:t>Algorithmic Complexity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500" dirty="0"/>
              <a:t>Stack - Last In First Out (LIFO)</a:t>
            </a:r>
          </a:p>
          <a:p>
            <a:pPr marL="933139" lvl="1" indent="-457200"/>
            <a:r>
              <a:rPr lang="en-US" sz="3200" dirty="0"/>
              <a:t>Stack Functionality</a:t>
            </a:r>
          </a:p>
          <a:p>
            <a:pPr marL="933139" lvl="1" indent="-457200"/>
            <a:r>
              <a:rPr lang="en-US" sz="3200" dirty="0"/>
              <a:t>Java Stack Implementation</a:t>
            </a:r>
          </a:p>
          <a:p>
            <a:pPr marL="933139" lvl="1" indent="-457200"/>
            <a:r>
              <a:rPr lang="en-US" sz="3200" dirty="0"/>
              <a:t>Overview of All Operations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500" dirty="0"/>
              <a:t>Queue - First In First Out(FIFO)</a:t>
            </a:r>
          </a:p>
          <a:p>
            <a:pPr marL="933139" lvl="1" indent="-457200"/>
            <a:r>
              <a:rPr lang="en-US" sz="3200" dirty="0"/>
              <a:t>Queue Functionality</a:t>
            </a:r>
          </a:p>
          <a:p>
            <a:pPr marL="933139" lvl="1" indent="-457200"/>
            <a:r>
              <a:rPr lang="en-US" sz="3200" dirty="0"/>
              <a:t>Java Stack Implementation</a:t>
            </a:r>
          </a:p>
          <a:p>
            <a:pPr marL="933139" lvl="1" indent="-457200"/>
            <a:r>
              <a:rPr lang="en-US" sz="3200" dirty="0"/>
              <a:t>Overview of All Operations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500" dirty="0"/>
              <a:t>Priority Queue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8683F36-ECC7-4362-9822-CEF6381B1A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27267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Simple Calculator (1)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64116" y="1844457"/>
            <a:ext cx="10840496" cy="31085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Scanner scanner = new Scanner(System.in);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String[] tokens = scanner.nextLine().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split("\\s+")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Deque&lt;String&gt; stack = new ArrayDeque&lt;&gt;();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Collections.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addAll(stack, tokens)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continues…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9032217" y="2931266"/>
            <a:ext cx="2280666" cy="581709"/>
          </a:xfrm>
          <a:prstGeom prst="wedgeRoundRectCallout">
            <a:avLst>
              <a:gd name="adj1" fmla="val -35573"/>
              <a:gd name="adj2" fmla="val -69045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Split by regex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5198672" y="4225212"/>
            <a:ext cx="3338837" cy="1074336"/>
          </a:xfrm>
          <a:prstGeom prst="wedgeRoundRectCallout">
            <a:avLst>
              <a:gd name="adj1" fmla="val -36190"/>
              <a:gd name="adj2" fmla="val -62770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Adds a collection to another collection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93E6A1-933F-4325-B932-31631924BE54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https://judge.softuni.bg/Contests/1437/Stacks-and-Queues-Lab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0B3EEB91-899B-46C7-B106-94DE7D5C88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771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Simple Calculator (2)</a:t>
            </a:r>
            <a:endParaRPr 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644451" y="1253661"/>
            <a:ext cx="10840496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while 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stack.size() &gt; 1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int first = Integer.valueOf(stack.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pop()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String op = stack.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pop()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int second = Integer.valueOf(stack.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pop()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switch (op)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case "+": stack.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push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(String.valueOf(first + second));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case "-": stack.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push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(String.valueOf(first - second));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System.out.println(stack.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pop()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67E431-BFCC-4C60-887C-655033129305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https://judge.softuni.bg/Contests/1437/Stacks-and-Queues-Lab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6FB33F8-B830-4522-B6AC-9B10414D39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0391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converter which takes a </a:t>
            </a:r>
            <a:r>
              <a:rPr lang="en-US" b="1" dirty="0">
                <a:solidFill>
                  <a:schemeClr val="bg1"/>
                </a:solidFill>
              </a:rPr>
              <a:t>decimal number </a:t>
            </a:r>
            <a:r>
              <a:rPr lang="en-US" dirty="0"/>
              <a:t>and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converts it into a binary number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Decimal to Binary Converter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535860" y="3200401"/>
            <a:ext cx="9117100" cy="1505978"/>
            <a:chOff x="2768507" y="3003065"/>
            <a:chExt cx="9117100" cy="1505978"/>
          </a:xfrm>
        </p:grpSpPr>
        <p:sp>
          <p:nvSpPr>
            <p:cNvPr id="5" name="Right Arrow 18"/>
            <p:cNvSpPr/>
            <p:nvPr/>
          </p:nvSpPr>
          <p:spPr>
            <a:xfrm>
              <a:off x="7196847" y="3749354"/>
              <a:ext cx="478008" cy="320801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2768507" y="3003065"/>
              <a:ext cx="3887794" cy="1505758"/>
              <a:chOff x="2580483" y="3826816"/>
              <a:chExt cx="1868432" cy="1788315"/>
            </a:xfrm>
          </p:grpSpPr>
          <p:sp>
            <p:nvSpPr>
              <p:cNvPr id="11" name="Rectangle 10"/>
              <p:cNvSpPr>
                <a:spLocks noChangeArrowheads="1"/>
              </p:cNvSpPr>
              <p:nvPr/>
            </p:nvSpPr>
            <p:spPr bwMode="auto">
              <a:xfrm>
                <a:off x="2582008" y="4423669"/>
                <a:ext cx="1866905" cy="5886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10</a:t>
                </a:r>
                <a:endParaRPr lang="it-IT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2" name="Rectangle 11"/>
              <p:cNvSpPr>
                <a:spLocks noChangeArrowheads="1"/>
              </p:cNvSpPr>
              <p:nvPr/>
            </p:nvSpPr>
            <p:spPr bwMode="auto">
              <a:xfrm>
                <a:off x="2582014" y="3826816"/>
                <a:ext cx="1866901" cy="588016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4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algn="ctr"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b="1" noProof="1">
                    <a:solidFill>
                      <a:schemeClr val="tx2"/>
                    </a:solidFill>
                    <a:cs typeface="Consolas" pitchFamily="49" charset="0"/>
                  </a:rPr>
                  <a:t>Input</a:t>
                </a:r>
              </a:p>
            </p:txBody>
          </p:sp>
          <p:sp>
            <p:nvSpPr>
              <p:cNvPr id="13" name="Rectangle 12"/>
              <p:cNvSpPr>
                <a:spLocks noChangeArrowheads="1"/>
              </p:cNvSpPr>
              <p:nvPr/>
            </p:nvSpPr>
            <p:spPr bwMode="auto">
              <a:xfrm>
                <a:off x="2580483" y="5026506"/>
                <a:ext cx="1868422" cy="5886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1024</a:t>
                </a:r>
                <a:endParaRPr lang="it-IT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8124915" y="3003065"/>
              <a:ext cx="3760692" cy="1505978"/>
              <a:chOff x="2580483" y="3826815"/>
              <a:chExt cx="1868431" cy="1788577"/>
            </a:xfrm>
          </p:grpSpPr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2582008" y="4423932"/>
                <a:ext cx="1866906" cy="5886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1010</a:t>
                </a:r>
                <a:endParaRPr lang="it-IT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9" name="Rectangle 8"/>
              <p:cNvSpPr>
                <a:spLocks noChangeArrowheads="1"/>
              </p:cNvSpPr>
              <p:nvPr/>
            </p:nvSpPr>
            <p:spPr bwMode="auto">
              <a:xfrm>
                <a:off x="2582004" y="3826815"/>
                <a:ext cx="1866901" cy="588016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4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algn="ctr"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b="1" noProof="1">
                    <a:solidFill>
                      <a:schemeClr val="tx2"/>
                    </a:solidFill>
                    <a:cs typeface="Consolas" pitchFamily="49" charset="0"/>
                  </a:rPr>
                  <a:t>Output</a:t>
                </a:r>
              </a:p>
            </p:txBody>
          </p:sp>
          <p:sp>
            <p:nvSpPr>
              <p:cNvPr id="10" name="Rectangle 9"/>
              <p:cNvSpPr>
                <a:spLocks noChangeArrowheads="1"/>
              </p:cNvSpPr>
              <p:nvPr/>
            </p:nvSpPr>
            <p:spPr bwMode="auto">
              <a:xfrm>
                <a:off x="2580483" y="5026767"/>
                <a:ext cx="1868422" cy="5886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10000000000</a:t>
                </a:r>
                <a:endParaRPr lang="it-IT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DF8791C7-9F18-4C2D-AC3C-407D73876C76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https://judge.softuni.bg/Contests/1437/Stacks-and-Queues-Lab</a:t>
            </a:r>
            <a:endParaRPr lang="en-US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35380C2F-B9E0-472C-9237-2B9871A25B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32453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Decimal to Binary Converter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721083" y="1331904"/>
            <a:ext cx="10840496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Scanner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scanner = new Scanner(System.in);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decimal = Integer.valueOf(scanner.nextLine());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ArrayDeque&lt;Integer&gt; stack = new ArrayDeque&lt;&gt;();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check if number is 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while (decimal != 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stack.push(decimal % 2);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decimal /= 2;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while (!stack.isEmpty())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System.out.print(stack.pop());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DC621D-2BE8-469C-8271-3B553AAD069B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https://judge.softuni.bg/Contests/1437/Stacks-and-Queues-Lab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A97D7DD-607C-4CD1-9D29-EA6DD783C9D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772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2001598" cy="5201066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3200" dirty="0"/>
              <a:t>We are given an arithmetical expression with brackets (with nesting)</a:t>
            </a:r>
          </a:p>
          <a:p>
            <a:pPr>
              <a:lnSpc>
                <a:spcPct val="110000"/>
              </a:lnSpc>
            </a:pPr>
            <a:r>
              <a:rPr lang="en-US" sz="3200" dirty="0"/>
              <a:t>Goal: extract all sub-expressions in brackets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Matching Brackets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915272" y="2935122"/>
            <a:ext cx="6210072" cy="601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108000" bIns="10800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1 + (2 - (2 + 3) * 4 / (3 + 1)) * 5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596941" y="4245296"/>
            <a:ext cx="4846732" cy="14165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108000" bIns="10800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(2 + 3)</a:t>
            </a:r>
          </a:p>
          <a:p>
            <a:pPr>
              <a:lnSpc>
                <a:spcPct val="110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(3 + 1)</a:t>
            </a:r>
          </a:p>
          <a:p>
            <a:pPr>
              <a:lnSpc>
                <a:spcPct val="110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(2 - (2 + 3) * 4 / (3 + 1))</a:t>
            </a:r>
          </a:p>
        </p:txBody>
      </p:sp>
      <p:sp>
        <p:nvSpPr>
          <p:cNvPr id="9" name="Right Arrow 18"/>
          <p:cNvSpPr/>
          <p:nvPr/>
        </p:nvSpPr>
        <p:spPr>
          <a:xfrm rot="5400000">
            <a:off x="5791932" y="3620507"/>
            <a:ext cx="456751" cy="54140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62E8C8-DD34-4F51-AA7D-E2228DC1E4C6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https://judge.softuni.bg/Contests/1437/Stacks-and-Queues-Lab</a:t>
            </a:r>
            <a:endParaRPr lang="en-US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011BE409-0A38-47F8-AD2D-714E1920F6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9900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Matching Brackets (1)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664116" y="1906012"/>
            <a:ext cx="10840496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Scanner scanner = new Scanner(System.in);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String expression = scanner.nextLine();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Deque&lt;Integer&gt; stack = new ArrayDeque&lt;&gt;();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2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continue…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604CFF-238C-4BBC-B002-B83CC5FAD2FB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https://judge.softuni.bg/Contests/1437/Stacks-and-Queues-Lab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40F0936-5261-4E40-8E28-98F6269B49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2269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Matching Brackets (2)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595290" y="1246283"/>
            <a:ext cx="10840496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for (int i = 0; i &lt; expression.length(); i++)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char ch = expression.charAt(i);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if (ch == '(')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stack.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push(i)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else if (ch == ')')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  int startIndex = stack.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pop()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  String contents = </a:t>
            </a:r>
            <a:br>
              <a:rPr lang="en-US" sz="3200" b="1" noProof="1">
                <a:latin typeface="Consolas" pitchFamily="49" charset="0"/>
                <a:cs typeface="Consolas" pitchFamily="49" charset="0"/>
              </a:rPr>
            </a:br>
            <a:r>
              <a:rPr lang="en-US" sz="3200" b="1" noProof="1">
                <a:latin typeface="Consolas" pitchFamily="49" charset="0"/>
                <a:cs typeface="Consolas" pitchFamily="49" charset="0"/>
              </a:rPr>
              <a:t>	expression.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substring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(startIndex, i + 1);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  System.out.println(contents);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3CE411-E6D0-4881-AD75-175FCBAE4CCD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https://judge.softuni.bg/Contests/1437/Stacks-and-Queues-Lab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732EE3B6-2733-4680-B1FB-61A192ADDB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555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477" y="1381885"/>
            <a:ext cx="2741612" cy="213879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248C735-88C3-480B-8CE5-C13452C9399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Queues</a:t>
            </a:r>
          </a:p>
        </p:txBody>
      </p:sp>
    </p:spTree>
    <p:extLst>
      <p:ext uri="{BB962C8B-B14F-4D97-AF65-F5344CB8AC3E}">
        <p14:creationId xmlns:p14="http://schemas.microsoft.com/office/powerpoint/2010/main" val="1208064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EACDAC-9A42-4425-9654-F1E121AA1A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4000" b="1" dirty="0">
                <a:solidFill>
                  <a:schemeClr val="bg1"/>
                </a:solidFill>
              </a:rPr>
              <a:t>First In First Out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Queue</a:t>
            </a:r>
          </a:p>
        </p:txBody>
      </p:sp>
      <p:grpSp>
        <p:nvGrpSpPr>
          <p:cNvPr id="16" name="Group 15"/>
          <p:cNvGrpSpPr/>
          <p:nvPr/>
        </p:nvGrpSpPr>
        <p:grpSpPr>
          <a:xfrm flipH="1">
            <a:off x="1866866" y="3505201"/>
            <a:ext cx="8140795" cy="781664"/>
            <a:chOff x="1865277" y="3505200"/>
            <a:chExt cx="8140795" cy="781664"/>
          </a:xfrm>
        </p:grpSpPr>
        <p:grpSp>
          <p:nvGrpSpPr>
            <p:cNvPr id="3" name="Group 2"/>
            <p:cNvGrpSpPr/>
            <p:nvPr/>
          </p:nvGrpSpPr>
          <p:grpSpPr>
            <a:xfrm>
              <a:off x="3221276" y="3505200"/>
              <a:ext cx="5446346" cy="781664"/>
              <a:chOff x="5186315" y="4733024"/>
              <a:chExt cx="5446346" cy="781664"/>
            </a:xfrm>
          </p:grpSpPr>
          <p:sp>
            <p:nvSpPr>
              <p:cNvPr id="7" name="Text Placeholder 7"/>
              <p:cNvSpPr txBox="1">
                <a:spLocks/>
              </p:cNvSpPr>
              <p:nvPr/>
            </p:nvSpPr>
            <p:spPr>
              <a:xfrm>
                <a:off x="5186315" y="4733024"/>
                <a:ext cx="5446346" cy="78166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noProof="1"/>
              </a:p>
            </p:txBody>
          </p:sp>
          <p:sp>
            <p:nvSpPr>
              <p:cNvPr id="9" name="Text Placeholder 7"/>
              <p:cNvSpPr txBox="1">
                <a:spLocks/>
              </p:cNvSpPr>
              <p:nvPr/>
            </p:nvSpPr>
            <p:spPr>
              <a:xfrm>
                <a:off x="5332414" y="4845776"/>
                <a:ext cx="1612805" cy="55399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2</a:t>
                </a:r>
              </a:p>
            </p:txBody>
          </p:sp>
          <p:sp>
            <p:nvSpPr>
              <p:cNvPr id="10" name="Text Placeholder 7"/>
              <p:cNvSpPr txBox="1">
                <a:spLocks/>
              </p:cNvSpPr>
              <p:nvPr/>
            </p:nvSpPr>
            <p:spPr>
              <a:xfrm>
                <a:off x="8837612" y="4848931"/>
                <a:ext cx="1612805" cy="55399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10</a:t>
                </a:r>
              </a:p>
            </p:txBody>
          </p:sp>
          <p:sp>
            <p:nvSpPr>
              <p:cNvPr id="11" name="Text Placeholder 7"/>
              <p:cNvSpPr txBox="1">
                <a:spLocks/>
              </p:cNvSpPr>
              <p:nvPr/>
            </p:nvSpPr>
            <p:spPr>
              <a:xfrm>
                <a:off x="7085013" y="4845776"/>
                <a:ext cx="1612805" cy="55399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5</a:t>
                </a:r>
              </a:p>
            </p:txBody>
          </p:sp>
        </p:grpSp>
        <p:cxnSp>
          <p:nvCxnSpPr>
            <p:cNvPr id="6" name="Straight Arrow Connector 5"/>
            <p:cNvCxnSpPr>
              <a:cxnSpLocks/>
            </p:cNvCxnSpPr>
            <p:nvPr/>
          </p:nvCxnSpPr>
          <p:spPr>
            <a:xfrm rot="10800000">
              <a:off x="1865277" y="3894950"/>
              <a:ext cx="1219200" cy="8750"/>
            </a:xfrm>
            <a:prstGeom prst="straightConnector1">
              <a:avLst/>
            </a:prstGeom>
            <a:ln w="762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cxnSpLocks/>
            </p:cNvCxnSpPr>
            <p:nvPr/>
          </p:nvCxnSpPr>
          <p:spPr>
            <a:xfrm rot="10800000">
              <a:off x="8786872" y="3886200"/>
              <a:ext cx="1219200" cy="8750"/>
            </a:xfrm>
            <a:prstGeom prst="straightConnector1">
              <a:avLst/>
            </a:prstGeom>
            <a:ln w="762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Slide Number">
            <a:extLst>
              <a:ext uri="{FF2B5EF4-FFF2-40B4-BE49-F238E27FC236}">
                <a16:creationId xmlns:a16="http://schemas.microsoft.com/office/drawing/2014/main" id="{BCC3067D-3FFB-4893-8869-754018744F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6015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cs typeface="Consolas" panose="020B0609020204030204" pitchFamily="49" charset="0"/>
              </a:rPr>
              <a:t>Queues provide the following functionality:</a:t>
            </a:r>
          </a:p>
          <a:p>
            <a:pPr lvl="1"/>
            <a:r>
              <a:rPr lang="en-US" dirty="0"/>
              <a:t>Adding an element at the end of the queue</a:t>
            </a:r>
          </a:p>
          <a:p>
            <a:endParaRPr lang="en-US" sz="3198" dirty="0"/>
          </a:p>
          <a:p>
            <a:pPr lvl="1"/>
            <a:r>
              <a:rPr lang="en-US" noProof="1"/>
              <a:t>Removing</a:t>
            </a:r>
            <a:r>
              <a:rPr lang="en-US" dirty="0"/>
              <a:t> the first element from the queue</a:t>
            </a:r>
          </a:p>
          <a:p>
            <a:endParaRPr lang="en-US" sz="3198" dirty="0"/>
          </a:p>
          <a:p>
            <a:pPr lvl="1"/>
            <a:r>
              <a:rPr lang="en-US" noProof="1"/>
              <a:t>Getting the first element of the queue without removing it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– Abstract Data Type</a:t>
            </a:r>
          </a:p>
        </p:txBody>
      </p:sp>
      <p:grpSp>
        <p:nvGrpSpPr>
          <p:cNvPr id="4" name="Group 3"/>
          <p:cNvGrpSpPr/>
          <p:nvPr/>
        </p:nvGrpSpPr>
        <p:grpSpPr>
          <a:xfrm flipH="1">
            <a:off x="2534419" y="2411360"/>
            <a:ext cx="7119986" cy="857034"/>
            <a:chOff x="2022426" y="2325649"/>
            <a:chExt cx="8140795" cy="961076"/>
          </a:xfrm>
        </p:grpSpPr>
        <p:grpSp>
          <p:nvGrpSpPr>
            <p:cNvPr id="5" name="Group 4"/>
            <p:cNvGrpSpPr/>
            <p:nvPr/>
          </p:nvGrpSpPr>
          <p:grpSpPr>
            <a:xfrm>
              <a:off x="2022426" y="2438400"/>
              <a:ext cx="8140795" cy="779501"/>
              <a:chOff x="1865277" y="3505200"/>
              <a:chExt cx="8140795" cy="779501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3221276" y="3505200"/>
                <a:ext cx="5410199" cy="779501"/>
                <a:chOff x="5186315" y="4733024"/>
                <a:chExt cx="5410199" cy="779501"/>
              </a:xfrm>
            </p:grpSpPr>
            <p:sp>
              <p:nvSpPr>
                <p:cNvPr id="10" name="Text Placeholder 7"/>
                <p:cNvSpPr txBox="1">
                  <a:spLocks/>
                </p:cNvSpPr>
                <p:nvPr/>
              </p:nvSpPr>
              <p:spPr>
                <a:xfrm>
                  <a:off x="5186315" y="4733024"/>
                  <a:ext cx="5410199" cy="779501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noProof="1"/>
                </a:p>
              </p:txBody>
            </p:sp>
            <p:sp>
              <p:nvSpPr>
                <p:cNvPr id="11" name="Text Placeholder 7"/>
                <p:cNvSpPr txBox="1">
                  <a:spLocks/>
                </p:cNvSpPr>
                <p:nvPr/>
              </p:nvSpPr>
              <p:spPr>
                <a:xfrm>
                  <a:off x="5332414" y="4845776"/>
                  <a:ext cx="1612805" cy="553998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2</a:t>
                  </a:r>
                </a:p>
              </p:txBody>
            </p:sp>
            <p:sp>
              <p:nvSpPr>
                <p:cNvPr id="12" name="Text Placeholder 7"/>
                <p:cNvSpPr txBox="1">
                  <a:spLocks/>
                </p:cNvSpPr>
                <p:nvPr/>
              </p:nvSpPr>
              <p:spPr>
                <a:xfrm>
                  <a:off x="8837612" y="4848931"/>
                  <a:ext cx="1612805" cy="553998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10</a:t>
                  </a:r>
                </a:p>
              </p:txBody>
            </p:sp>
            <p:sp>
              <p:nvSpPr>
                <p:cNvPr id="13" name="Text Placeholder 7"/>
                <p:cNvSpPr txBox="1">
                  <a:spLocks/>
                </p:cNvSpPr>
                <p:nvPr/>
              </p:nvSpPr>
              <p:spPr>
                <a:xfrm>
                  <a:off x="7085013" y="4845776"/>
                  <a:ext cx="1612805" cy="553998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5</a:t>
                  </a:r>
                </a:p>
              </p:txBody>
            </p:sp>
          </p:grpSp>
          <p:cxnSp>
            <p:nvCxnSpPr>
              <p:cNvPr id="8" name="Straight Arrow Connector 7"/>
              <p:cNvCxnSpPr>
                <a:cxnSpLocks/>
              </p:cNvCxnSpPr>
              <p:nvPr/>
            </p:nvCxnSpPr>
            <p:spPr>
              <a:xfrm rot="10800000">
                <a:off x="1865277" y="3894950"/>
                <a:ext cx="1219200" cy="8750"/>
              </a:xfrm>
              <a:prstGeom prst="straightConnector1">
                <a:avLst/>
              </a:prstGeom>
              <a:ln w="762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>
                <a:cxnSpLocks/>
              </p:cNvCxnSpPr>
              <p:nvPr/>
            </p:nvCxnSpPr>
            <p:spPr>
              <a:xfrm rot="10800000">
                <a:off x="8786872" y="3886200"/>
                <a:ext cx="1219200" cy="8750"/>
              </a:xfrm>
              <a:prstGeom prst="straightConnector1">
                <a:avLst/>
              </a:prstGeom>
              <a:ln w="762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Oval 5"/>
            <p:cNvSpPr/>
            <p:nvPr/>
          </p:nvSpPr>
          <p:spPr>
            <a:xfrm>
              <a:off x="7029722" y="2325649"/>
              <a:ext cx="1612805" cy="961076"/>
            </a:xfrm>
            <a:prstGeom prst="ellipse">
              <a:avLst/>
            </a:prstGeom>
            <a:solidFill>
              <a:schemeClr val="accent1">
                <a:alpha val="31000"/>
              </a:schemeClr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</p:grpSp>
      <p:grpSp>
        <p:nvGrpSpPr>
          <p:cNvPr id="14" name="Group 13"/>
          <p:cNvGrpSpPr/>
          <p:nvPr/>
        </p:nvGrpSpPr>
        <p:grpSpPr>
          <a:xfrm flipH="1">
            <a:off x="2534419" y="3577186"/>
            <a:ext cx="7119987" cy="1217019"/>
            <a:chOff x="2022426" y="3418574"/>
            <a:chExt cx="8140795" cy="1432859"/>
          </a:xfrm>
        </p:grpSpPr>
        <p:grpSp>
          <p:nvGrpSpPr>
            <p:cNvPr id="15" name="Group 14"/>
            <p:cNvGrpSpPr/>
            <p:nvPr/>
          </p:nvGrpSpPr>
          <p:grpSpPr>
            <a:xfrm>
              <a:off x="2022426" y="3734429"/>
              <a:ext cx="8140795" cy="779501"/>
              <a:chOff x="1865277" y="3505200"/>
              <a:chExt cx="8140795" cy="779501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3221276" y="3505200"/>
                <a:ext cx="5410199" cy="779501"/>
                <a:chOff x="5186315" y="4733024"/>
                <a:chExt cx="5410199" cy="779501"/>
              </a:xfrm>
            </p:grpSpPr>
            <p:sp>
              <p:nvSpPr>
                <p:cNvPr id="21" name="Text Placeholder 7"/>
                <p:cNvSpPr txBox="1">
                  <a:spLocks/>
                </p:cNvSpPr>
                <p:nvPr/>
              </p:nvSpPr>
              <p:spPr>
                <a:xfrm>
                  <a:off x="5186315" y="4733024"/>
                  <a:ext cx="5410199" cy="779501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noProof="1"/>
                </a:p>
              </p:txBody>
            </p:sp>
            <p:sp>
              <p:nvSpPr>
                <p:cNvPr id="22" name="Text Placeholder 7"/>
                <p:cNvSpPr txBox="1">
                  <a:spLocks/>
                </p:cNvSpPr>
                <p:nvPr/>
              </p:nvSpPr>
              <p:spPr>
                <a:xfrm>
                  <a:off x="5332414" y="4845776"/>
                  <a:ext cx="1612805" cy="553998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2</a:t>
                  </a:r>
                </a:p>
              </p:txBody>
            </p:sp>
            <p:sp>
              <p:nvSpPr>
                <p:cNvPr id="23" name="Text Placeholder 7"/>
                <p:cNvSpPr txBox="1">
                  <a:spLocks/>
                </p:cNvSpPr>
                <p:nvPr/>
              </p:nvSpPr>
              <p:spPr>
                <a:xfrm>
                  <a:off x="8837612" y="4848931"/>
                  <a:ext cx="1612805" cy="553998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10</a:t>
                  </a:r>
                </a:p>
              </p:txBody>
            </p:sp>
            <p:sp>
              <p:nvSpPr>
                <p:cNvPr id="24" name="Text Placeholder 7"/>
                <p:cNvSpPr txBox="1">
                  <a:spLocks/>
                </p:cNvSpPr>
                <p:nvPr/>
              </p:nvSpPr>
              <p:spPr>
                <a:xfrm>
                  <a:off x="7085013" y="4845776"/>
                  <a:ext cx="1612805" cy="553998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5</a:t>
                  </a:r>
                </a:p>
              </p:txBody>
            </p:sp>
          </p:grpSp>
          <p:cxnSp>
            <p:nvCxnSpPr>
              <p:cNvPr id="19" name="Straight Arrow Connector 18"/>
              <p:cNvCxnSpPr>
                <a:cxnSpLocks/>
              </p:cNvCxnSpPr>
              <p:nvPr/>
            </p:nvCxnSpPr>
            <p:spPr>
              <a:xfrm rot="10800000">
                <a:off x="1865277" y="3894950"/>
                <a:ext cx="1219200" cy="8750"/>
              </a:xfrm>
              <a:prstGeom prst="straightConnector1">
                <a:avLst/>
              </a:prstGeom>
              <a:ln w="762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>
                <a:cxnSpLocks/>
              </p:cNvCxnSpPr>
              <p:nvPr/>
            </p:nvCxnSpPr>
            <p:spPr>
              <a:xfrm rot="10800000">
                <a:off x="8786872" y="3886200"/>
                <a:ext cx="1219200" cy="8750"/>
              </a:xfrm>
              <a:prstGeom prst="straightConnector1">
                <a:avLst/>
              </a:prstGeom>
              <a:ln w="762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Oval 15"/>
            <p:cNvSpPr/>
            <p:nvPr/>
          </p:nvSpPr>
          <p:spPr>
            <a:xfrm>
              <a:off x="3526122" y="3654466"/>
              <a:ext cx="1612805" cy="961076"/>
            </a:xfrm>
            <a:prstGeom prst="ellipse">
              <a:avLst/>
            </a:prstGeom>
            <a:solidFill>
              <a:schemeClr val="accent1">
                <a:alpha val="31000"/>
              </a:schemeClr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sp>
          <p:nvSpPr>
            <p:cNvPr id="17" name="Multiplication Sign 30"/>
            <p:cNvSpPr/>
            <p:nvPr/>
          </p:nvSpPr>
          <p:spPr>
            <a:xfrm>
              <a:off x="3553426" y="3418574"/>
              <a:ext cx="1585501" cy="1432859"/>
            </a:xfrm>
            <a:prstGeom prst="mathMultiply">
              <a:avLst/>
            </a:prstGeom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</p:grpSp>
      <p:grpSp>
        <p:nvGrpSpPr>
          <p:cNvPr id="25" name="Group 24"/>
          <p:cNvGrpSpPr/>
          <p:nvPr/>
        </p:nvGrpSpPr>
        <p:grpSpPr>
          <a:xfrm flipH="1">
            <a:off x="2534419" y="5134896"/>
            <a:ext cx="7119987" cy="910293"/>
            <a:chOff x="2022426" y="4961634"/>
            <a:chExt cx="8140795" cy="961076"/>
          </a:xfrm>
        </p:grpSpPr>
        <p:grpSp>
          <p:nvGrpSpPr>
            <p:cNvPr id="26" name="Group 25"/>
            <p:cNvGrpSpPr/>
            <p:nvPr/>
          </p:nvGrpSpPr>
          <p:grpSpPr>
            <a:xfrm>
              <a:off x="2022426" y="5037452"/>
              <a:ext cx="8140795" cy="779501"/>
              <a:chOff x="1865277" y="3505200"/>
              <a:chExt cx="8140795" cy="779501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3221276" y="3505200"/>
                <a:ext cx="5410199" cy="779501"/>
                <a:chOff x="5186315" y="4733024"/>
                <a:chExt cx="5410199" cy="779501"/>
              </a:xfrm>
            </p:grpSpPr>
            <p:sp>
              <p:nvSpPr>
                <p:cNvPr id="31" name="Text Placeholder 7"/>
                <p:cNvSpPr txBox="1">
                  <a:spLocks/>
                </p:cNvSpPr>
                <p:nvPr/>
              </p:nvSpPr>
              <p:spPr>
                <a:xfrm>
                  <a:off x="5186315" y="4733024"/>
                  <a:ext cx="5410199" cy="779501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noProof="1"/>
                </a:p>
              </p:txBody>
            </p:sp>
            <p:sp>
              <p:nvSpPr>
                <p:cNvPr id="32" name="Text Placeholder 7"/>
                <p:cNvSpPr txBox="1">
                  <a:spLocks/>
                </p:cNvSpPr>
                <p:nvPr/>
              </p:nvSpPr>
              <p:spPr>
                <a:xfrm>
                  <a:off x="5332414" y="4845776"/>
                  <a:ext cx="1612805" cy="553998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2</a:t>
                  </a:r>
                </a:p>
              </p:txBody>
            </p:sp>
            <p:sp>
              <p:nvSpPr>
                <p:cNvPr id="33" name="Text Placeholder 7"/>
                <p:cNvSpPr txBox="1">
                  <a:spLocks/>
                </p:cNvSpPr>
                <p:nvPr/>
              </p:nvSpPr>
              <p:spPr>
                <a:xfrm>
                  <a:off x="8837612" y="4848931"/>
                  <a:ext cx="1612805" cy="553998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10</a:t>
                  </a:r>
                </a:p>
              </p:txBody>
            </p:sp>
            <p:sp>
              <p:nvSpPr>
                <p:cNvPr id="34" name="Text Placeholder 7"/>
                <p:cNvSpPr txBox="1">
                  <a:spLocks/>
                </p:cNvSpPr>
                <p:nvPr/>
              </p:nvSpPr>
              <p:spPr>
                <a:xfrm>
                  <a:off x="7085013" y="4845776"/>
                  <a:ext cx="1612805" cy="553998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5</a:t>
                  </a:r>
                </a:p>
              </p:txBody>
            </p:sp>
          </p:grpSp>
          <p:cxnSp>
            <p:nvCxnSpPr>
              <p:cNvPr id="29" name="Straight Arrow Connector 28"/>
              <p:cNvCxnSpPr>
                <a:cxnSpLocks/>
              </p:cNvCxnSpPr>
              <p:nvPr/>
            </p:nvCxnSpPr>
            <p:spPr>
              <a:xfrm rot="10800000">
                <a:off x="1865277" y="3894950"/>
                <a:ext cx="1219200" cy="8750"/>
              </a:xfrm>
              <a:prstGeom prst="straightConnector1">
                <a:avLst/>
              </a:prstGeom>
              <a:ln w="762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>
                <a:cxnSpLocks/>
              </p:cNvCxnSpPr>
              <p:nvPr/>
            </p:nvCxnSpPr>
            <p:spPr>
              <a:xfrm rot="10800000">
                <a:off x="8786872" y="3886200"/>
                <a:ext cx="1219200" cy="8750"/>
              </a:xfrm>
              <a:prstGeom prst="straightConnector1">
                <a:avLst/>
              </a:prstGeom>
              <a:ln w="762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Oval 26"/>
            <p:cNvSpPr/>
            <p:nvPr/>
          </p:nvSpPr>
          <p:spPr>
            <a:xfrm>
              <a:off x="3524523" y="4961634"/>
              <a:ext cx="1612805" cy="961076"/>
            </a:xfrm>
            <a:prstGeom prst="ellipse">
              <a:avLst/>
            </a:prstGeom>
            <a:solidFill>
              <a:schemeClr val="accent1">
                <a:alpha val="31000"/>
              </a:schemeClr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</p:grpSp>
      <p:sp>
        <p:nvSpPr>
          <p:cNvPr id="37" name="Slide Number">
            <a:extLst>
              <a:ext uri="{FF2B5EF4-FFF2-40B4-BE49-F238E27FC236}">
                <a16:creationId xmlns:a16="http://schemas.microsoft.com/office/drawing/2014/main" id="{E78C3675-29CA-4132-B217-5B4FA8D9C6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83770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76285" y="2297338"/>
            <a:ext cx="8160774" cy="312023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9600" b="1" dirty="0"/>
              <a:t>#java-advanced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6DDE0B9-1655-4B34-8B17-EB5EB2DFCF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36899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Creating a Queue</a:t>
            </a:r>
          </a:p>
          <a:p>
            <a:endParaRPr lang="en-US" dirty="0"/>
          </a:p>
          <a:p>
            <a:r>
              <a:rPr lang="en-US" dirty="0"/>
              <a:t>Adding elements at the end of the queue</a:t>
            </a:r>
          </a:p>
          <a:p>
            <a:endParaRPr lang="en-US" dirty="0"/>
          </a:p>
          <a:p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cs typeface="Consolas" panose="020B0609020204030204" pitchFamily="49" charset="0"/>
              </a:rPr>
              <a:t>– throws exception if queue is full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offer()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/>
              <a:t>– returns false if queue is full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ArrayDeque&lt;E&gt; – Java Queue Implementation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664116" y="1847890"/>
            <a:ext cx="1084049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</a:rPr>
              <a:t>ArrayDeque&lt;Integer&gt; queue = new ArrayDeque&lt;&gt;();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64116" y="3300752"/>
            <a:ext cx="5064880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queue.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add(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element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queue.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offer(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element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A504200-906C-45BC-8AE1-78BC66F3B7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46956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Removing elements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b="1" dirty="0">
                <a:latin typeface="Consolas" panose="020B0609020204030204" pitchFamily="49" charset="0"/>
              </a:rPr>
              <a:t> - </a:t>
            </a:r>
            <a:r>
              <a:rPr lang="en-US" dirty="0"/>
              <a:t>throws exception if queue is empty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poll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</a:t>
            </a:r>
            <a:r>
              <a:rPr lang="en-US" dirty="0"/>
              <a:t>returns null if queue is empty</a:t>
            </a:r>
          </a:p>
          <a:p>
            <a:r>
              <a:rPr lang="en-US" dirty="0"/>
              <a:t>Check first element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0405" y="100750"/>
            <a:ext cx="9671350" cy="882654"/>
          </a:xfrm>
        </p:spPr>
        <p:txBody>
          <a:bodyPr>
            <a:normAutofit fontScale="90000"/>
          </a:bodyPr>
          <a:lstStyle/>
          <a:p>
            <a:r>
              <a:rPr lang="en-US" dirty="0"/>
              <a:t>ArrayDeque&lt;E&gt; – Java Queue Implementation (2)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64116" y="1903993"/>
            <a:ext cx="6809704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element = queue.</a:t>
            </a:r>
            <a:r>
              <a:rPr lang="en-US" sz="3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remove()</a:t>
            </a:r>
            <a:r>
              <a:rPr lang="en-US" sz="3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element = queue.</a:t>
            </a:r>
            <a:r>
              <a:rPr lang="en-US" sz="3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poll()</a:t>
            </a:r>
            <a:r>
              <a:rPr lang="en-US" sz="3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64116" y="5221069"/>
            <a:ext cx="6809704" cy="6463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element = queue.</a:t>
            </a:r>
            <a:r>
              <a:rPr lang="en-US" sz="3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peek()</a:t>
            </a:r>
            <a:r>
              <a:rPr lang="en-US" sz="36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7275266C-934F-4E51-9804-7305BED703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75204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Adds an element to the queue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Add() / Offer()</a:t>
            </a:r>
            <a:endParaRPr lang="en-US" dirty="0"/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933452" y="4227871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-3</a:t>
            </a:r>
          </a:p>
          <a:p>
            <a:pPr algn="ctr"/>
            <a:endParaRPr lang="en-US" noProof="1"/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933453" y="4227871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15</a:t>
            </a:r>
          </a:p>
          <a:p>
            <a:pPr algn="ctr"/>
            <a:endParaRPr lang="en-US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933453" y="4227871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121</a:t>
            </a:r>
          </a:p>
          <a:p>
            <a:pPr algn="ctr"/>
            <a:endParaRPr lang="en-US" noProof="1"/>
          </a:p>
        </p:txBody>
      </p:sp>
      <p:sp>
        <p:nvSpPr>
          <p:cNvPr id="13" name="Text Placeholder 7"/>
          <p:cNvSpPr txBox="1">
            <a:spLocks/>
          </p:cNvSpPr>
          <p:nvPr/>
        </p:nvSpPr>
        <p:spPr>
          <a:xfrm>
            <a:off x="9021128" y="3324266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</a:t>
            </a:r>
          </a:p>
        </p:txBody>
      </p:sp>
      <p:sp>
        <p:nvSpPr>
          <p:cNvPr id="14" name="Text Placeholder 7"/>
          <p:cNvSpPr txBox="1">
            <a:spLocks/>
          </p:cNvSpPr>
          <p:nvPr/>
        </p:nvSpPr>
        <p:spPr>
          <a:xfrm>
            <a:off x="9021128" y="3319827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15" name="Text Placeholder 7"/>
          <p:cNvSpPr txBox="1">
            <a:spLocks/>
          </p:cNvSpPr>
          <p:nvPr/>
        </p:nvSpPr>
        <p:spPr>
          <a:xfrm>
            <a:off x="9021128" y="3324266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</a:t>
            </a:r>
          </a:p>
        </p:txBody>
      </p:sp>
      <p:sp>
        <p:nvSpPr>
          <p:cNvPr id="16" name="Text Placeholder 7"/>
          <p:cNvSpPr txBox="1">
            <a:spLocks/>
          </p:cNvSpPr>
          <p:nvPr/>
        </p:nvSpPr>
        <p:spPr>
          <a:xfrm>
            <a:off x="9021128" y="3324266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0</a:t>
            </a:r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9010652" y="3313471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4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3524252" y="4047670"/>
            <a:ext cx="4686301" cy="16252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933452" y="4230609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5</a:t>
            </a:r>
          </a:p>
          <a:p>
            <a:pPr algn="ctr"/>
            <a:endParaRPr lang="en-US" noProof="1"/>
          </a:p>
        </p:txBody>
      </p:sp>
      <p:sp>
        <p:nvSpPr>
          <p:cNvPr id="21" name="Title 3"/>
          <p:cNvSpPr txBox="1">
            <a:spLocks/>
          </p:cNvSpPr>
          <p:nvPr/>
        </p:nvSpPr>
        <p:spPr>
          <a:xfrm>
            <a:off x="7126604" y="3405546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77500" lnSpcReduction="2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size():</a:t>
            </a:r>
            <a:endParaRPr lang="en-US" sz="3200" b="1" kern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395019" y="3405546"/>
            <a:ext cx="27158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Queue&lt;Integer&gt;</a:t>
            </a:r>
          </a:p>
          <a:p>
            <a:pPr algn="ctr"/>
            <a:endParaRPr lang="en-US" sz="2000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686052" y="5980471"/>
            <a:ext cx="6781800" cy="0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lide Number">
            <a:extLst>
              <a:ext uri="{FF2B5EF4-FFF2-40B4-BE49-F238E27FC236}">
                <a16:creationId xmlns:a16="http://schemas.microsoft.com/office/drawing/2014/main" id="{7F3838A4-DA55-4BC6-BA87-A6079EBB81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78000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11111E-6 L 0.50625 -1.11111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13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1.85185E-6 L 0.4125 1.85185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25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1.85185E-6 L 0.31875 1.85185E-6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37" y="0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1.85185E-6 L 0.23125 1.85185E-6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63" y="0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7" grpId="0" animBg="1"/>
      <p:bldP spid="20" grpId="0" animBg="1"/>
      <p:bldP spid="20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Returns and removes first element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Remove() / Poll()</a:t>
            </a:r>
            <a:endParaRPr lang="en-US" dirty="0"/>
          </a:p>
        </p:txBody>
      </p:sp>
      <p:sp>
        <p:nvSpPr>
          <p:cNvPr id="4" name="Text Placeholder 7"/>
          <p:cNvSpPr txBox="1">
            <a:spLocks/>
          </p:cNvSpPr>
          <p:nvPr/>
        </p:nvSpPr>
        <p:spPr>
          <a:xfrm>
            <a:off x="9066212" y="3352800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4</a:t>
            </a:r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9076688" y="3359156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6" name="Text Placeholder 7"/>
          <p:cNvSpPr txBox="1">
            <a:spLocks/>
          </p:cNvSpPr>
          <p:nvPr/>
        </p:nvSpPr>
        <p:spPr>
          <a:xfrm>
            <a:off x="9076688" y="3363595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</a:t>
            </a:r>
          </a:p>
        </p:txBody>
      </p:sp>
      <p:sp>
        <p:nvSpPr>
          <p:cNvPr id="7" name="Text Placeholder 7"/>
          <p:cNvSpPr txBox="1">
            <a:spLocks/>
          </p:cNvSpPr>
          <p:nvPr/>
        </p:nvSpPr>
        <p:spPr>
          <a:xfrm>
            <a:off x="3579812" y="4086999"/>
            <a:ext cx="4686301" cy="16252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>
            <a:off x="7161844" y="4267200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5</a:t>
            </a:r>
          </a:p>
          <a:p>
            <a:pPr algn="ctr"/>
            <a:endParaRPr lang="en-US" noProof="1"/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7182164" y="3444875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77500" lnSpcReduction="2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size():</a:t>
            </a:r>
            <a:endParaRPr lang="en-US" sz="3200" b="1" kern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18653" y="3559314"/>
            <a:ext cx="2542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Queue&lt;Integer&gt;</a:t>
            </a:r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6018212" y="4267200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-3</a:t>
            </a:r>
          </a:p>
          <a:p>
            <a:pPr algn="ctr"/>
            <a:endParaRPr lang="en-US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4875212" y="4267200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15</a:t>
            </a:r>
          </a:p>
          <a:p>
            <a:pPr algn="ctr"/>
            <a:endParaRPr lang="en-US" noProof="1"/>
          </a:p>
        </p:txBody>
      </p:sp>
      <p:sp>
        <p:nvSpPr>
          <p:cNvPr id="13" name="Text Placeholder 7"/>
          <p:cNvSpPr txBox="1">
            <a:spLocks/>
          </p:cNvSpPr>
          <p:nvPr/>
        </p:nvSpPr>
        <p:spPr>
          <a:xfrm>
            <a:off x="3803332" y="4267200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121</a:t>
            </a:r>
          </a:p>
          <a:p>
            <a:pPr algn="ctr"/>
            <a:endParaRPr lang="en-US" noProof="1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741612" y="6019800"/>
            <a:ext cx="6781800" cy="0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lide Number">
            <a:extLst>
              <a:ext uri="{FF2B5EF4-FFF2-40B4-BE49-F238E27FC236}">
                <a16:creationId xmlns:a16="http://schemas.microsoft.com/office/drawing/2014/main" id="{EA98A274-A8F7-488E-A131-4DAE8824EE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36668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15625 4.81481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3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-1.11111E-6 L 0.09375 -1.11111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4.81481E-6 L 0.09375 4.81481E-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4.81481E-6 L 0.0875 4.81481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7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375 4.81481E-6 L 0.25 4.81481E-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3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9375 4.81481E-6 L 0.1875 4.81481E-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875 4.81481E-6 L 0.18164 4.81481E-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0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6" grpId="1" animBg="1"/>
      <p:bldP spid="8" grpId="0" animBg="1"/>
      <p:bldP spid="8" grpId="1" animBg="1"/>
      <p:bldP spid="11" grpId="0" animBg="1"/>
      <p:bldP spid="11" grpId="1" animBg="1"/>
      <p:bldP spid="11" grpId="2" animBg="1"/>
      <p:bldP spid="12" grpId="0" animBg="1"/>
      <p:bldP spid="12" grpId="1" animBg="1"/>
      <p:bldP spid="13" grpId="0" animBg="1"/>
      <p:bldP spid="13" grpI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Children form a circle and pass a hot potato clockwise</a:t>
            </a:r>
          </a:p>
          <a:p>
            <a:r>
              <a:rPr lang="en-US" dirty="0"/>
              <a:t>Every n</a:t>
            </a:r>
            <a:r>
              <a:rPr lang="en-US" baseline="30000" dirty="0"/>
              <a:t>th </a:t>
            </a:r>
            <a:r>
              <a:rPr lang="en-US" dirty="0"/>
              <a:t>toss a child is removed until only one remains</a:t>
            </a:r>
          </a:p>
          <a:p>
            <a:r>
              <a:rPr lang="en-US" dirty="0"/>
              <a:t>Upon removal the potato is passed forward</a:t>
            </a:r>
          </a:p>
          <a:p>
            <a:r>
              <a:rPr lang="en-US" dirty="0"/>
              <a:t>Print the child that remains last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Hot Potato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667449" y="4064860"/>
            <a:ext cx="8853926" cy="1937411"/>
            <a:chOff x="1736286" y="4105472"/>
            <a:chExt cx="8853926" cy="1937411"/>
          </a:xfrm>
        </p:grpSpPr>
        <p:sp>
          <p:nvSpPr>
            <p:cNvPr id="5" name="Right Arrow 18"/>
            <p:cNvSpPr/>
            <p:nvPr/>
          </p:nvSpPr>
          <p:spPr>
            <a:xfrm>
              <a:off x="5939905" y="4949123"/>
              <a:ext cx="478008" cy="320801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736286" y="4105472"/>
              <a:ext cx="3884621" cy="1937411"/>
              <a:chOff x="2582008" y="3826816"/>
              <a:chExt cx="1866907" cy="2300970"/>
            </a:xfrm>
          </p:grpSpPr>
          <p:sp>
            <p:nvSpPr>
              <p:cNvPr id="10" name="Rectangle 9"/>
              <p:cNvSpPr>
                <a:spLocks noChangeArrowheads="1"/>
              </p:cNvSpPr>
              <p:nvPr/>
            </p:nvSpPr>
            <p:spPr bwMode="auto">
              <a:xfrm>
                <a:off x="2582008" y="4520002"/>
                <a:ext cx="1866905" cy="160778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no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400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Sam John Sara</a:t>
                </a:r>
              </a:p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400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2</a:t>
                </a:r>
                <a:endParaRPr lang="it-IT" sz="2400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1" name="Rectangle 10"/>
              <p:cNvSpPr>
                <a:spLocks noChangeArrowheads="1"/>
              </p:cNvSpPr>
              <p:nvPr/>
            </p:nvSpPr>
            <p:spPr bwMode="auto">
              <a:xfrm>
                <a:off x="2582014" y="3826816"/>
                <a:ext cx="1866901" cy="69767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4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algn="ctr"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sz="2400" b="1" noProof="1">
                    <a:solidFill>
                      <a:schemeClr val="tx2"/>
                    </a:solidFill>
                    <a:cs typeface="Consolas" pitchFamily="49" charset="0"/>
                  </a:rPr>
                  <a:t>Input</a:t>
                </a: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6736916" y="4105474"/>
              <a:ext cx="3853296" cy="1937190"/>
              <a:chOff x="2582007" y="3826816"/>
              <a:chExt cx="1866908" cy="2300705"/>
            </a:xfrm>
          </p:grpSpPr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2582007" y="4519999"/>
                <a:ext cx="1866908" cy="160752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no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sz="2400" b="1" noProof="1">
                    <a:solidFill>
                      <a:schemeClr val="tx2"/>
                    </a:solidFill>
                  </a:rPr>
                  <a:t>Removed John</a:t>
                </a:r>
              </a:p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sz="2400" b="1" noProof="1">
                    <a:solidFill>
                      <a:schemeClr val="tx2"/>
                    </a:solidFill>
                  </a:rPr>
                  <a:t>Removed Sam</a:t>
                </a:r>
              </a:p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sz="2400" b="1" noProof="1">
                    <a:solidFill>
                      <a:schemeClr val="tx2"/>
                    </a:solidFill>
                  </a:rPr>
                  <a:t>Last is Sara</a:t>
                </a:r>
              </a:p>
            </p:txBody>
          </p:sp>
          <p:sp>
            <p:nvSpPr>
              <p:cNvPr id="9" name="Rectangle 8"/>
              <p:cNvSpPr>
                <a:spLocks noChangeArrowheads="1"/>
              </p:cNvSpPr>
              <p:nvPr/>
            </p:nvSpPr>
            <p:spPr bwMode="auto">
              <a:xfrm>
                <a:off x="2582014" y="3826816"/>
                <a:ext cx="1866901" cy="69767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4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algn="ctr"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sz="2400" b="1" noProof="1">
                    <a:solidFill>
                      <a:schemeClr val="tx2"/>
                    </a:solidFill>
                  </a:rPr>
                  <a:t>Output</a:t>
                </a:r>
              </a:p>
            </p:txBody>
          </p:sp>
        </p:grp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8472B9D-DB40-435F-A7CD-63C46547E019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https://judge.softuni.bg/Contests/1437/Stacks-and-Queues-Lab</a:t>
            </a:r>
            <a:endParaRPr lang="en-US" dirty="0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85A49FEC-F2A6-4B2B-A583-C920B59F91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42609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Hot Potato</a:t>
            </a:r>
            <a:r>
              <a:rPr lang="bg-BG" dirty="0"/>
              <a:t> </a:t>
            </a:r>
            <a:r>
              <a:rPr lang="en-GB" dirty="0"/>
              <a:t>(1)</a:t>
            </a:r>
            <a:endParaRPr 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664116" y="1406012"/>
            <a:ext cx="10840496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Scanner scanner = new Scanner(System.in);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String[] children = scanner.nextLine().split("\\s+");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 n = Integer.valueOf(scanner.nextLine());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ArrayDeque&lt;String&gt;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queue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ArrayDeque&lt;&gt;();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for (String child : children)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queue.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offer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child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continue…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59F3C9-CEB5-4710-9830-FFEE03477BEA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https://judge.softuni.bg/Contests/1437/Stacks-and-Queues-Lab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96E4BEC-ADAD-4B96-ADC3-534F2CA55C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2164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Hot Potato (2)</a:t>
            </a:r>
            <a:endParaRPr 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664116" y="1700976"/>
            <a:ext cx="10840496" cy="35394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while 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queue.size()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&gt; 1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for (int i = </a:t>
            </a:r>
            <a:r>
              <a:rPr lang="bg-BG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 i &lt; n;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queue.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offer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queue.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poll()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System.out.println("Removed " + queue.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poll()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System.out.println("Last is " + queue.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poll()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1F6B5D-4296-4CC6-AD6B-D0F57A2B7164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https://judge.softuni.bg/Contests/1437/Stacks-and-Queues-Lab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B081A285-10AB-4C57-9E24-7FDDA5C31E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41354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9140"/>
          </a:xfrm>
        </p:spPr>
        <p:txBody>
          <a:bodyPr>
            <a:normAutofit fontScale="92500" lnSpcReduction="10000"/>
          </a:bodyPr>
          <a:lstStyle/>
          <a:p>
            <a:r>
              <a:rPr lang="en-US" sz="3500" dirty="0"/>
              <a:t>Utility Methods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>
              <a:buClr>
                <a:schemeClr val="tx1"/>
              </a:buClr>
            </a:pPr>
            <a:endParaRPr lang="en-US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peek()</a:t>
            </a:r>
            <a:r>
              <a:rPr lang="en-US" b="1" dirty="0">
                <a:latin typeface="Consolas" panose="020B0609020204030204" pitchFamily="49" charset="0"/>
              </a:rPr>
              <a:t> - </a:t>
            </a:r>
            <a:r>
              <a:rPr lang="en-US" dirty="0"/>
              <a:t>checks the value of the first element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size()</a:t>
            </a:r>
            <a:r>
              <a:rPr lang="en-US" b="1" dirty="0">
                <a:latin typeface="Consolas" panose="020B0609020204030204" pitchFamily="49" charset="0"/>
              </a:rPr>
              <a:t> - </a:t>
            </a:r>
            <a:r>
              <a:rPr lang="en-US" dirty="0"/>
              <a:t>returns queue size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toArray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b="1" dirty="0">
                <a:latin typeface="Consolas" panose="020B0609020204030204" pitchFamily="49" charset="0"/>
              </a:rPr>
              <a:t> - </a:t>
            </a:r>
            <a:r>
              <a:rPr lang="en-US" dirty="0"/>
              <a:t>converts the queue to an array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contains()</a:t>
            </a:r>
            <a:r>
              <a:rPr lang="en-US" dirty="0"/>
              <a:t> - checks if element is in the queue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0405" y="100750"/>
            <a:ext cx="9602524" cy="882654"/>
          </a:xfrm>
        </p:spPr>
        <p:txBody>
          <a:bodyPr>
            <a:normAutofit fontScale="90000"/>
          </a:bodyPr>
          <a:lstStyle/>
          <a:p>
            <a:r>
              <a:rPr lang="en-US" dirty="0"/>
              <a:t>ArrayDeque&lt;E&gt; – Java Queue Implementation (3)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79202" y="1898592"/>
            <a:ext cx="10840496" cy="20621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Integer element = queue.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pee</a:t>
            </a:r>
            <a:r>
              <a:rPr lang="bg-BG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к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Integer size = queue.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size()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Integer[] arr = queue.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toArray()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boolean exists = queue.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contains(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element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13D44F02-F28F-4FE2-A2BF-2EDDD8D5D6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58992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400" dirty="0"/>
              <a:t>Gets the first element without removing it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Peek()</a:t>
            </a:r>
            <a:endParaRPr lang="en-US" dirty="0"/>
          </a:p>
        </p:txBody>
      </p:sp>
      <p:sp>
        <p:nvSpPr>
          <p:cNvPr id="4" name="Text Placeholder 7"/>
          <p:cNvSpPr txBox="1">
            <a:spLocks/>
          </p:cNvSpPr>
          <p:nvPr/>
        </p:nvSpPr>
        <p:spPr>
          <a:xfrm>
            <a:off x="3579812" y="4086999"/>
            <a:ext cx="4686301" cy="16252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7161844" y="4267200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15</a:t>
            </a:r>
          </a:p>
          <a:p>
            <a:pPr algn="ctr"/>
            <a:endParaRPr lang="en-US" noProof="1"/>
          </a:p>
        </p:txBody>
      </p:sp>
      <p:sp>
        <p:nvSpPr>
          <p:cNvPr id="6" name="Text Placeholder 7"/>
          <p:cNvSpPr txBox="1">
            <a:spLocks/>
          </p:cNvSpPr>
          <p:nvPr/>
        </p:nvSpPr>
        <p:spPr>
          <a:xfrm>
            <a:off x="7161212" y="4269938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15</a:t>
            </a:r>
          </a:p>
          <a:p>
            <a:pPr algn="ctr"/>
            <a:endParaRPr lang="en-US" noProof="1"/>
          </a:p>
        </p:txBody>
      </p:sp>
      <p:sp>
        <p:nvSpPr>
          <p:cNvPr id="7" name="Text Placeholder 7"/>
          <p:cNvSpPr txBox="1">
            <a:spLocks/>
          </p:cNvSpPr>
          <p:nvPr/>
        </p:nvSpPr>
        <p:spPr>
          <a:xfrm>
            <a:off x="9076688" y="3359156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7182164" y="3444875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77500" lnSpcReduction="2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size():</a:t>
            </a:r>
            <a:endParaRPr lang="en-US" sz="3200" b="1" kern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49282" y="3559314"/>
            <a:ext cx="2564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Queue&lt;Integer&gt;</a:t>
            </a:r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6018212" y="4267200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121</a:t>
            </a:r>
          </a:p>
          <a:p>
            <a:pPr algn="ctr"/>
            <a:endParaRPr lang="en-US" noProof="1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741612" y="6019800"/>
            <a:ext cx="6781800" cy="0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">
            <a:extLst>
              <a:ext uri="{FF2B5EF4-FFF2-40B4-BE49-F238E27FC236}">
                <a16:creationId xmlns:a16="http://schemas.microsoft.com/office/drawing/2014/main" id="{A0CEFB11-315C-480F-A173-9C88293E5F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88556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15625 4.81481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r>
              <a:rPr lang="en-US" dirty="0"/>
              <a:t>Rework the previous problem so that a child is removed only on a prime cycle (cycles start from 1)</a:t>
            </a:r>
          </a:p>
          <a:p>
            <a:r>
              <a:rPr lang="en-US" dirty="0"/>
              <a:t>If a cycle is not prime, just print the child's name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Math</a:t>
            </a:r>
            <a:r>
              <a:rPr lang="en-GB" dirty="0"/>
              <a:t> Potato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667449" y="3276600"/>
            <a:ext cx="8853926" cy="2643063"/>
            <a:chOff x="1736286" y="4105471"/>
            <a:chExt cx="8853926" cy="2643063"/>
          </a:xfrm>
        </p:grpSpPr>
        <p:sp>
          <p:nvSpPr>
            <p:cNvPr id="5" name="Right Arrow 18"/>
            <p:cNvSpPr/>
            <p:nvPr/>
          </p:nvSpPr>
          <p:spPr>
            <a:xfrm>
              <a:off x="5939905" y="5399813"/>
              <a:ext cx="478008" cy="320801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736286" y="4105471"/>
              <a:ext cx="3884621" cy="2643063"/>
              <a:chOff x="2582008" y="3826816"/>
              <a:chExt cx="1866907" cy="3139039"/>
            </a:xfrm>
          </p:grpSpPr>
          <p:sp>
            <p:nvSpPr>
              <p:cNvPr id="10" name="Rectangle 9"/>
              <p:cNvSpPr>
                <a:spLocks noChangeArrowheads="1"/>
              </p:cNvSpPr>
              <p:nvPr/>
            </p:nvSpPr>
            <p:spPr bwMode="auto">
              <a:xfrm>
                <a:off x="2582008" y="4524492"/>
                <a:ext cx="1866905" cy="2441363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no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400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Maria Peter George</a:t>
                </a:r>
              </a:p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400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2</a:t>
                </a:r>
              </a:p>
            </p:txBody>
          </p:sp>
          <p:sp>
            <p:nvSpPr>
              <p:cNvPr id="11" name="Rectangle 10"/>
              <p:cNvSpPr>
                <a:spLocks noChangeArrowheads="1"/>
              </p:cNvSpPr>
              <p:nvPr/>
            </p:nvSpPr>
            <p:spPr bwMode="auto">
              <a:xfrm>
                <a:off x="2582014" y="3826816"/>
                <a:ext cx="1866901" cy="697676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4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algn="ctr"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sz="2400" b="1" noProof="1">
                    <a:solidFill>
                      <a:schemeClr val="tx2"/>
                    </a:solidFill>
                    <a:cs typeface="Consolas" pitchFamily="49" charset="0"/>
                  </a:rPr>
                  <a:t>Input</a:t>
                </a: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6736916" y="4105473"/>
              <a:ext cx="3853296" cy="2642843"/>
              <a:chOff x="2582007" y="3826816"/>
              <a:chExt cx="1866908" cy="3138775"/>
            </a:xfrm>
          </p:grpSpPr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2582007" y="4524489"/>
                <a:ext cx="1866908" cy="244110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no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sz="2400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Removed Peter</a:t>
                </a:r>
              </a:p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sz="2400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Prime Maria</a:t>
                </a:r>
              </a:p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sz="2400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Prime George</a:t>
                </a:r>
              </a:p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sz="2400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Removed Maria</a:t>
                </a:r>
              </a:p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sz="2400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Last is George</a:t>
                </a:r>
              </a:p>
            </p:txBody>
          </p:sp>
          <p:sp>
            <p:nvSpPr>
              <p:cNvPr id="9" name="Rectangle 8"/>
              <p:cNvSpPr>
                <a:spLocks noChangeArrowheads="1"/>
              </p:cNvSpPr>
              <p:nvPr/>
            </p:nvSpPr>
            <p:spPr bwMode="auto">
              <a:xfrm>
                <a:off x="2582014" y="3826816"/>
                <a:ext cx="1866901" cy="69767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4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algn="ctr"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sz="2400" b="1" noProof="1">
                    <a:solidFill>
                      <a:schemeClr val="tx2"/>
                    </a:solidFill>
                    <a:cs typeface="Consolas" pitchFamily="49" charset="0"/>
                  </a:rPr>
                  <a:t>Output</a:t>
                </a:r>
              </a:p>
            </p:txBody>
          </p:sp>
        </p:grp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6CA23970-75C4-434F-913E-1DB2521CD611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https://judge.softuni.bg/Contests/1437/Stacks-and-Queues-Lab</a:t>
            </a:r>
            <a:endParaRPr lang="en-US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313F6086-6B29-437B-B194-830C4EC205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98205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B3210D29-9C86-4971-8D0D-925ABDA4D1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6545" y="1385091"/>
            <a:ext cx="2358909" cy="235890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AB27FF5-91B4-4D4C-A78E-150DEA8E563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Algorithmic Complexity </a:t>
            </a:r>
          </a:p>
        </p:txBody>
      </p:sp>
    </p:spTree>
    <p:extLst>
      <p:ext uri="{BB962C8B-B14F-4D97-AF65-F5344CB8AC3E}">
        <p14:creationId xmlns:p14="http://schemas.microsoft.com/office/powerpoint/2010/main" val="3496453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Math Potato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93613" y="1283158"/>
            <a:ext cx="10840496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 cycle =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while 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queue.size() &gt; 1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for (int i = 1; i &lt; n;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queue.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offer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queue.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poll()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if (isPrime(cycle))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System.out.println("Prime " + queue.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peek()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System.out.println("Removed " + queue.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poll()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cycle++;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System.out.println("Last is " + queue.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poll()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</a:t>
            </a:r>
            <a:endParaRPr lang="en-US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7163AB-9697-47FF-87B7-ADC50ECCA897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https://judge.softuni.bg/Contests/1437/Stacks-and-Queues-Lab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B025E84-D4EE-41F5-9736-BE17C573F0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15348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</a:t>
            </a:r>
            <a:r>
              <a:rPr lang="en-US" dirty="0">
                <a:cs typeface="Consolas" panose="020B0609020204030204" pitchFamily="49" charset="0"/>
              </a:rPr>
              <a:t>–</a:t>
            </a:r>
            <a:r>
              <a:rPr lang="en-US" dirty="0"/>
              <a:t> Overview of All Operations </a:t>
            </a:r>
          </a:p>
        </p:txBody>
      </p:sp>
      <p:sp>
        <p:nvSpPr>
          <p:cNvPr id="4" name="Text Placeholder 7"/>
          <p:cNvSpPr txBox="1">
            <a:spLocks/>
          </p:cNvSpPr>
          <p:nvPr/>
        </p:nvSpPr>
        <p:spPr>
          <a:xfrm>
            <a:off x="989012" y="3338285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5</a:t>
            </a:r>
          </a:p>
          <a:p>
            <a:pPr algn="ctr"/>
            <a:endParaRPr lang="en-US" noProof="1"/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989012" y="3335547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-3</a:t>
            </a:r>
          </a:p>
          <a:p>
            <a:pPr algn="ctr"/>
            <a:endParaRPr lang="en-US" noProof="1"/>
          </a:p>
        </p:txBody>
      </p:sp>
      <p:sp>
        <p:nvSpPr>
          <p:cNvPr id="6" name="Text Placeholder 7"/>
          <p:cNvSpPr txBox="1">
            <a:spLocks/>
          </p:cNvSpPr>
          <p:nvPr/>
        </p:nvSpPr>
        <p:spPr>
          <a:xfrm>
            <a:off x="989013" y="3335547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15</a:t>
            </a:r>
          </a:p>
          <a:p>
            <a:pPr algn="ctr"/>
            <a:endParaRPr lang="en-US" noProof="1"/>
          </a:p>
        </p:txBody>
      </p:sp>
      <p:sp>
        <p:nvSpPr>
          <p:cNvPr id="7" name="Text Placeholder 7"/>
          <p:cNvSpPr txBox="1">
            <a:spLocks/>
          </p:cNvSpPr>
          <p:nvPr/>
        </p:nvSpPr>
        <p:spPr>
          <a:xfrm>
            <a:off x="9066212" y="2421147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4</a:t>
            </a:r>
            <a:endParaRPr lang="en-US" noProof="1"/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>
            <a:off x="989013" y="3335547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121</a:t>
            </a:r>
          </a:p>
          <a:p>
            <a:pPr algn="ctr"/>
            <a:endParaRPr lang="en-US" noProof="1"/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9066212" y="2421147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0</a:t>
            </a:r>
            <a:endParaRPr lang="en-US" noProof="1"/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9066212" y="2421147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1</a:t>
            </a:r>
            <a:endParaRPr lang="en-US" noProof="1"/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9066212" y="2421147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2</a:t>
            </a:r>
            <a:endParaRPr lang="en-US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3579812" y="3155346"/>
            <a:ext cx="4686301" cy="16252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3" name="Title 3"/>
          <p:cNvSpPr txBox="1">
            <a:spLocks/>
          </p:cNvSpPr>
          <p:nvPr/>
        </p:nvSpPr>
        <p:spPr>
          <a:xfrm>
            <a:off x="7182164" y="2513222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77500" lnSpcReduction="2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size():</a:t>
            </a:r>
            <a:endParaRPr lang="en-US" sz="3200" b="1" kern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90661" y="2627661"/>
            <a:ext cx="2570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Queue&lt;Integer&gt;</a:t>
            </a:r>
          </a:p>
        </p:txBody>
      </p:sp>
      <p:sp>
        <p:nvSpPr>
          <p:cNvPr id="15" name="Text Placeholder 7"/>
          <p:cNvSpPr txBox="1">
            <a:spLocks/>
          </p:cNvSpPr>
          <p:nvPr/>
        </p:nvSpPr>
        <p:spPr>
          <a:xfrm>
            <a:off x="7161212" y="3338285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bg-BG" noProof="1"/>
              <a:t>5</a:t>
            </a:r>
            <a:endParaRPr lang="en-US" noProof="1"/>
          </a:p>
          <a:p>
            <a:pPr algn="ctr"/>
            <a:endParaRPr lang="en-US" noProof="1"/>
          </a:p>
        </p:txBody>
      </p:sp>
      <p:sp>
        <p:nvSpPr>
          <p:cNvPr id="16" name="Text Placeholder 7"/>
          <p:cNvSpPr txBox="1">
            <a:spLocks/>
          </p:cNvSpPr>
          <p:nvPr/>
        </p:nvSpPr>
        <p:spPr>
          <a:xfrm>
            <a:off x="9066212" y="2421147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3</a:t>
            </a:r>
            <a:endParaRPr lang="en-US" noProof="1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989013" y="3335547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bg-BG" noProof="1"/>
              <a:t>15</a:t>
            </a:r>
            <a:endParaRPr lang="en-US" noProof="1"/>
          </a:p>
          <a:p>
            <a:pPr algn="ctr"/>
            <a:endParaRPr lang="en-US" noProof="1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741612" y="5088147"/>
            <a:ext cx="6781800" cy="0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3"/>
          <p:cNvSpPr txBox="1">
            <a:spLocks/>
          </p:cNvSpPr>
          <p:nvPr/>
        </p:nvSpPr>
        <p:spPr>
          <a:xfrm>
            <a:off x="4799012" y="5088147"/>
            <a:ext cx="2078805" cy="703053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000" b="1" kern="12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peek</a:t>
            </a:r>
            <a:r>
              <a:rPr lang="bg-BG" sz="3000" b="1" kern="12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()</a:t>
            </a:r>
            <a:endParaRPr lang="en-US" sz="3000" kern="1200" dirty="0"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20" name="Title 3"/>
          <p:cNvSpPr txBox="1">
            <a:spLocks/>
          </p:cNvSpPr>
          <p:nvPr/>
        </p:nvSpPr>
        <p:spPr>
          <a:xfrm>
            <a:off x="6932612" y="5088145"/>
            <a:ext cx="2739577" cy="703053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000" b="1" dirty="0">
                <a:latin typeface="Consolas" panose="020B0609020204030204" pitchFamily="49" charset="0"/>
                <a:cs typeface="Consolas" panose="020B0609020204030204" pitchFamily="49" charset="0"/>
              </a:rPr>
              <a:t>remove</a:t>
            </a:r>
            <a:r>
              <a:rPr lang="bg-BG" sz="3000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sz="3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Title 3"/>
          <p:cNvSpPr txBox="1">
            <a:spLocks/>
          </p:cNvSpPr>
          <p:nvPr/>
        </p:nvSpPr>
        <p:spPr>
          <a:xfrm>
            <a:off x="1979612" y="5088146"/>
            <a:ext cx="2741612" cy="703053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000" b="1" dirty="0"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bg-BG" sz="3000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sz="3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Slide Number">
            <a:extLst>
              <a:ext uri="{FF2B5EF4-FFF2-40B4-BE49-F238E27FC236}">
                <a16:creationId xmlns:a16="http://schemas.microsoft.com/office/drawing/2014/main" id="{BC6B1B6B-7331-45B9-BA9C-1A7B93CEA9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46467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1.85185E-6 L 0.50625 -1.85185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13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4125 4.81481E-6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25" y="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15625 4.81481E-6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0"/>
                            </p:stCondLst>
                            <p:childTnLst>
                              <p:par>
                                <p:cTn id="5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31875 4.81481E-6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37" y="0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000"/>
                            </p:stCondLst>
                            <p:childTnLst>
                              <p:par>
                                <p:cTn id="78" presetID="10" presetClass="exit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0625 -2.43293E-6 L 0.66254 -2.43293E-6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5" y="0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000"/>
                            </p:stCondLst>
                            <p:childTnLst>
                              <p:par>
                                <p:cTn id="95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1248 -2.43293E-6 L 0.50638 -2.43293E-6 " pathEditMode="relative" rAng="0" ptsTypes="AA">
                                      <p:cBhvr>
                                        <p:cTn id="9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9" y="0"/>
                                    </p:animMotion>
                                  </p:childTnLst>
                                </p:cTn>
                              </p:par>
                              <p:par>
                                <p:cTn id="100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87 -2.43293E-6 L 0.41235 -2.43293E-6 " pathEditMode="relative" rAng="0" ptsTypes="AA">
                                      <p:cBhvr>
                                        <p:cTn id="10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7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4000"/>
                            </p:stCondLst>
                            <p:childTnLst>
                              <p:par>
                                <p:cTn id="10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2.43293E-6 L 0.3187 -2.43293E-6 " pathEditMode="relative" rAng="0" ptsTypes="AA">
                                      <p:cBhvr>
                                        <p:cTn id="121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4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2000"/>
                            </p:stCondLst>
                            <p:childTnLst>
                              <p:par>
                                <p:cTn id="123" presetID="10" presetClass="exit" presetSubtype="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23125 4.81481E-6 " pathEditMode="relative" rAng="0" ptsTypes="AA">
                                      <p:cBhvr>
                                        <p:cTn id="13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63" y="0"/>
                                    </p:animMotion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2000"/>
                            </p:stCondLst>
                            <p:childTnLst>
                              <p:par>
                                <p:cTn id="143" presetID="10" presetClass="exit" presetSubtype="0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4" grpId="3" animBg="1"/>
      <p:bldP spid="5" grpId="0" animBg="1"/>
      <p:bldP spid="5" grpId="1" animBg="1"/>
      <p:bldP spid="5" grpId="2" animBg="1"/>
      <p:bldP spid="6" grpId="0" animBg="1"/>
      <p:bldP spid="6" grpId="1" animBg="1"/>
      <p:bldP spid="6" grpId="2" animBg="1"/>
      <p:bldP spid="7" grpId="0" animBg="1"/>
      <p:bldP spid="8" grpId="0" animBg="1"/>
      <p:bldP spid="8" grpId="1" animBg="1"/>
      <p:bldP spid="9" grpId="0" animBg="1"/>
      <p:bldP spid="10" grpId="0" animBg="1"/>
      <p:bldP spid="10" grpId="1" animBg="1"/>
      <p:bldP spid="11" grpId="0" animBg="1"/>
      <p:bldP spid="11" grpId="1" animBg="1"/>
      <p:bldP spid="11" grpId="2" animBg="1"/>
      <p:bldP spid="11" grpId="3" animBg="1"/>
      <p:bldP spid="15" grpId="0" animBg="1"/>
      <p:bldP spid="15" grpId="1" animBg="1"/>
      <p:bldP spid="15" grpId="2" animBg="1"/>
      <p:bldP spid="16" grpId="0" animBg="1"/>
      <p:bldP spid="16" grpId="1" animBg="1"/>
      <p:bldP spid="16" grpId="2" animBg="1"/>
      <p:bldP spid="16" grpId="3" animBg="1"/>
      <p:bldP spid="17" grpId="0" animBg="1"/>
      <p:bldP spid="17" grpId="1" animBg="1"/>
      <p:bldP spid="19" grpId="0"/>
      <p:bldP spid="19" grpId="1"/>
      <p:bldP spid="20" grpId="0"/>
      <p:bldP spid="20" grpId="1"/>
      <p:bldP spid="21" grpId="0"/>
      <p:bldP spid="21" grpId="1"/>
      <p:bldP spid="21" grpId="2"/>
      <p:bldP spid="21" grpId="3"/>
      <p:bldP spid="21" grpId="4"/>
      <p:bldP spid="21" grpId="5"/>
      <p:bldP spid="21" grpId="6"/>
      <p:bldP spid="21" grpId="7"/>
      <p:bldP spid="21" grpId="8"/>
      <p:bldP spid="21" grpId="9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Retains a specific order to the elements</a:t>
            </a:r>
          </a:p>
          <a:p>
            <a:r>
              <a:rPr lang="en-US" dirty="0"/>
              <a:t>Higher priority elements are pushed to the </a:t>
            </a:r>
            <a:br>
              <a:rPr lang="bg-BG" dirty="0"/>
            </a:br>
            <a:r>
              <a:rPr lang="en-US" dirty="0"/>
              <a:t>beginning of the queue</a:t>
            </a:r>
          </a:p>
          <a:p>
            <a:r>
              <a:rPr lang="en-US" dirty="0"/>
              <a:t>Lower priority elements are pushed to the end of the queue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Queue</a:t>
            </a:r>
          </a:p>
        </p:txBody>
      </p:sp>
      <p:grpSp>
        <p:nvGrpSpPr>
          <p:cNvPr id="4" name="Group 3"/>
          <p:cNvGrpSpPr/>
          <p:nvPr/>
        </p:nvGrpSpPr>
        <p:grpSpPr>
          <a:xfrm flipH="1">
            <a:off x="1865277" y="4648200"/>
            <a:ext cx="8140795" cy="779501"/>
            <a:chOff x="1865277" y="3505200"/>
            <a:chExt cx="8140795" cy="779501"/>
          </a:xfrm>
        </p:grpSpPr>
        <p:grpSp>
          <p:nvGrpSpPr>
            <p:cNvPr id="5" name="Group 4"/>
            <p:cNvGrpSpPr/>
            <p:nvPr/>
          </p:nvGrpSpPr>
          <p:grpSpPr>
            <a:xfrm>
              <a:off x="3221276" y="3505200"/>
              <a:ext cx="5410199" cy="779501"/>
              <a:chOff x="5186315" y="4733024"/>
              <a:chExt cx="5410199" cy="779501"/>
            </a:xfrm>
          </p:grpSpPr>
          <p:sp>
            <p:nvSpPr>
              <p:cNvPr id="8" name="Text Placeholder 7"/>
              <p:cNvSpPr txBox="1">
                <a:spLocks/>
              </p:cNvSpPr>
              <p:nvPr/>
            </p:nvSpPr>
            <p:spPr>
              <a:xfrm>
                <a:off x="5186315" y="4733024"/>
                <a:ext cx="5410199" cy="779501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noProof="1"/>
              </a:p>
            </p:txBody>
          </p:sp>
          <p:sp>
            <p:nvSpPr>
              <p:cNvPr id="9" name="Text Placeholder 7"/>
              <p:cNvSpPr txBox="1">
                <a:spLocks/>
              </p:cNvSpPr>
              <p:nvPr/>
            </p:nvSpPr>
            <p:spPr>
              <a:xfrm>
                <a:off x="5332414" y="4845776"/>
                <a:ext cx="1612805" cy="55399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A</a:t>
                </a:r>
              </a:p>
            </p:txBody>
          </p:sp>
          <p:sp>
            <p:nvSpPr>
              <p:cNvPr id="10" name="Text Placeholder 7"/>
              <p:cNvSpPr txBox="1">
                <a:spLocks/>
              </p:cNvSpPr>
              <p:nvPr/>
            </p:nvSpPr>
            <p:spPr>
              <a:xfrm>
                <a:off x="8837612" y="4848931"/>
                <a:ext cx="1612805" cy="55399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C</a:t>
                </a:r>
              </a:p>
            </p:txBody>
          </p:sp>
          <p:sp>
            <p:nvSpPr>
              <p:cNvPr id="11" name="Text Placeholder 7"/>
              <p:cNvSpPr txBox="1">
                <a:spLocks/>
              </p:cNvSpPr>
              <p:nvPr/>
            </p:nvSpPr>
            <p:spPr>
              <a:xfrm>
                <a:off x="7085013" y="4845776"/>
                <a:ext cx="1612805" cy="55399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B</a:t>
                </a:r>
              </a:p>
            </p:txBody>
          </p:sp>
        </p:grpSp>
        <p:cxnSp>
          <p:nvCxnSpPr>
            <p:cNvPr id="6" name="Straight Arrow Connector 5"/>
            <p:cNvCxnSpPr>
              <a:cxnSpLocks/>
            </p:cNvCxnSpPr>
            <p:nvPr/>
          </p:nvCxnSpPr>
          <p:spPr>
            <a:xfrm rot="10800000">
              <a:off x="1865277" y="3894950"/>
              <a:ext cx="1219200" cy="8750"/>
            </a:xfrm>
            <a:prstGeom prst="straightConnector1">
              <a:avLst/>
            </a:prstGeom>
            <a:ln w="762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cxnSpLocks/>
            </p:cNvCxnSpPr>
            <p:nvPr/>
          </p:nvCxnSpPr>
          <p:spPr>
            <a:xfrm rot="10800000">
              <a:off x="8786872" y="3886200"/>
              <a:ext cx="1219200" cy="8750"/>
            </a:xfrm>
            <a:prstGeom prst="straightConnector1">
              <a:avLst/>
            </a:prstGeom>
            <a:ln w="762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">
            <a:extLst>
              <a:ext uri="{FF2B5EF4-FFF2-40B4-BE49-F238E27FC236}">
                <a16:creationId xmlns:a16="http://schemas.microsoft.com/office/drawing/2014/main" id="{F031055E-7EC5-44B9-90BF-7D496BF219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8785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4" y="1723768"/>
            <a:ext cx="7614829" cy="460083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600" dirty="0">
                <a:solidFill>
                  <a:schemeClr val="bg2"/>
                </a:solidFill>
              </a:rPr>
              <a:t>Algorithmic Complexity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600" b="1" dirty="0">
                <a:solidFill>
                  <a:schemeClr val="bg1"/>
                </a:solidFill>
              </a:rPr>
              <a:t>Stack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>
                <a:solidFill>
                  <a:schemeClr val="bg2"/>
                </a:solidFill>
              </a:rPr>
              <a:t>-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>
                <a:solidFill>
                  <a:schemeClr val="bg2"/>
                </a:solidFill>
              </a:rPr>
              <a:t>Last In First Out (LIFO)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400" dirty="0">
                <a:solidFill>
                  <a:schemeClr val="bg2"/>
                </a:solidFill>
              </a:rPr>
              <a:t>push(), pop(), peek()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600" b="1" dirty="0">
                <a:solidFill>
                  <a:schemeClr val="bg1"/>
                </a:solidFill>
              </a:rPr>
              <a:t>Queue</a:t>
            </a:r>
            <a:r>
              <a:rPr lang="en-US" sz="3600" dirty="0">
                <a:solidFill>
                  <a:schemeClr val="bg2"/>
                </a:solidFill>
              </a:rPr>
              <a:t> - First In First Out (FIFO)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400" dirty="0">
                <a:solidFill>
                  <a:schemeClr val="bg2"/>
                </a:solidFill>
              </a:rPr>
              <a:t>add(), poll(), peek()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600" b="1" dirty="0">
                <a:solidFill>
                  <a:schemeClr val="bg1"/>
                </a:solidFill>
              </a:rPr>
              <a:t>Priority Queue</a:t>
            </a:r>
          </a:p>
          <a:p>
            <a:pPr>
              <a:lnSpc>
                <a:spcPct val="100000"/>
              </a:lnSpc>
            </a:pPr>
            <a:endParaRPr lang="en-US" sz="36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</a:pPr>
            <a:endParaRPr lang="en-US" sz="3600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3E44DE09-C465-41BA-BD77-C46FBA694F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09301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938498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" r="2512"/>
          <a:stretch/>
        </p:blipFill>
        <p:spPr>
          <a:xfrm>
            <a:off x="8048209" y="2547249"/>
            <a:ext cx="3625551" cy="100971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69" t="4939" r="-5810" b="5775"/>
          <a:stretch/>
        </p:blipFill>
        <p:spPr bwMode="auto">
          <a:xfrm>
            <a:off x="4427954" y="1393728"/>
            <a:ext cx="3334615" cy="96679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7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7" t="5588" r="-7813" b="1819"/>
          <a:stretch/>
        </p:blipFill>
        <p:spPr>
          <a:xfrm>
            <a:off x="8064168" y="3834278"/>
            <a:ext cx="3608117" cy="123080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9"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749" t="-8951" r="-23891" b="-8951"/>
          <a:stretch/>
        </p:blipFill>
        <p:spPr>
          <a:xfrm>
            <a:off x="752280" y="5307007"/>
            <a:ext cx="3655944" cy="11349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27" t="-16504" r="-13960" b="-16504"/>
          <a:stretch/>
        </p:blipFill>
        <p:spPr>
          <a:xfrm>
            <a:off x="8048209" y="1393728"/>
            <a:ext cx="3625551" cy="989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13"/>
          </p:cNvPr>
          <p:cNvPicPr>
            <a:picLocks noChangeAspect="1"/>
          </p:cNvPicPr>
          <p:nvPr/>
        </p:nvPicPr>
        <p:blipFill rotWithShape="1"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5" t="4941" r="3550" b="4346"/>
          <a:stretch/>
        </p:blipFill>
        <p:spPr>
          <a:xfrm>
            <a:off x="4918305" y="4078250"/>
            <a:ext cx="2554395" cy="236365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  <p:pic>
        <p:nvPicPr>
          <p:cNvPr id="2" name="Picture 1">
            <a:hlinkClick r:id="rId15"/>
          </p:cNvPr>
          <p:cNvPicPr>
            <a:picLocks noChangeAspect="1"/>
          </p:cNvPicPr>
          <p:nvPr/>
        </p:nvPicPr>
        <p:blipFill rotWithShape="1">
          <a:blip r:embed="rId16"/>
          <a:srcRect l="5838" t="5064" r="4136" b="5064"/>
          <a:stretch/>
        </p:blipFill>
        <p:spPr>
          <a:xfrm>
            <a:off x="752280" y="3834279"/>
            <a:ext cx="3655944" cy="1230808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17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408224" y="2606080"/>
            <a:ext cx="1600787" cy="123080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19"/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163258" y="2617384"/>
            <a:ext cx="1600787" cy="12082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3" name="SmartIT">
            <a:hlinkClick r:id="rId21"/>
            <a:extLst>
              <a:ext uri="{FF2B5EF4-FFF2-40B4-BE49-F238E27FC236}">
                <a16:creationId xmlns:a16="http://schemas.microsoft.com/office/drawing/2014/main" id="{115D4F40-B5EA-427C-849F-B6EFFC9B617C}"/>
              </a:ext>
            </a:extLst>
          </p:cNvPr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63" t="-5711" r="-3984" b="-8810"/>
          <a:stretch/>
        </p:blipFill>
        <p:spPr>
          <a:xfrm>
            <a:off x="8046733" y="5307007"/>
            <a:ext cx="3625551" cy="113490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threePt" dir="t"/>
          </a:scene3d>
          <a:sp3d/>
        </p:spPr>
      </p:pic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F441F556-13A4-448E-B8DB-0D040FB86A4A}"/>
              </a:ext>
            </a:extLst>
          </p:cNvPr>
          <p:cNvPicPr>
            <a:picLocks noChangeAspect="1"/>
          </p:cNvPicPr>
          <p:nvPr/>
        </p:nvPicPr>
        <p:blipFill rotWithShape="1"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72" t="-4131" r="-2923" b="-8314"/>
          <a:stretch/>
        </p:blipFill>
        <p:spPr>
          <a:xfrm>
            <a:off x="752280" y="1393728"/>
            <a:ext cx="3391512" cy="2163232"/>
          </a:xfrm>
          <a:prstGeom prst="round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80514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2432A80-93DD-444D-B8B6-0385D17CA4D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739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CBC954D-D64E-43A2-BB9D-06E6298100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60493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Describes performance of particular algorithm</a:t>
            </a:r>
          </a:p>
          <a:p>
            <a:pPr lvl="1"/>
            <a:r>
              <a:rPr lang="en-US" dirty="0"/>
              <a:t>Runtime and memory consumption based on the input size </a:t>
            </a:r>
            <a:r>
              <a:rPr lang="en-US" b="1" dirty="0">
                <a:solidFill>
                  <a:schemeClr val="bg1"/>
                </a:solidFill>
              </a:rPr>
              <a:t>N </a:t>
            </a:r>
          </a:p>
          <a:p>
            <a:pPr lvl="1"/>
            <a:r>
              <a:rPr lang="en-US" dirty="0"/>
              <a:t>We usually care about the </a:t>
            </a:r>
            <a:r>
              <a:rPr lang="en-US" b="1" dirty="0">
                <a:solidFill>
                  <a:schemeClr val="bg1"/>
                </a:solidFill>
              </a:rPr>
              <a:t>worst-case</a:t>
            </a:r>
            <a:r>
              <a:rPr lang="en-US" dirty="0"/>
              <a:t> performance</a:t>
            </a:r>
          </a:p>
          <a:p>
            <a:r>
              <a:rPr lang="en-US" dirty="0"/>
              <a:t>We measure the complexity as the </a:t>
            </a:r>
            <a:r>
              <a:rPr lang="en-US" b="1" dirty="0">
                <a:solidFill>
                  <a:schemeClr val="bg1"/>
                </a:solidFill>
              </a:rPr>
              <a:t>Big O notation</a:t>
            </a:r>
          </a:p>
          <a:p>
            <a:pPr lvl="1"/>
            <a:r>
              <a:rPr lang="en-US" dirty="0"/>
              <a:t>Numerical function depending on the input size </a:t>
            </a:r>
            <a:r>
              <a:rPr lang="en-US" b="1" dirty="0">
                <a:solidFill>
                  <a:schemeClr val="bg1"/>
                </a:solidFill>
              </a:rPr>
              <a:t>O(N) </a:t>
            </a:r>
          </a:p>
          <a:p>
            <a:pPr lvl="1"/>
            <a:r>
              <a:rPr lang="en-US" dirty="0"/>
              <a:t>We measure time as the number of </a:t>
            </a:r>
            <a:r>
              <a:rPr lang="en-US" b="1" dirty="0">
                <a:solidFill>
                  <a:schemeClr val="bg1"/>
                </a:solidFill>
              </a:rPr>
              <a:t>simple steps </a:t>
            </a:r>
          </a:p>
          <a:p>
            <a:pPr lvl="1"/>
            <a:r>
              <a:rPr lang="en-US" dirty="0"/>
              <a:t>We measure memory as input data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 by it's </a:t>
            </a:r>
            <a:r>
              <a:rPr lang="en-US" b="1" dirty="0">
                <a:solidFill>
                  <a:schemeClr val="bg1"/>
                </a:solidFill>
              </a:rPr>
              <a:t>type size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Algorithmic Complexity 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ED40EA0-2062-4C94-A145-7619C35495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75339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562628" cy="5450481"/>
          </a:xfrm>
        </p:spPr>
        <p:txBody>
          <a:bodyPr>
            <a:normAutofit fontScale="92500" lnSpcReduction="10000"/>
          </a:bodyPr>
          <a:lstStyle/>
          <a:p>
            <a:r>
              <a:rPr lang="en-US" sz="3500" dirty="0"/>
              <a:t>O(1) – Constant time – time does not depend on </a:t>
            </a:r>
            <a:r>
              <a:rPr lang="en-US" sz="3500" b="1" dirty="0">
                <a:solidFill>
                  <a:schemeClr val="bg1"/>
                </a:solidFill>
              </a:rPr>
              <a:t>N</a:t>
            </a:r>
          </a:p>
          <a:p>
            <a:r>
              <a:rPr lang="en-US" sz="3500" dirty="0"/>
              <a:t>O(log(N)) – Logarithmic time – grows with rate as </a:t>
            </a:r>
            <a:r>
              <a:rPr lang="en-US" sz="3500" b="1" dirty="0">
                <a:solidFill>
                  <a:schemeClr val="bg1"/>
                </a:solidFill>
              </a:rPr>
              <a:t>log(N)</a:t>
            </a:r>
          </a:p>
          <a:p>
            <a:r>
              <a:rPr lang="en-US" sz="3500" dirty="0"/>
              <a:t>O(N) – Linear time grows at the same rate as </a:t>
            </a:r>
            <a:r>
              <a:rPr lang="en-US" sz="3500" b="1" dirty="0">
                <a:solidFill>
                  <a:schemeClr val="bg1"/>
                </a:solidFill>
              </a:rPr>
              <a:t>N</a:t>
            </a:r>
          </a:p>
          <a:p>
            <a:r>
              <a:rPr lang="en-US" sz="3500" dirty="0"/>
              <a:t>O(N^2),O(N^3) – Quadratic, Cubic grows as square or cube of </a:t>
            </a:r>
            <a:r>
              <a:rPr lang="en-US" sz="3500" b="1" dirty="0">
                <a:solidFill>
                  <a:schemeClr val="bg1"/>
                </a:solidFill>
              </a:rPr>
              <a:t>N</a:t>
            </a:r>
            <a:r>
              <a:rPr lang="en-US" sz="3500" dirty="0"/>
              <a:t> </a:t>
            </a:r>
          </a:p>
          <a:p>
            <a:r>
              <a:rPr lang="en-US" sz="3500" dirty="0"/>
              <a:t>O(2^N) – Exponential grows as </a:t>
            </a:r>
            <a:r>
              <a:rPr lang="en-US" sz="3500" b="1" dirty="0">
                <a:solidFill>
                  <a:schemeClr val="bg1"/>
                </a:solidFill>
              </a:rPr>
              <a:t>N</a:t>
            </a:r>
            <a:r>
              <a:rPr lang="en-US" sz="3500" b="1" dirty="0"/>
              <a:t> </a:t>
            </a:r>
            <a:r>
              <a:rPr lang="en-US" sz="3500" dirty="0"/>
              <a:t>becomes the exponent worst algorithmic complexity</a:t>
            </a:r>
          </a:p>
          <a:p>
            <a:pPr lvl="1"/>
            <a:r>
              <a:rPr lang="en-US" sz="3200" dirty="0"/>
              <a:t>For input size of 10  - 1024 steps</a:t>
            </a:r>
          </a:p>
          <a:p>
            <a:pPr lvl="1"/>
            <a:r>
              <a:rPr lang="en-US" sz="3200" dirty="0"/>
              <a:t>For input size of 100 – 1267650600228229401496703205376 steps</a:t>
            </a:r>
          </a:p>
          <a:p>
            <a:r>
              <a:rPr lang="en-US" sz="3500" dirty="0">
                <a:hlinkClick r:id="rId2"/>
              </a:rPr>
              <a:t>http://bigocheatsheet.com/</a:t>
            </a:r>
            <a:endParaRPr lang="en-US" sz="35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Algorithmic Complexity 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CE2AAFA-2657-4A8D-9FBB-9569B515DE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79951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Asymptotic Functions</a:t>
            </a:r>
          </a:p>
        </p:txBody>
      </p:sp>
      <p:graphicFrame>
        <p:nvGraphicFramePr>
          <p:cNvPr id="5" name="Chart 4"/>
          <p:cNvGraphicFramePr/>
          <p:nvPr/>
        </p:nvGraphicFramePr>
        <p:xfrm>
          <a:off x="594360" y="1763795"/>
          <a:ext cx="11019284" cy="47878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Content Placeholder 2"/>
          <p:cNvSpPr txBox="1">
            <a:spLocks/>
          </p:cNvSpPr>
          <p:nvPr/>
        </p:nvSpPr>
        <p:spPr>
          <a:xfrm>
            <a:off x="201591" y="1214259"/>
            <a:ext cx="11804822" cy="624952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sz="3400" dirty="0"/>
              <a:t>Below are some examples of </a:t>
            </a:r>
            <a:r>
              <a:rPr lang="en-US" sz="3400" b="1" dirty="0">
                <a:solidFill>
                  <a:schemeClr val="bg1"/>
                </a:solidFill>
              </a:rPr>
              <a:t>common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algorithmic</a:t>
            </a:r>
            <a:r>
              <a:rPr lang="en-US" sz="3400" dirty="0"/>
              <a:t> grow:</a:t>
            </a:r>
            <a:endParaRPr lang="en-US" sz="3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3049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411152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en-US" altLang="ko-KR" sz="3500" dirty="0">
                <a:ea typeface="굴림" pitchFamily="50" charset="-127"/>
              </a:rPr>
              <a:t>Calculate maximum steps to find sum of even elements in an array</a:t>
            </a:r>
          </a:p>
          <a:p>
            <a:pPr>
              <a:lnSpc>
                <a:spcPct val="11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sz="3500" dirty="0">
                <a:ea typeface="굴림" pitchFamily="50" charset="-127"/>
              </a:rPr>
              <a:t>Assume that a </a:t>
            </a:r>
            <a:r>
              <a:rPr lang="en-US" sz="3500" b="1" dirty="0">
                <a:solidFill>
                  <a:schemeClr val="bg1"/>
                </a:solidFill>
                <a:ea typeface="굴림" pitchFamily="50" charset="-127"/>
              </a:rPr>
              <a:t>single step</a:t>
            </a:r>
            <a:r>
              <a:rPr lang="en-US" sz="3500" dirty="0">
                <a:solidFill>
                  <a:schemeClr val="bg1"/>
                </a:solidFill>
                <a:ea typeface="굴림" pitchFamily="50" charset="-127"/>
              </a:rPr>
              <a:t> </a:t>
            </a:r>
            <a:r>
              <a:rPr lang="en-US" sz="3500" dirty="0">
                <a:ea typeface="굴림" pitchFamily="50" charset="-127"/>
              </a:rPr>
              <a:t>is a single CPU instruction: 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ea typeface="굴림" pitchFamily="50" charset="-127"/>
              </a:rPr>
              <a:t>assignments, array lookups, comparisons, arithmetic operations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Get Sum Number of Steps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813353" y="1970544"/>
            <a:ext cx="10515598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getSumEven(int[] array)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int sum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for (int i = 0; i &lt; array.length;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if (array[i] % 2 == 0) sum += array[i];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return sum;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7141672" y="1837392"/>
            <a:ext cx="3352800" cy="990600"/>
          </a:xfrm>
          <a:prstGeom prst="wedgeRoundRectCallout">
            <a:avLst>
              <a:gd name="adj1" fmla="val -63906"/>
              <a:gd name="adj2" fmla="val -8700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Solution: </a:t>
            </a:r>
          </a:p>
          <a:p>
            <a:pPr algn="ctr"/>
            <a:r>
              <a:rPr lang="en-US" sz="2800" b="1" dirty="0">
                <a:solidFill>
                  <a:schemeClr val="bg1"/>
                </a:solidFill>
              </a:rPr>
              <a:t>T(n) = 9n + 3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4799012" y="4343400"/>
            <a:ext cx="4495800" cy="838200"/>
          </a:xfrm>
          <a:prstGeom prst="wedgeRoundRectCallout">
            <a:avLst>
              <a:gd name="adj1" fmla="val -56213"/>
              <a:gd name="adj2" fmla="val -48503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Counting maximum steps is called </a:t>
            </a:r>
            <a:r>
              <a:rPr lang="en-US" sz="2800" b="1" dirty="0">
                <a:solidFill>
                  <a:schemeClr val="bg1"/>
                </a:solidFill>
              </a:rPr>
              <a:t>worst-case</a:t>
            </a:r>
            <a:r>
              <a:rPr lang="en-US" sz="2800" dirty="0">
                <a:solidFill>
                  <a:srgbClr val="FFFFFF"/>
                </a:solidFill>
              </a:rPr>
              <a:t> analysis</a:t>
            </a:r>
            <a:endParaRPr lang="en-US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06172747-CDEE-4F25-BBB7-7CDDEC54C0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7657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</a:rPr>
              <a:t>Worst-case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altLang="ko-KR" dirty="0">
                <a:ea typeface="굴림" pitchFamily="50" charset="-127"/>
              </a:rPr>
              <a:t>An upper </a:t>
            </a:r>
            <a:r>
              <a:rPr lang="en-US" altLang="ko-KR" dirty="0">
                <a:solidFill>
                  <a:srgbClr val="234465"/>
                </a:solidFill>
                <a:ea typeface="굴림" pitchFamily="50" charset="-127"/>
              </a:rPr>
              <a:t>bound</a:t>
            </a:r>
            <a:r>
              <a:rPr lang="en-US" altLang="ko-KR" dirty="0">
                <a:ea typeface="굴림" pitchFamily="50" charset="-127"/>
              </a:rPr>
              <a:t> on the running time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</a:rPr>
              <a:t>Average-case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Average running time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</a:rPr>
              <a:t>Best-case</a:t>
            </a:r>
          </a:p>
          <a:p>
            <a:pPr lvl="1">
              <a:lnSpc>
                <a:spcPct val="100000"/>
              </a:lnSpc>
            </a:pPr>
            <a:r>
              <a:rPr lang="en-US" altLang="ko-KR" dirty="0">
                <a:ea typeface="굴림" pitchFamily="50" charset="-127"/>
              </a:rPr>
              <a:t>The lower bound on the running time </a:t>
            </a:r>
            <a:br>
              <a:rPr lang="en-US" altLang="ko-KR" dirty="0">
                <a:ea typeface="굴림" pitchFamily="50" charset="-127"/>
              </a:rPr>
            </a:br>
            <a:r>
              <a:rPr lang="en-US" altLang="ko-KR" dirty="0">
                <a:ea typeface="굴림" pitchFamily="50" charset="-127"/>
              </a:rPr>
              <a:t>(the optimal case)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Time Complexity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659" y="1196125"/>
            <a:ext cx="4403839" cy="5132439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0281A583-5687-4A9A-BC78-D4F759BEAE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9998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3780</TotalTime>
  <Words>2667</Words>
  <Application>Microsoft Office PowerPoint</Application>
  <PresentationFormat>Widescreen</PresentationFormat>
  <Paragraphs>531</Paragraphs>
  <Slides>47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Arial</vt:lpstr>
      <vt:lpstr>Calibri</vt:lpstr>
      <vt:lpstr>Consolas</vt:lpstr>
      <vt:lpstr>Wingdings</vt:lpstr>
      <vt:lpstr>Wingdings 2</vt:lpstr>
      <vt:lpstr>SoftUni</vt:lpstr>
      <vt:lpstr>Stack and Queue</vt:lpstr>
      <vt:lpstr>Table of Contents</vt:lpstr>
      <vt:lpstr>Have a Question?</vt:lpstr>
      <vt:lpstr>Algorithmic Complexity </vt:lpstr>
      <vt:lpstr>Algorithmic Complexity </vt:lpstr>
      <vt:lpstr>Algorithmic Complexity </vt:lpstr>
      <vt:lpstr>Asymptotic Functions</vt:lpstr>
      <vt:lpstr>Get Sum Number of Steps</vt:lpstr>
      <vt:lpstr>Time Complexity</vt:lpstr>
      <vt:lpstr>Stacks and Queue vs. ArrayDeque</vt:lpstr>
      <vt:lpstr>Stack</vt:lpstr>
      <vt:lpstr>Stack Functionality</vt:lpstr>
      <vt:lpstr>ArrayDeque&lt;E&gt; – Java Stack Implementation</vt:lpstr>
      <vt:lpstr>Stack – Utility Methods</vt:lpstr>
      <vt:lpstr>Stack – Overview of All Operations  </vt:lpstr>
      <vt:lpstr>Problem: Browser History</vt:lpstr>
      <vt:lpstr>Solution: Browser History (1)</vt:lpstr>
      <vt:lpstr>Solution: Browser History (2)</vt:lpstr>
      <vt:lpstr>Problem: Simple Calculator</vt:lpstr>
      <vt:lpstr>Solution: Simple Calculator (1)</vt:lpstr>
      <vt:lpstr>Solution: Simple Calculator (2)</vt:lpstr>
      <vt:lpstr>Problem: Decimal to Binary Converter</vt:lpstr>
      <vt:lpstr>Solution: Decimal to Binary Converter</vt:lpstr>
      <vt:lpstr>Problem: Matching Brackets</vt:lpstr>
      <vt:lpstr>Solution: Matching Brackets (1)</vt:lpstr>
      <vt:lpstr>Solution: Matching Brackets (2)</vt:lpstr>
      <vt:lpstr>Queues</vt:lpstr>
      <vt:lpstr>Queue</vt:lpstr>
      <vt:lpstr>Queue – Abstract Data Type</vt:lpstr>
      <vt:lpstr>ArrayDeque&lt;E&gt; – Java Queue Implementation</vt:lpstr>
      <vt:lpstr>ArrayDeque&lt;E&gt; – Java Queue Implementation (2)</vt:lpstr>
      <vt:lpstr>Add() / Offer()</vt:lpstr>
      <vt:lpstr>Remove() / Poll()</vt:lpstr>
      <vt:lpstr>Problem: Hot Potato</vt:lpstr>
      <vt:lpstr>Solution: Hot Potato (1)</vt:lpstr>
      <vt:lpstr>Solution: Hot Potato (2)</vt:lpstr>
      <vt:lpstr>ArrayDeque&lt;E&gt; – Java Queue Implementation (3)</vt:lpstr>
      <vt:lpstr>Peek()</vt:lpstr>
      <vt:lpstr>Problem: Math Potato</vt:lpstr>
      <vt:lpstr>Solution: Math Potato</vt:lpstr>
      <vt:lpstr>Queue – Overview of All Operations </vt:lpstr>
      <vt:lpstr>Priority Queue</vt:lpstr>
      <vt:lpstr>Summary</vt:lpstr>
      <vt:lpstr>Questions?</vt:lpstr>
      <vt:lpstr>SoftUni Diamond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Advanced - Stack and Queue</dc:title>
  <dc:subject>Java Advanced Practical Training Course @ SoftUni</dc:subject>
  <dc:creator>Software University</dc:creator>
  <cp:keywords>Advanced; java; fundamentals; technology;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Topuzakova, Desislava</cp:lastModifiedBy>
  <cp:revision>27</cp:revision>
  <dcterms:created xsi:type="dcterms:W3CDTF">2018-05-23T13:08:44Z</dcterms:created>
  <dcterms:modified xsi:type="dcterms:W3CDTF">2021-05-08T20:59:39Z</dcterms:modified>
  <cp:category>programming;computer programming;software development;web development</cp:category>
</cp:coreProperties>
</file>