
<file path=[Content_Types].xml><?xml version="1.0" encoding="utf-8"?>
<Types xmlns="http://schemas.openxmlformats.org/package/2006/content-types">
  <Default Extension="png" ContentType="image/png"/>
  <Default Extension="jfif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0"/>
  </p:notesMasterIdLst>
  <p:handoutMasterIdLst>
    <p:handoutMasterId r:id="rId1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401" r:id="rId105"/>
    <p:sldId id="497" r:id="rId106"/>
    <p:sldId id="498" r:id="rId107"/>
    <p:sldId id="405" r:id="rId108"/>
    <p:sldId id="493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EBA46D-4CC4-449C-B5CB-7426A3956998}">
          <p14:sldIdLst>
            <p14:sldId id="256"/>
            <p14:sldId id="257"/>
            <p14:sldId id="258"/>
          </p14:sldIdLst>
        </p14:section>
        <p14:section name="Recusion" id="{5C58F0D8-DA39-434D-B4BD-85CCE8547EA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Brute-Force Algorithm" id="{6E925C60-6067-4C48-BEA7-4ECA648B1F3D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Greedy Algorithms" id="{7445AD6A-BC02-4EEB-B72E-D9C0E836C3A5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Greedy Failure Cases" id="{1788F0F8-7FE8-4DDD-83A2-164AC0A235FB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Optimal Greedy Algorithms" id="{3B5C01C2-9002-40B6-B620-24DFE415F4F5}">
          <p14:sldIdLst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Sorting" id="{681FC194-E95A-401B-A296-B70B27F6E4B5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Searching" id="{55FF22FA-0EAA-47A5-856B-C52BB894FB16}">
          <p14:sldIdLst>
            <p14:sldId id="353"/>
            <p14:sldId id="354"/>
            <p14:sldId id="355"/>
            <p14:sldId id="356"/>
            <p14:sldId id="357"/>
          </p14:sldIdLst>
        </p14:section>
        <p14:section name="Conclusion" id="{D4AD2C1B-C777-4C2A-B0A5-1644C6F5B7E1}">
          <p14:sldIdLst>
            <p14:sldId id="358"/>
            <p14:sldId id="401"/>
            <p14:sldId id="497"/>
            <p14:sldId id="49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38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47" y="4404345"/>
            <a:ext cx="6486706" cy="335309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322FA-F8EB-4634-9F7D-110A95B395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299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671543-5603-4CFA-9214-E2C5FA5FA0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8916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B86933-C2DC-4277-BB47-69D5883819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16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AD2A60-1F68-48C5-BDDC-5E96A97828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3754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8FC9C4-DE1A-4456-AC2C-6CB2BCACE7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2037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70C2C2-32ED-4F5E-B726-9247F76BCC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3667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0329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886DC0-161E-4982-AC49-37C4CE7878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9486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E44F65F-71A2-44B0-86DA-F0B2FA1D19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586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gif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69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71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66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8.png"/><Relationship Id="rId20" Type="http://schemas.openxmlformats.org/officeDocument/2006/relationships/image" Target="../media/image70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65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62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67.png"/><Relationship Id="rId22" Type="http://schemas.openxmlformats.org/officeDocument/2006/relationships/image" Target="../media/image7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hyperlink" Target="https://codexio.bg/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hyperlink" Target="https://softuni.b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701/Basic-Algorithms-Lab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visualgo.net/en/sorti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55.png"/><Relationship Id="rId9" Type="http://schemas.openxmlformats.org/officeDocument/2006/relationships/image" Target="../media/image50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55.png"/><Relationship Id="rId9" Type="http://schemas.openxmlformats.org/officeDocument/2006/relationships/image" Target="../media/image50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svg"/><Relationship Id="rId4" Type="http://schemas.openxmlformats.org/officeDocument/2006/relationships/image" Target="../media/image57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Recursion, Greedy, Sorting and Searching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Algorithms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876800"/>
            <a:ext cx="2950749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68740"/>
            <a:ext cx="2950749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AC4AD-E666-47C4-863B-5BE7259C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1" y="2468695"/>
            <a:ext cx="2162135" cy="2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recursion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method directly calls itself</a:t>
            </a:r>
          </a:p>
          <a:p>
            <a:r>
              <a:rPr lang="en-US" dirty="0"/>
              <a:t>Indirect recursion</a:t>
            </a:r>
          </a:p>
          <a:p>
            <a:pPr lvl="1"/>
            <a:r>
              <a:rPr lang="en-US" dirty="0"/>
              <a:t>Method a calls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, method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calls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</a:p>
          <a:p>
            <a:pPr lvl="1"/>
            <a:r>
              <a:rPr lang="en-US" dirty="0"/>
              <a:t>Or even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67601" y="1800615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39001" y="4267201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b();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386442" y="4267201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Connector 11"/>
          <p:cNvCxnSpPr>
            <a:stCxn id="5" idx="3"/>
            <a:endCxn id="5" idx="0"/>
          </p:cNvCxnSpPr>
          <p:nvPr/>
        </p:nvCxnSpPr>
        <p:spPr>
          <a:xfrm flipH="1" flipV="1">
            <a:off x="8541320" y="1800614"/>
            <a:ext cx="1073720" cy="784626"/>
          </a:xfrm>
          <a:prstGeom prst="curvedConnector4">
            <a:avLst>
              <a:gd name="adj1" fmla="val -40719"/>
              <a:gd name="adj2" fmla="val 178517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>
            <a:stCxn id="6" idx="0"/>
            <a:endCxn id="7" idx="0"/>
          </p:cNvCxnSpPr>
          <p:nvPr/>
        </p:nvCxnSpPr>
        <p:spPr>
          <a:xfrm rot="5400000" flipH="1" flipV="1">
            <a:off x="9386442" y="3193480"/>
            <a:ext cx="12697" cy="2147441"/>
          </a:xfrm>
          <a:prstGeom prst="curvedConnector3">
            <a:avLst>
              <a:gd name="adj1" fmla="val 5791291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/>
          <p:cNvCxnSpPr>
            <a:cxnSpLocks/>
            <a:stCxn id="7" idx="2"/>
            <a:endCxn id="6" idx="2"/>
          </p:cNvCxnSpPr>
          <p:nvPr/>
        </p:nvCxnSpPr>
        <p:spPr>
          <a:xfrm rot="5400000">
            <a:off x="9386442" y="4762731"/>
            <a:ext cx="12697" cy="2147441"/>
          </a:xfrm>
          <a:prstGeom prst="curvedConnector3">
            <a:avLst>
              <a:gd name="adj1" fmla="val 6697039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49D980DF-2E81-4CE4-9948-3E790B419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17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b="1" dirty="0">
                <a:hlinkClick r:id="rId2"/>
              </a:rPr>
              <a:t>Linear search</a:t>
            </a:r>
            <a:r>
              <a:rPr lang="en-US" b="1" dirty="0"/>
              <a:t> </a:t>
            </a:r>
            <a:r>
              <a:rPr lang="en-US" dirty="0"/>
              <a:t>finds a particular value in a list (</a:t>
            </a:r>
            <a:r>
              <a:rPr lang="en-US" b="1" dirty="0">
                <a:hlinkClick r:id="rId3"/>
              </a:rPr>
              <a:t>visualize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Checking every one of the elements</a:t>
            </a:r>
          </a:p>
          <a:p>
            <a:pPr lvl="1"/>
            <a:r>
              <a:rPr lang="en-US" dirty="0"/>
              <a:t>One at a time, in sequence</a:t>
            </a:r>
          </a:p>
          <a:p>
            <a:pPr lvl="1"/>
            <a:r>
              <a:rPr lang="en-US" dirty="0"/>
              <a:t>Until the desired one is found</a:t>
            </a:r>
          </a:p>
          <a:p>
            <a:r>
              <a:rPr lang="en-US" dirty="0"/>
              <a:t>Worst &amp; average performance: 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5245" y="4754596"/>
            <a:ext cx="6579820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4D5377-D3E0-45F0-ABB3-1C249B1FF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31000" y="6609912"/>
            <a:ext cx="489444" cy="1940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738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3284993"/>
          </a:xfrm>
        </p:spPr>
        <p:txBody>
          <a:bodyPr>
            <a:spAutoFit/>
          </a:bodyPr>
          <a:lstStyle/>
          <a:p>
            <a:r>
              <a:rPr lang="en-US" sz="3200" b="1" dirty="0">
                <a:hlinkClick r:id="rId2"/>
              </a:rPr>
              <a:t>Binary search</a:t>
            </a:r>
            <a:r>
              <a:rPr lang="en-US" sz="3200" dirty="0"/>
              <a:t> finds an item within a ordered data structure</a:t>
            </a:r>
          </a:p>
          <a:p>
            <a:r>
              <a:rPr lang="en-US" sz="3200" dirty="0"/>
              <a:t>At each step, compare the input with the middle element</a:t>
            </a:r>
          </a:p>
          <a:p>
            <a:pPr lvl="1"/>
            <a:r>
              <a:rPr lang="en-US" sz="3000" dirty="0"/>
              <a:t>The algorithm repeats its action to the left or right sub-structure</a:t>
            </a:r>
          </a:p>
          <a:p>
            <a:r>
              <a:rPr lang="en-US" sz="3200" dirty="0"/>
              <a:t>Average performance: </a:t>
            </a:r>
            <a:r>
              <a:rPr lang="en-US" sz="3200" b="1" dirty="0">
                <a:solidFill>
                  <a:schemeClr val="bg1"/>
                </a:solidFill>
              </a:rPr>
              <a:t>O(log(n))</a:t>
            </a:r>
          </a:p>
          <a:p>
            <a:r>
              <a:rPr lang="en-US" sz="3200" dirty="0"/>
              <a:t>See the </a:t>
            </a:r>
            <a:r>
              <a:rPr lang="en-US" sz="3200" b="1" dirty="0">
                <a:solidFill>
                  <a:prstClr val="white"/>
                </a:solidFill>
                <a:hlinkClick r:id="rId3"/>
              </a:rPr>
              <a:t>visualization</a:t>
            </a:r>
            <a:endParaRPr lang="en-US" sz="3200" b="1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0" y="4506425"/>
            <a:ext cx="3169470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6490" y="4506426"/>
            <a:ext cx="2590125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6" descr="http://darcy.rsgc.on.ca/ACES/ICS3U/images/BinarySearch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535" y="4506426"/>
            <a:ext cx="3769100" cy="219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F3D13476-DCA2-4DC0-9C3B-6A1BAB9DB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06615" y="6534000"/>
            <a:ext cx="513829" cy="27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85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(Iterative)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6917E-CCF1-498F-AC5E-EBFB9046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440752"/>
            <a:ext cx="10512862" cy="4920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binarySearch(int arr[], int key, int start, int end)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while 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if 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start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 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end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35F041-3BC2-4065-9C0A-C464AFA6F0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86000" y="6534000"/>
            <a:ext cx="534444" cy="27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007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2591" y="1593864"/>
            <a:ext cx="8161637" cy="482863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Recursion</a:t>
            </a:r>
            <a:r>
              <a:rPr lang="bg-BG" sz="3400" b="1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 </a:t>
            </a:r>
            <a:r>
              <a:rPr lang="en-US" sz="3400" dirty="0">
                <a:solidFill>
                  <a:schemeClr val="bg2"/>
                </a:solidFill>
              </a:rPr>
              <a:t>a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method or a function that 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calls itself</a:t>
            </a:r>
            <a:endParaRPr lang="bg-BG" sz="3200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Brute-Force </a:t>
            </a:r>
            <a:r>
              <a:rPr lang="bg-BG" sz="3400" b="1" dirty="0">
                <a:solidFill>
                  <a:schemeClr val="bg2"/>
                </a:solidFill>
              </a:rPr>
              <a:t>-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trying all the possible solutions</a:t>
            </a:r>
            <a:endParaRPr lang="en-US" sz="3400" b="1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Greedy</a:t>
            </a:r>
            <a:r>
              <a:rPr lang="en-US" sz="3400" b="1" dirty="0">
                <a:solidFill>
                  <a:schemeClr val="bg2"/>
                </a:solidFill>
              </a:rPr>
              <a:t> - </a:t>
            </a:r>
            <a:r>
              <a:rPr lang="en-US" sz="3400" dirty="0">
                <a:solidFill>
                  <a:schemeClr val="bg2"/>
                </a:solidFill>
              </a:rPr>
              <a:t>picking a locally optimal solution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Sorting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Bubble Sort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Searching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Linear and Binary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4BAF101-7D6E-4FE5-9936-A871B3273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06153" y="6422500"/>
            <a:ext cx="485847" cy="38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44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1095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105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10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010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A34971-C8CA-4D70-88C6-EAE3424F24DC}"/>
              </a:ext>
            </a:extLst>
          </p:cNvPr>
          <p:cNvSpPr txBox="1">
            <a:spLocks/>
          </p:cNvSpPr>
          <p:nvPr/>
        </p:nvSpPr>
        <p:spPr>
          <a:xfrm>
            <a:off x="11676000" y="6507000"/>
            <a:ext cx="444444" cy="351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9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78DC21-402B-4FF4-852C-9BFAE8ED3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58542" y="6489000"/>
            <a:ext cx="384872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function that calls itself </a:t>
            </a:r>
            <a:br>
              <a:rPr lang="en-US" dirty="0"/>
            </a:br>
            <a:r>
              <a:rPr lang="en-US" dirty="0"/>
              <a:t>repeatedly until a certain </a:t>
            </a:r>
            <a:br>
              <a:rPr lang="en-US" dirty="0"/>
            </a:br>
            <a:r>
              <a:rPr lang="en-US" dirty="0"/>
              <a:t>condition is met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repeats a </a:t>
            </a:r>
            <a:br>
              <a:rPr lang="en-US" dirty="0"/>
            </a:br>
            <a:r>
              <a:rPr lang="en-US" dirty="0"/>
              <a:t>defined process until </a:t>
            </a:r>
            <a:br>
              <a:rPr lang="en-US" dirty="0"/>
            </a:br>
            <a:r>
              <a:rPr lang="en-US" dirty="0"/>
              <a:t>a condition fails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vs. Recursive Approach</a:t>
            </a:r>
            <a:endParaRPr lang="bg-B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5600"/>
            <a:ext cx="3352800" cy="32022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19400"/>
            <a:ext cx="3505200" cy="310028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ABB2D9B-7101-4C69-B3FF-307A0A8D29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997D19F-C8D7-4212-8913-3423BD6CAC3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41281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42774" y="1196125"/>
            <a:ext cx="10780859" cy="2075282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that:</a:t>
            </a:r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Array Sum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371600" y="3429001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1 2 3 4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962719" y="3429001"/>
            <a:ext cx="685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163088" y="3524758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1371600" y="4700863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400" dirty="0">
                <a:solidFill>
                  <a:schemeClr val="tx1"/>
                </a:solidFill>
                <a:effectLst/>
              </a:rPr>
              <a:t>-1 0 1</a:t>
            </a:r>
            <a:endParaRPr lang="en-GB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3961465" y="4700860"/>
            <a:ext cx="685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bg-BG" sz="2400" dirty="0">
                <a:solidFill>
                  <a:schemeClr val="tx1"/>
                </a:solidFill>
                <a:effectLst/>
              </a:rPr>
              <a:t>0</a:t>
            </a:r>
            <a:endParaRPr lang="en-GB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Arrow: Right 13">
            <a:extLst>
              <a:ext uri="{FF2B5EF4-FFF2-40B4-BE49-F238E27FC236}">
                <a16:creationId xmlns:a16="http://schemas.microsoft.com/office/drawing/2014/main" id="{0C961FFD-C8C6-4741-994D-BC067FDC3A2B}"/>
              </a:ext>
            </a:extLst>
          </p:cNvPr>
          <p:cNvSpPr/>
          <p:nvPr/>
        </p:nvSpPr>
        <p:spPr>
          <a:xfrm>
            <a:off x="3163088" y="4803881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33DDA-D9A5-40EE-8BF8-79CC339690FA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9A9647B-CC6F-49D5-9E0F-E3C2C6104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62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Array Sum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02" y="2090172"/>
            <a:ext cx="10058400" cy="2677656"/>
          </a:xfrm>
          <a:prstGeom prst="rect">
            <a:avLst/>
          </a:prstGeom>
          <a:solidFill>
            <a:schemeClr val="tx1">
              <a:lumMod val="20000"/>
              <a:lumOff val="8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defTabSz="1218438" latinLnBrk="1"/>
            <a:r>
              <a:rPr lang="en-US" sz="2800" b="1" dirty="0">
                <a:latin typeface="Consolas" pitchFamily="49" charset="0"/>
              </a:rPr>
              <a:t>static int sum(int[] array, int index) {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if (index == array.length - 1) {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  return array[index];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}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return array[index] + sum(array, index + 1);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}</a:t>
            </a:r>
            <a:endParaRPr lang="en-GB" sz="2800" b="1" dirty="0">
              <a:latin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CF0C3-ED87-4F6A-AD92-669A552EDACC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6346BC5-EC55-4AE9-A77F-BD94E0147E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459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229032" y="2743201"/>
            <a:ext cx="1292759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5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810000" y="2739565"/>
            <a:ext cx="2286000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120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943B65B-40F3-431E-97EB-3C846E0A5020}"/>
              </a:ext>
            </a:extLst>
          </p:cNvPr>
          <p:cNvSpPr txBox="1">
            <a:spLocks/>
          </p:cNvSpPr>
          <p:nvPr/>
        </p:nvSpPr>
        <p:spPr>
          <a:xfrm>
            <a:off x="1229032" y="4114800"/>
            <a:ext cx="1292759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10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8447402-0808-4456-AA86-BAFA3F34D09E}"/>
              </a:ext>
            </a:extLst>
          </p:cNvPr>
          <p:cNvSpPr txBox="1">
            <a:spLocks/>
          </p:cNvSpPr>
          <p:nvPr/>
        </p:nvSpPr>
        <p:spPr>
          <a:xfrm>
            <a:off x="3809999" y="4114800"/>
            <a:ext cx="2286001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3628800</a:t>
            </a:r>
          </a:p>
        </p:txBody>
      </p:sp>
      <p:sp>
        <p:nvSpPr>
          <p:cNvPr id="15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899822" y="2918925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13">
            <a:extLst>
              <a:ext uri="{FF2B5EF4-FFF2-40B4-BE49-F238E27FC236}">
                <a16:creationId xmlns:a16="http://schemas.microsoft.com/office/drawing/2014/main" id="{0C961FFD-C8C6-4741-994D-BC067FDC3A2B}"/>
              </a:ext>
            </a:extLst>
          </p:cNvPr>
          <p:cNvSpPr/>
          <p:nvPr/>
        </p:nvSpPr>
        <p:spPr>
          <a:xfrm>
            <a:off x="2899823" y="4294161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09" y="2743200"/>
            <a:ext cx="2743200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373939-DB3E-441B-8D15-2C7F61FEA3B7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66A6F33-1595-4587-9059-9DCB147CD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24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8074" y="2353981"/>
            <a:ext cx="7015852" cy="2677656"/>
          </a:xfrm>
          <a:prstGeom prst="rect">
            <a:avLst/>
          </a:prstGeom>
          <a:solidFill>
            <a:schemeClr val="tx1">
              <a:lumMod val="20000"/>
              <a:lumOff val="8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defTabSz="1218438" latinLnBrk="1">
              <a:defRPr sz="2800" b="1">
                <a:latin typeface="Consolas" pitchFamily="49" charset="0"/>
              </a:defRPr>
            </a:lvl1pPr>
          </a:lstStyle>
          <a:p>
            <a:r>
              <a:rPr lang="pt-BR" dirty="0"/>
              <a:t>static long </a:t>
            </a:r>
            <a:r>
              <a:rPr lang="pt-BR" dirty="0">
                <a:solidFill>
                  <a:schemeClr val="bg1"/>
                </a:solidFill>
              </a:rPr>
              <a:t>factorial</a:t>
            </a:r>
            <a:r>
              <a:rPr lang="pt-BR" dirty="0"/>
              <a:t>(int num) {</a:t>
            </a:r>
          </a:p>
          <a:p>
            <a:r>
              <a:rPr lang="pt-BR" dirty="0"/>
              <a:t>  if (</a:t>
            </a:r>
            <a:r>
              <a:rPr lang="pt-BR" dirty="0">
                <a:solidFill>
                  <a:schemeClr val="bg1"/>
                </a:solidFill>
              </a:rPr>
              <a:t>num == 0</a:t>
            </a:r>
            <a:r>
              <a:rPr lang="pt-BR" dirty="0"/>
              <a:t>) {</a:t>
            </a:r>
          </a:p>
          <a:p>
            <a:r>
              <a:rPr lang="pt-BR" dirty="0"/>
              <a:t>    return 1; 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return num * </a:t>
            </a:r>
            <a:r>
              <a:rPr lang="pt-BR" dirty="0">
                <a:solidFill>
                  <a:schemeClr val="bg1"/>
                </a:solidFill>
              </a:rPr>
              <a:t>factorial</a:t>
            </a:r>
            <a:r>
              <a:rPr lang="pt-BR" dirty="0"/>
              <a:t>(</a:t>
            </a:r>
            <a:r>
              <a:rPr lang="pt-BR" dirty="0">
                <a:solidFill>
                  <a:schemeClr val="bg1"/>
                </a:solidFill>
              </a:rPr>
              <a:t>num - 1</a:t>
            </a:r>
            <a:r>
              <a:rPr lang="pt-BR" dirty="0"/>
              <a:t>);</a:t>
            </a:r>
          </a:p>
          <a:p>
            <a:r>
              <a:rPr lang="pt-BR" dirty="0"/>
              <a:t>} 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202" y="3356054"/>
            <a:ext cx="1677988" cy="609600"/>
          </a:xfrm>
          <a:prstGeom prst="wedgeRoundRectCallout">
            <a:avLst>
              <a:gd name="adj1" fmla="val -59987"/>
              <a:gd name="adj2" fmla="val -494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498A1-A101-475A-B85E-D72C74B67BEC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C49D6C-A2DE-425D-8E12-119D74CB8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35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A7AAEE0-0238-4B76-AAB8-4C9383D4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47" y="1066801"/>
            <a:ext cx="2221706" cy="30831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E6F7F2A-4C37-4CA6-B2A5-9FC7D516F2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Brute-Force Algorithms</a:t>
            </a:r>
          </a:p>
        </p:txBody>
      </p:sp>
    </p:spTree>
    <p:extLst>
      <p:ext uri="{BB962C8B-B14F-4D97-AF65-F5344CB8AC3E}">
        <p14:creationId xmlns:p14="http://schemas.microsoft.com/office/powerpoint/2010/main" val="15292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91CE-1CE8-4918-897A-EBC342865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3440" y="1150939"/>
            <a:ext cx="6733160" cy="2430462"/>
          </a:xfrm>
        </p:spPr>
        <p:txBody>
          <a:bodyPr/>
          <a:lstStyle/>
          <a:p>
            <a:r>
              <a:rPr lang="en-US" dirty="0"/>
              <a:t>Trying all possible combinations</a:t>
            </a:r>
          </a:p>
          <a:p>
            <a:r>
              <a:rPr lang="en-US" dirty="0"/>
              <a:t>Picking the best solution</a:t>
            </a:r>
          </a:p>
          <a:p>
            <a:r>
              <a:rPr lang="en-US" dirty="0"/>
              <a:t>Usually slow and inefficient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29718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42672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5626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1534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31D9F73-1C30-4E62-BDC8-15CFE82FD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5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86882EF-06DD-423A-B9DE-8EB9EB9C18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745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Recursion</a:t>
            </a:r>
            <a:endParaRPr lang="bg-BG" dirty="0"/>
          </a:p>
          <a:p>
            <a:pPr marL="514350" indent="-514350"/>
            <a:r>
              <a:rPr lang="en-US" dirty="0"/>
              <a:t>Brute-Force Algorithms</a:t>
            </a:r>
          </a:p>
          <a:p>
            <a:pPr marL="514350" indent="-514350"/>
            <a:r>
              <a:rPr lang="en-US" dirty="0"/>
              <a:t>Greedy </a:t>
            </a:r>
            <a:r>
              <a:rPr lang="en-US" dirty="0" smtClean="0"/>
              <a:t>Algorithms</a:t>
            </a:r>
            <a:endParaRPr lang="bg-BG" dirty="0" smtClean="0"/>
          </a:p>
          <a:p>
            <a:pPr marL="514350" indent="-514350"/>
            <a:r>
              <a:rPr lang="en-US" dirty="0" smtClean="0"/>
              <a:t>Greedy </a:t>
            </a:r>
            <a:r>
              <a:rPr lang="en-US" dirty="0"/>
              <a:t>Failure Cases</a:t>
            </a:r>
          </a:p>
          <a:p>
            <a:pPr marL="514350" indent="-514350"/>
            <a:r>
              <a:rPr lang="en-US" dirty="0"/>
              <a:t>Simple Sorting Algorithms</a:t>
            </a:r>
          </a:p>
          <a:p>
            <a:pPr marL="514350" indent="-514350"/>
            <a:r>
              <a:rPr lang="en-US" dirty="0"/>
              <a:t>Searching Algorithms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9AAC95-04A0-4CEF-9712-48E0052A66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124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1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4958850-2B76-4299-8295-7E02DF540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256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2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2EAF787-E458-43C9-A15C-987FD264D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613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419B-8E2F-4D51-9DEC-08537F14F7C8}"/>
              </a:ext>
            </a:extLst>
          </p:cNvPr>
          <p:cNvSpPr txBox="1"/>
          <p:nvPr/>
        </p:nvSpPr>
        <p:spPr>
          <a:xfrm>
            <a:off x="764413" y="5105401"/>
            <a:ext cx="10663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 x 10 x 10 x 10 x 10 = 100,000 combinations</a:t>
            </a:r>
            <a:endParaRPr lang="bg-BG" sz="4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0255443-1A48-4147-A3B2-BDC0501D9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3136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4A9F8F-6954-42D4-95FC-D0CC26D4E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53" y="1236520"/>
            <a:ext cx="2715697" cy="27156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AF16FB-8C8D-421F-BC63-64BC636C61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147757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45938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for solving optimization problems</a:t>
            </a:r>
          </a:p>
          <a:p>
            <a:r>
              <a:rPr lang="en-US" sz="3200" dirty="0"/>
              <a:t>Usually more efficient than the other algorithms</a:t>
            </a:r>
          </a:p>
          <a:p>
            <a:r>
              <a:rPr lang="en-US" sz="3200" dirty="0"/>
              <a:t>Can produce  a </a:t>
            </a:r>
            <a:r>
              <a:rPr lang="en-US" sz="3200" b="1" dirty="0">
                <a:solidFill>
                  <a:schemeClr val="bg1"/>
                </a:solidFill>
              </a:rPr>
              <a:t>non-optimal</a:t>
            </a:r>
            <a:r>
              <a:rPr lang="en-US" sz="3200" dirty="0"/>
              <a:t> (incorrect) result</a:t>
            </a:r>
          </a:p>
          <a:p>
            <a:r>
              <a:rPr lang="en-US" sz="3200" dirty="0"/>
              <a:t>Pick the </a:t>
            </a:r>
            <a:r>
              <a:rPr lang="en-US" sz="3200" b="1" dirty="0">
                <a:solidFill>
                  <a:schemeClr val="bg1"/>
                </a:solidFill>
              </a:rPr>
              <a:t>best local </a:t>
            </a:r>
            <a:r>
              <a:rPr lang="en-US" sz="3200" dirty="0"/>
              <a:t>solution</a:t>
            </a:r>
          </a:p>
          <a:p>
            <a:pPr lvl="1"/>
            <a:r>
              <a:rPr lang="en-US" sz="3000" dirty="0"/>
              <a:t>The optimum for a </a:t>
            </a:r>
            <a:r>
              <a:rPr lang="en-US" sz="3000" b="1" dirty="0">
                <a:solidFill>
                  <a:schemeClr val="bg1"/>
                </a:solidFill>
              </a:rPr>
              <a:t>current</a:t>
            </a:r>
            <a:r>
              <a:rPr lang="en-US" sz="3000" dirty="0"/>
              <a:t> position and point of view</a:t>
            </a:r>
          </a:p>
          <a:p>
            <a:r>
              <a:rPr lang="en-US" sz="3200" dirty="0"/>
              <a:t>Greedy algorithms assume that always choosing a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local</a:t>
            </a:r>
            <a:r>
              <a:rPr lang="en-US" sz="3200" dirty="0"/>
              <a:t> optimum leads to the </a:t>
            </a:r>
            <a:r>
              <a:rPr lang="en-US" sz="3200" b="1" dirty="0">
                <a:solidFill>
                  <a:schemeClr val="bg1"/>
                </a:solidFill>
              </a:rPr>
              <a:t>global</a:t>
            </a:r>
            <a:r>
              <a:rPr lang="en-US" sz="3200" dirty="0"/>
              <a:t> optimum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A361667-12B5-4FDF-8D09-609B5B6228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Finding the best solution from all possible solutions</a:t>
            </a:r>
          </a:p>
          <a:p>
            <a:r>
              <a:rPr lang="en-US" sz="3400" dirty="0"/>
              <a:t>Examples:</a:t>
            </a:r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shortest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path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from Sofia to Varna</a:t>
            </a:r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maximum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increasing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subsequence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Find the shortest route that visits each city and</a:t>
            </a:r>
            <a:br>
              <a:rPr lang="en-US" sz="3200" dirty="0"/>
            </a:br>
            <a:r>
              <a:rPr lang="en-US" sz="3200" dirty="0"/>
              <a:t>returns to the origin city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26051B-7307-4F0D-A8E8-EE89AF3E63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4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CAEE77-14F3-49B0-B387-8EEA9C1F8D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215422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486" y="1196125"/>
            <a:ext cx="1130128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program, which gathers a sum of money, </a:t>
            </a:r>
            <a:br>
              <a:rPr lang="en-US" sz="3200" dirty="0"/>
            </a:br>
            <a:r>
              <a:rPr lang="en-US" sz="3200" dirty="0"/>
              <a:t>using the least possible number of coins</a:t>
            </a:r>
          </a:p>
          <a:p>
            <a:r>
              <a:rPr lang="en-US" sz="3200" dirty="0"/>
              <a:t>Consider the US </a:t>
            </a:r>
            <a:r>
              <a:rPr lang="en-US" sz="3200" b="1" dirty="0">
                <a:solidFill>
                  <a:schemeClr val="bg1"/>
                </a:solidFill>
              </a:rPr>
              <a:t>currency coins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0.01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0.02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0.05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0.10 </a:t>
            </a:r>
            <a:endParaRPr lang="en-US" sz="30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 </a:t>
            </a:r>
            <a:r>
              <a:rPr lang="en-US" sz="3200" dirty="0"/>
              <a:t>for "Sum of Coins":</a:t>
            </a:r>
          </a:p>
          <a:p>
            <a:pPr lvl="1"/>
            <a:r>
              <a:rPr lang="en-US" sz="3000" dirty="0"/>
              <a:t>Take the largest coin while possible</a:t>
            </a:r>
          </a:p>
          <a:p>
            <a:pPr lvl="1"/>
            <a:r>
              <a:rPr lang="en-US" sz="3000" dirty="0"/>
              <a:t>Then take the second largest</a:t>
            </a:r>
          </a:p>
          <a:p>
            <a:pPr lvl="1"/>
            <a:r>
              <a:rPr lang="en-US" sz="3000" dirty="0"/>
              <a:t>Etc.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Coins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81015" y="2286000"/>
            <a:ext cx="3429000" cy="3276600"/>
            <a:chOff x="4529567" y="1214512"/>
            <a:chExt cx="3229698" cy="3040480"/>
          </a:xfrm>
        </p:grpSpPr>
        <p:sp>
          <p:nvSpPr>
            <p:cNvPr id="5" name="TextBox 28">
              <a:extLst>
                <a:ext uri="{FF2B5EF4-FFF2-40B4-BE49-F238E27FC236}">
                  <a16:creationId xmlns:a16="http://schemas.microsoft.com/office/drawing/2014/main" id="{A2F042AC-6CAC-44D4-BD1D-16687E107AB7}"/>
                </a:ext>
              </a:extLst>
            </p:cNvPr>
            <p:cNvSpPr txBox="1"/>
            <p:nvPr/>
          </p:nvSpPr>
          <p:spPr>
            <a:xfrm>
              <a:off x="4529567" y="250878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5¢</a:t>
              </a:r>
            </a:p>
          </p:txBody>
        </p:sp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ED6BDF5F-0F17-4342-B2AB-89298BEBC1B6}"/>
                </a:ext>
              </a:extLst>
            </p:cNvPr>
            <p:cNvSpPr txBox="1"/>
            <p:nvPr/>
          </p:nvSpPr>
          <p:spPr>
            <a:xfrm>
              <a:off x="5276027" y="3373514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bg-BG" sz="2799" dirty="0">
                  <a:solidFill>
                    <a:schemeClr val="tx1"/>
                  </a:solidFill>
                  <a:effectLst/>
                </a:rPr>
                <a:t>4</a:t>
              </a:r>
              <a:r>
                <a:rPr lang="en-US" sz="2799" dirty="0">
                  <a:solidFill>
                    <a:schemeClr val="tx1"/>
                  </a:solidFill>
                  <a:effectLst/>
                </a:rPr>
                <a:t>¢</a:t>
              </a:r>
            </a:p>
          </p:txBody>
        </p:sp>
        <p:sp>
          <p:nvSpPr>
            <p:cNvPr id="8" name="TextBox 28">
              <a:extLst>
                <a:ext uri="{FF2B5EF4-FFF2-40B4-BE49-F238E27FC236}">
                  <a16:creationId xmlns:a16="http://schemas.microsoft.com/office/drawing/2014/main" id="{C8799BA4-F4A1-44C5-A9ED-5B9BE616B020}"/>
                </a:ext>
              </a:extLst>
            </p:cNvPr>
            <p:cNvSpPr txBox="1"/>
            <p:nvPr/>
          </p:nvSpPr>
          <p:spPr>
            <a:xfrm>
              <a:off x="4796210" y="1358815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1¢</a:t>
              </a: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03977CAF-923F-412B-B01F-D2C42FEB55F5}"/>
                </a:ext>
              </a:extLst>
            </p:cNvPr>
            <p:cNvSpPr txBox="1"/>
            <p:nvPr/>
          </p:nvSpPr>
          <p:spPr>
            <a:xfrm>
              <a:off x="5755844" y="2294013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50¢</a:t>
              </a:r>
            </a:p>
          </p:txBody>
        </p:sp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37F4D815-8BEF-4AB0-8F2D-DCAB3E75AB6E}"/>
                </a:ext>
              </a:extLst>
            </p:cNvPr>
            <p:cNvSpPr txBox="1"/>
            <p:nvPr/>
          </p:nvSpPr>
          <p:spPr>
            <a:xfrm>
              <a:off x="6799630" y="2761480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25¢</a:t>
              </a:r>
            </a:p>
          </p:txBody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CF9ACAC6-772E-4D6A-8C94-6A6C677EAB23}"/>
                </a:ext>
              </a:extLst>
            </p:cNvPr>
            <p:cNvSpPr txBox="1"/>
            <p:nvPr/>
          </p:nvSpPr>
          <p:spPr>
            <a:xfrm>
              <a:off x="6094412" y="121451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1$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B0D78BD-7AA8-4BA0-BCD2-632E0473CFA5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0F3E787-1082-4861-B112-AA8372C42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65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6576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7" y="4724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  <a:endParaRPr lang="bg-BG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C8592-A1B1-4D5E-87FF-5A6FFDEA1972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808511C-94B4-4E7E-AD93-82143DD42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2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5183C-C636-44B6-98CD-E373511E9F9B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46EC755-1F1C-4A59-BA4D-A7BF8A9E7CCF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E988417-EF46-43C3-A268-C5E4174B5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561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302E23C-FE16-4B8D-8B82-323BEFCBC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D343D0-BB70-442C-A5B9-E94664697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28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F40FDE2-3C97-44E7-9E94-E19810D71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186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ACBC99B-99F6-44F5-9165-B01926611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5822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8195749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AE8F8C4-C1B2-4629-BD5D-252C91DE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763" y="2362200"/>
            <a:ext cx="1752600" cy="175260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98049B0C-DFBF-4401-8C52-8A1117B54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571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5C42FF8-FA6D-4D32-87B1-75C284203D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 for Sum of Coins</a:t>
            </a:r>
          </a:p>
        </p:txBody>
      </p:sp>
    </p:spTree>
    <p:extLst>
      <p:ext uri="{BB962C8B-B14F-4D97-AF65-F5344CB8AC3E}">
        <p14:creationId xmlns:p14="http://schemas.microsoft.com/office/powerpoint/2010/main" val="39075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(1)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617820" y="1346076"/>
            <a:ext cx="10822136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public static Map&lt;Integer, Integer&gt;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				chooseCoins(int[] coins, int targetSum)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List&lt;Integer&gt; sortedCoins = Arrays.stream(coins).boxed()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    .sorted(Collections.reverseOrder())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    .collect(Collectors.toList());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Map&lt;Integer, Integer&gt; chosenCoins = new LinkedHashMap&lt;&gt;();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currentSum = 0; int coinIndex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// Next slide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if (currentSum != targetSum)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throw new IllegalArgumentException();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return chosenCoins;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C85E22-73D3-4399-AA6C-5793F762B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6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(2)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342466" y="1346076"/>
            <a:ext cx="11507068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while (currentSum != targetSum &amp;&amp; coinIndex &lt; sortedCoins.size())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currentCoin = sortedCoins.get(coinIndex);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remainder = targetSum - currentSum;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numberOfCoins = remainder / currentCoin;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if (currentSum + currentCoin &lt;= targetSum)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chosenCoins.put(currentCoin, numberOfCoins);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currentSum += numberOfCoins * currentCoin;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coinIndex++;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6FF158-E07C-4440-A53E-FF944DE07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4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finds the smallest subset of S, the union </a:t>
            </a:r>
            <a:br>
              <a:rPr lang="en-US" sz="3200" dirty="0"/>
            </a:br>
            <a:r>
              <a:rPr lang="en-US" sz="3200" dirty="0"/>
              <a:t>of which =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dirty="0"/>
              <a:t> (if it exists)</a:t>
            </a:r>
          </a:p>
          <a:p>
            <a:r>
              <a:rPr lang="en-US" sz="3200" dirty="0"/>
              <a:t>You will be given a </a:t>
            </a: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of integers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dirty="0"/>
              <a:t> called "</a:t>
            </a:r>
            <a:r>
              <a:rPr lang="en-US" sz="3200" b="1" dirty="0">
                <a:solidFill>
                  <a:schemeClr val="bg1"/>
                </a:solidFill>
              </a:rPr>
              <a:t>the Universe</a:t>
            </a:r>
            <a:r>
              <a:rPr lang="en-US" sz="3200" dirty="0"/>
              <a:t>"</a:t>
            </a:r>
          </a:p>
          <a:p>
            <a:r>
              <a:rPr lang="en-US" sz="3200" dirty="0"/>
              <a:t>And a set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integer sets whose union =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Set Cover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757105" y="3796658"/>
            <a:ext cx="4881913" cy="25867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Universe: 1, 2, 3, 4, 5</a:t>
            </a:r>
            <a:endParaRPr lang="bg-BG" dirty="0"/>
          </a:p>
          <a:p>
            <a:r>
              <a:rPr lang="en-US" dirty="0"/>
              <a:t>Number of sets: 4</a:t>
            </a:r>
            <a:endParaRPr lang="bg-BG" dirty="0"/>
          </a:p>
          <a:p>
            <a:r>
              <a:rPr lang="en-US" dirty="0"/>
              <a:t>1</a:t>
            </a:r>
            <a:endParaRPr lang="bg-BG" dirty="0"/>
          </a:p>
          <a:p>
            <a:r>
              <a:rPr lang="en-US" dirty="0"/>
              <a:t>2, 4</a:t>
            </a:r>
            <a:endParaRPr lang="bg-BG" dirty="0"/>
          </a:p>
          <a:p>
            <a:r>
              <a:rPr lang="en-US" dirty="0"/>
              <a:t>5</a:t>
            </a:r>
            <a:endParaRPr lang="bg-BG" dirty="0"/>
          </a:p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6785821" y="3981323"/>
            <a:ext cx="3734676" cy="22174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Sets to take (4):</a:t>
            </a:r>
            <a:endParaRPr lang="bg-BG" dirty="0"/>
          </a:p>
          <a:p>
            <a:r>
              <a:rPr lang="en-US" dirty="0"/>
              <a:t>{ 2, 4 }</a:t>
            </a:r>
            <a:endParaRPr lang="bg-BG" dirty="0"/>
          </a:p>
          <a:p>
            <a:r>
              <a:rPr lang="en-US" dirty="0"/>
              <a:t>{ 1 }</a:t>
            </a:r>
            <a:endParaRPr lang="bg-BG" dirty="0"/>
          </a:p>
          <a:p>
            <a:r>
              <a:rPr lang="en-US" dirty="0"/>
              <a:t>{ 5 }</a:t>
            </a:r>
            <a:endParaRPr lang="bg-BG" dirty="0"/>
          </a:p>
          <a:p>
            <a:r>
              <a:rPr lang="en-US" dirty="0"/>
              <a:t>{ 3 }</a:t>
            </a:r>
            <a:endParaRPr lang="en-GB" dirty="0"/>
          </a:p>
        </p:txBody>
      </p:sp>
      <p:sp>
        <p:nvSpPr>
          <p:cNvPr id="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5946347" y="4988889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E7E8F-1FB4-451D-92D9-BCF3B15B8C33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3395E2D-CCB2-4F9B-96FC-952439E96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70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(1)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190405" y="1438865"/>
            <a:ext cx="1180483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static 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chooseSets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			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, List&lt;Integer&gt;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= new ArrayList&lt;&gt;();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Set&lt;Integer&gt;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universeSet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= new HashSet&lt;&gt;();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for (int element : universe) { universeSet.add(element);}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while (!universeSet.isEmpty())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Next Slide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28738-B7D8-4B01-BA27-2EA14D66E013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9ACCCA-A4D1-467E-9FAC-ACCA74C20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79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(2)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6B7FB-CA6C-42F3-AE7D-0FC92F874183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96FDCE3-1CEB-469E-8BDA-B83DAA99139F}"/>
              </a:ext>
            </a:extLst>
          </p:cNvPr>
          <p:cNvSpPr txBox="1">
            <a:spLocks/>
          </p:cNvSpPr>
          <p:nvPr/>
        </p:nvSpPr>
        <p:spPr>
          <a:xfrm>
            <a:off x="566794" y="1438865"/>
            <a:ext cx="7596131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notChosenCount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int[]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sets.get(0);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(int[] set : sets)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Next slide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selectedSets.add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universeSet.remove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60D4770-13B1-437A-A0CB-346B40847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054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(3)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6B7FB-CA6C-42F3-AE7D-0FC92F874183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0817CC-566F-44AB-84A6-6D5200B8559F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942880" y="1438865"/>
            <a:ext cx="835352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count = 0;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elem : set)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(universeSet.contains(elem))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count++;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               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(notChosenCount &lt; count)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notChosenCount = count;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chosenSet = set;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1FA5D5-53AC-4344-A57A-751988FC99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35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527278-A961-4FC9-8203-C5BB91AB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676400"/>
            <a:ext cx="1676400" cy="167640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5AFDFA-C38C-43DA-8E56-47029788CF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2608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55B9BD-6DE9-4382-8BBE-7C9F07C23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6" y="1012250"/>
            <a:ext cx="3003502" cy="3003500"/>
          </a:xfrm>
          <a:prstGeom prst="rect">
            <a:avLst/>
          </a:prstGeom>
          <a:noFill/>
        </p:spPr>
      </p:pic>
      <p:pic>
        <p:nvPicPr>
          <p:cNvPr id="9" name="Graphic 10" descr="Close">
            <a:extLst>
              <a:ext uri="{FF2B5EF4-FFF2-40B4-BE49-F238E27FC236}">
                <a16:creationId xmlns:a16="http://schemas.microsoft.com/office/drawing/2014/main" id="{5D877A7B-9767-4724-AB5B-E4AD3BB4D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2168" y="1479883"/>
            <a:ext cx="2664396" cy="2664396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CACA34-B021-43FC-B83C-8E1160A971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Failure Cases</a:t>
            </a:r>
          </a:p>
        </p:txBody>
      </p:sp>
    </p:spTree>
    <p:extLst>
      <p:ext uri="{BB962C8B-B14F-4D97-AF65-F5344CB8AC3E}">
        <p14:creationId xmlns:p14="http://schemas.microsoft.com/office/powerpoint/2010/main" val="429470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471" y="4724062"/>
            <a:ext cx="1638163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Actual:</a:t>
            </a:r>
            <a:endParaRPr lang="bg-BG" sz="39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0633" y="4724062"/>
            <a:ext cx="444236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0</a:t>
            </a:r>
            <a:endParaRPr lang="bg-BG" sz="3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905" y="1499433"/>
            <a:ext cx="2245992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Target: 18</a:t>
            </a:r>
            <a:endParaRPr lang="bg-BG" sz="3999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311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943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00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4072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1303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053664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43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8793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16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521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267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032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4411ABAC-0D8E-49C7-BC08-2DCC11EFF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83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1020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DB450795-F4B9-4DE5-84CF-BBF9F6926A9A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339E79F7-0BDA-4A26-9F9D-1414332CD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3980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9275DFC0-01E1-468F-8A58-411697C2AE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72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16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AEEC1BF9-6E80-43E6-8EE7-08457AB14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2099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1041ECF4-CA2B-4582-BDF8-BEB89AF380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3514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99495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FC203B7-679C-428A-A7D4-C23B33B7B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552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3382077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7543249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1021080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874625" y="3928248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212835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8877025" y="392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3993395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4571666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50F031BA-CB81-472C-9ACA-CC20ADDCA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580" y="2111202"/>
            <a:ext cx="1781421" cy="1752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4DFEC5-954E-4C8B-B735-72D63096DFCE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5FA377E9-FFC2-4537-B94F-09FF6F81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0600" y="2111201"/>
            <a:ext cx="1752600" cy="1752600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DD2ED85F-E364-4DFE-B07E-66F2B3348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65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49FE26-9311-42C7-881D-E9BED6BD0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87" y="1128360"/>
            <a:ext cx="2911927" cy="29119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39D055F-F173-49E0-8A11-4641940B5D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Optimal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326673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5332" y="1196125"/>
            <a:ext cx="10844091" cy="5201066"/>
          </a:xfrm>
        </p:spPr>
        <p:txBody>
          <a:bodyPr/>
          <a:lstStyle/>
          <a:p>
            <a:r>
              <a:rPr lang="en-US" dirty="0"/>
              <a:t>Suitable problems for greedy algorithms have these </a:t>
            </a:r>
            <a:br>
              <a:rPr lang="en-US" dirty="0"/>
            </a:br>
            <a:r>
              <a:rPr lang="en-US" dirty="0"/>
              <a:t>properties: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property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</a:t>
            </a:r>
          </a:p>
          <a:p>
            <a:r>
              <a:rPr lang="en-US" dirty="0"/>
              <a:t>Any problem having the above properties is guaranteed </a:t>
            </a:r>
            <a:br>
              <a:rPr lang="en-US" dirty="0"/>
            </a:br>
            <a:r>
              <a:rPr lang="en-US" dirty="0"/>
              <a:t>to have an optimal greedy solution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Greedy Algorithms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3D6745-72A5-4851-B2AC-DD1008EC5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87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1766" y="1121143"/>
            <a:ext cx="9769234" cy="5322857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US" dirty="0"/>
              <a:t>function or a method that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times until a specified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met</a:t>
            </a:r>
          </a:p>
          <a:p>
            <a:r>
              <a:rPr lang="en-US" dirty="0"/>
              <a:t>When it is, the rest of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repetition is processed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one called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grpSp>
        <p:nvGrpSpPr>
          <p:cNvPr id="18" name="Group 17"/>
          <p:cNvGrpSpPr/>
          <p:nvPr/>
        </p:nvGrpSpPr>
        <p:grpSpPr>
          <a:xfrm>
            <a:off x="4990166" y="4038600"/>
            <a:ext cx="3048000" cy="1905000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13F34B96-C9CF-4523-834D-C8C27AEB27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38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0794" y="1196125"/>
            <a:ext cx="11315829" cy="5201066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</a:t>
            </a:r>
            <a:r>
              <a:rPr lang="en-US" dirty="0"/>
              <a:t>property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 global optimal solution </a:t>
            </a:r>
            <a:r>
              <a:rPr lang="en-US" dirty="0"/>
              <a:t>can be obtained by greedily </a:t>
            </a:r>
            <a:br>
              <a:rPr lang="en-US" dirty="0"/>
            </a:br>
            <a:r>
              <a:rPr lang="en-US" dirty="0"/>
              <a:t>selecting a </a:t>
            </a:r>
            <a:r>
              <a:rPr lang="en-US" b="1" dirty="0">
                <a:solidFill>
                  <a:schemeClr val="bg1"/>
                </a:solidFill>
              </a:rPr>
              <a:t>locally optimal </a:t>
            </a:r>
            <a:r>
              <a:rPr lang="en-US" dirty="0"/>
              <a:t>choice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Sub-problems that arise are solved by consequent greedy </a:t>
            </a:r>
            <a:br>
              <a:rPr lang="en-US" dirty="0"/>
            </a:br>
            <a:r>
              <a:rPr lang="en-US" dirty="0"/>
              <a:t>choices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Enforced by optimal substructure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9B0363A-DD66-4ACB-9FF6-7BDD3DD41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49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23" y="1196125"/>
            <a:ext cx="11544427" cy="5201066"/>
          </a:xfrm>
        </p:spPr>
        <p:txBody>
          <a:bodyPr/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 </a:t>
            </a:r>
            <a:r>
              <a:rPr lang="en-US" dirty="0"/>
              <a:t>property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dirty="0"/>
              <a:t>After each greedy choice the problem remains an optimization </a:t>
            </a:r>
            <a:br>
              <a:rPr lang="en-US" dirty="0"/>
            </a:br>
            <a:r>
              <a:rPr lang="en-US" dirty="0"/>
              <a:t>problem of the same form as the original problem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An optimal global solution contains the optimal solutions</a:t>
            </a:r>
            <a:br>
              <a:rPr lang="en-US" sz="3199" b="1" dirty="0">
                <a:solidFill>
                  <a:schemeClr val="bg1"/>
                </a:solidFill>
              </a:rPr>
            </a:br>
            <a:r>
              <a:rPr lang="en-US" sz="3199" b="1" dirty="0">
                <a:solidFill>
                  <a:schemeClr val="bg1"/>
                </a:solidFill>
              </a:rPr>
              <a:t>of all its sub-problems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 Property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52C5E21-FB83-404D-B368-59BBF982D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9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21" y="1196126"/>
            <a:ext cx="11011028" cy="3375875"/>
          </a:xfr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Max Coins</a:t>
            </a:r>
            <a:r>
              <a:rPr lang="en-US" dirty="0"/>
              <a:t>" game</a:t>
            </a:r>
          </a:p>
          <a:p>
            <a:pPr lvl="1"/>
            <a:r>
              <a:rPr lang="en-US" dirty="0"/>
              <a:t>You are given a set of coins</a:t>
            </a:r>
          </a:p>
          <a:p>
            <a:pPr lvl="1"/>
            <a:r>
              <a:rPr lang="en-US" dirty="0"/>
              <a:t>You play against another player, alternating turns</a:t>
            </a:r>
          </a:p>
          <a:p>
            <a:pPr lvl="1"/>
            <a:r>
              <a:rPr lang="en-US" dirty="0"/>
              <a:t>Per each turn, you can take up to three coins</a:t>
            </a:r>
          </a:p>
          <a:p>
            <a:pPr lvl="1"/>
            <a:r>
              <a:rPr lang="en-US" dirty="0"/>
              <a:t>Your goal is to have as many coins as possible at the 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Algorithms: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75685" y="4773357"/>
            <a:ext cx="9034281" cy="1570637"/>
            <a:chOff x="1446212" y="4747563"/>
            <a:chExt cx="9036634" cy="15710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1763" y="4747563"/>
              <a:ext cx="832209" cy="8322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212" y="5486400"/>
              <a:ext cx="832209" cy="8322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3972" y="4747563"/>
              <a:ext cx="832209" cy="83220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421" y="5486400"/>
              <a:ext cx="832209" cy="83220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5074" y="4747563"/>
              <a:ext cx="832209" cy="83220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9523" y="5486400"/>
              <a:ext cx="832209" cy="83220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106" y="4747563"/>
              <a:ext cx="832209" cy="83220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4555" y="5486400"/>
              <a:ext cx="832209" cy="83220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2315" y="4747563"/>
              <a:ext cx="832209" cy="83220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6764" y="5486400"/>
              <a:ext cx="832209" cy="8322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3417" y="4747563"/>
              <a:ext cx="832209" cy="83220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7866" y="5486400"/>
              <a:ext cx="832209" cy="83220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5636" y="4747563"/>
              <a:ext cx="832209" cy="83220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0085" y="5486400"/>
              <a:ext cx="832209" cy="83220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7845" y="4747563"/>
              <a:ext cx="832209" cy="83220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2294" y="5486400"/>
              <a:ext cx="832209" cy="83220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8947" y="4747563"/>
              <a:ext cx="832209" cy="83220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3396" y="5486400"/>
              <a:ext cx="832209" cy="83220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3979" y="4747563"/>
              <a:ext cx="832209" cy="8322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8428" y="5486400"/>
              <a:ext cx="832209" cy="83220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0637" y="5486400"/>
              <a:ext cx="832209" cy="832209"/>
            </a:xfrm>
            <a:prstGeom prst="rect">
              <a:avLst/>
            </a:prstGeom>
          </p:spPr>
        </p:pic>
      </p:grpSp>
      <p:sp>
        <p:nvSpPr>
          <p:cNvPr id="27" name="Slide Number">
            <a:extLst>
              <a:ext uri="{FF2B5EF4-FFF2-40B4-BE49-F238E27FC236}">
                <a16:creationId xmlns:a16="http://schemas.microsoft.com/office/drawing/2014/main" id="{C557601D-E4E9-431A-88E9-3BD0B1313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624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371" y="1196125"/>
            <a:ext cx="11163427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simple </a:t>
            </a:r>
            <a:r>
              <a:rPr lang="en-US" b="1" dirty="0">
                <a:solidFill>
                  <a:schemeClr val="bg1"/>
                </a:solidFill>
              </a:rPr>
              <a:t>greedy strategy </a:t>
            </a:r>
            <a:r>
              <a:rPr lang="en-US" dirty="0"/>
              <a:t>exists for the "Max Coins" game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399"/>
              </a:spcBef>
            </a:pPr>
            <a:r>
              <a:rPr lang="en-US" dirty="0"/>
              <a:t>Always choose the local maximum (at each step)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what the other player does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your actions' consequences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greedy algorithm </a:t>
            </a:r>
            <a:r>
              <a:rPr lang="en-US" dirty="0"/>
              <a:t>works optimally here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takes as many coins as possible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Coins</a:t>
            </a:r>
            <a:r>
              <a:rPr lang="bg-BG" dirty="0"/>
              <a:t> – </a:t>
            </a:r>
            <a:r>
              <a:rPr lang="en-US" dirty="0"/>
              <a:t>Greedy Algorithm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14165" y="1933534"/>
            <a:ext cx="9725857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 algn="ctr">
              <a:buNone/>
            </a:pPr>
            <a:r>
              <a:rPr lang="en-US" sz="2799" dirty="0">
                <a:solidFill>
                  <a:schemeClr val="tx1"/>
                </a:solidFill>
                <a:effectLst/>
              </a:rPr>
              <a:t>At each turn take the maximum number of coins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16C442-6715-439C-A156-940A4AE6A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6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1066800"/>
            <a:ext cx="3163548" cy="3163548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036C2D-BA51-4956-BEF9-AD91C76A01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0741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884" y="1150939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Sorting algorithm</a:t>
            </a:r>
          </a:p>
          <a:p>
            <a:pPr lvl="1"/>
            <a:r>
              <a:rPr lang="en-US" dirty="0"/>
              <a:t>An algorithm that rearranges elements in a list</a:t>
            </a:r>
          </a:p>
          <a:p>
            <a:pPr lvl="2"/>
            <a:r>
              <a:rPr lang="en-US" dirty="0"/>
              <a:t>In non-decreasing order</a:t>
            </a:r>
          </a:p>
          <a:p>
            <a:pPr lvl="1"/>
            <a:r>
              <a:rPr lang="en-US" dirty="0"/>
              <a:t>Elements must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</a:p>
          <a:p>
            <a:r>
              <a:rPr lang="en-US" dirty="0"/>
              <a:t>More formally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a sequence / list of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is an rearrangement / </a:t>
            </a: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 of elements</a:t>
            </a:r>
          </a:p>
          <a:p>
            <a:pPr lvl="2"/>
            <a:r>
              <a:rPr lang="en-US" dirty="0"/>
              <a:t>In non-decreasing order</a:t>
            </a:r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13" y="2590800"/>
            <a:ext cx="2971800" cy="21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20A52E0-E40D-4997-AF1C-9A9026A32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2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446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Efficient sorting algorithms are important for:</a:t>
            </a:r>
          </a:p>
          <a:p>
            <a:pPr lvl="1"/>
            <a:r>
              <a:rPr lang="en-US" dirty="0"/>
              <a:t>Producing human-readable output</a:t>
            </a:r>
          </a:p>
          <a:p>
            <a:pPr lvl="1"/>
            <a:r>
              <a:rPr lang="en-US" noProof="1"/>
              <a:t>Canonicalizing</a:t>
            </a:r>
            <a:r>
              <a:rPr lang="en-US" dirty="0"/>
              <a:t> data – making data uniquely arranged</a:t>
            </a:r>
          </a:p>
          <a:p>
            <a:pPr lvl="1"/>
            <a:r>
              <a:rPr lang="en-US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981200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1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747855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3353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620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7752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2752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sorting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3D72801-8F58-4A11-A4EB-B187386B9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439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Algorithms: </a:t>
            </a:r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460" y="1211264"/>
            <a:ext cx="11885612" cy="5570537"/>
          </a:xfrm>
        </p:spPr>
        <p:txBody>
          <a:bodyPr>
            <a:normAutofit/>
          </a:bodyPr>
          <a:lstStyle/>
          <a:p>
            <a:r>
              <a:rPr lang="en-US" dirty="0"/>
              <a:t>Sorting algorithms are often classified by:</a:t>
            </a:r>
          </a:p>
          <a:p>
            <a:pPr lvl="1"/>
            <a:r>
              <a:rPr lang="en-US" dirty="0"/>
              <a:t>Computational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and memory usage</a:t>
            </a:r>
          </a:p>
          <a:p>
            <a:pPr lvl="2"/>
            <a:r>
              <a:rPr lang="en-US" dirty="0"/>
              <a:t>Worst, average and best case behavior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/ non-recursive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Stability</a:t>
            </a:r>
            <a:r>
              <a:rPr lang="en-US" dirty="0"/>
              <a:t> – stable / unstable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Comparison-based</a:t>
            </a:r>
            <a:r>
              <a:rPr lang="en-US" dirty="0"/>
              <a:t> sort / non-comparison based</a:t>
            </a:r>
          </a:p>
          <a:p>
            <a:pPr lvl="1"/>
            <a:r>
              <a:rPr lang="en-US" dirty="0"/>
              <a:t>Sorting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: insertion, exchange (bubble sort and quicksort), selection (heapsort), merging, serial / parallel, etc.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916360-265C-4D1B-8186-F76244B60D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545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027" y="1150939"/>
            <a:ext cx="8037513" cy="55705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br>
              <a:rPr lang="en-US" dirty="0"/>
            </a:br>
            <a:r>
              <a:rPr lang="en-US" dirty="0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br>
              <a:rPr lang="en-US" dirty="0"/>
            </a:br>
            <a:r>
              <a:rPr lang="en-US" dirty="0"/>
              <a:t>unpredictable 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used 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398494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7EBE2EC-21B1-4EB0-AE0E-A48CBC684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91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1000" y="1224000"/>
            <a:ext cx="10847960" cy="43928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hlinkClick r:id="rId3"/>
              </a:rPr>
              <a:t>Bubble sort</a:t>
            </a:r>
            <a:r>
              <a:rPr lang="en-US" b="1" dirty="0"/>
              <a:t> </a:t>
            </a:r>
            <a:r>
              <a:rPr lang="en-US" dirty="0"/>
              <a:t>– simple, but inefficient algorithm (</a:t>
            </a:r>
            <a:r>
              <a:rPr lang="en-US" b="1" dirty="0">
                <a:hlinkClick r:id="rId4"/>
              </a:rPr>
              <a:t>visualize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Swaps to neighbor elements when not in order until sorted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Memory: </a:t>
            </a:r>
            <a:r>
              <a:rPr lang="en-US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Method: Exchanging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53720C-BE30-4B8D-921F-E9725BA5B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89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function or method has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base </a:t>
            </a:r>
            <a:r>
              <a:rPr lang="en-GB" b="1" dirty="0" smtClean="0">
                <a:solidFill>
                  <a:schemeClr val="bg1"/>
                </a:solidFill>
              </a:rPr>
              <a:t>case</a:t>
            </a:r>
            <a:endParaRPr lang="bg-BG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42" y="2970218"/>
            <a:ext cx="7862801" cy="3581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BE1C9C9-F074-4C62-B6F3-B4BD768A6F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521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762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700E7C4-B9AC-499F-9308-38E773BB5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81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5728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814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141D358-5BC9-4E9A-9F32-FE5153C9D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2261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2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166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4080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B8A2DA3-1A2C-433A-8E21-ABA52A282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880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921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DEDC75C-56D8-4DCC-8B08-98D85D89BF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849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91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EB30E3E-252A-499E-970C-F7352C86A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246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3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97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2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D589672-DE5D-468E-9A8D-DE218095F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650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8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24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48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C88A8E-0578-4DEF-9532-0E9531977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4132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92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619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F637B2F-ED57-4B3E-8CFA-B5CE42D72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82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799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401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32B3BC0-C58A-4270-B038-70346DF22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319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F1BE908F-4199-45FF-9E14-54E03324D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0183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Array Sum</a:t>
            </a:r>
            <a:endParaRPr lang="bg-BG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/>
        </p:nvGraphicFramePr>
        <p:xfrm>
          <a:off x="585891" y="4065013"/>
          <a:ext cx="219456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2362644"/>
          <a:ext cx="164592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2362644"/>
          <a:ext cx="54864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5151120" y="247694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026B6CC-1F04-4141-8A3D-223A3B147F33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4042661"/>
          <a:ext cx="109728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926E08F-A811-4534-8E05-AFE560F97B67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7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5151120" y="4162823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01923B5-052A-4B52-80A2-A6D1D08D02CE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E4DF916-571D-486F-BA40-3A1153FE5B9C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0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5151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2AE9A13-440A-4C07-B2DA-B91A76DD4095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1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6294120" y="416575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B796AAF-F5A5-4577-B5C2-364D291CE240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13ED9F4-882E-4949-9BDF-AA93343E1BE8}"/>
              </a:ext>
            </a:extLst>
          </p:cNvPr>
          <p:cNvGraphicFramePr>
            <a:graphicFrameLocks noGrp="1"/>
          </p:cNvGraphicFramePr>
          <p:nvPr/>
        </p:nvGraphicFramePr>
        <p:xfrm>
          <a:off x="7799358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4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6294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7437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3374812" y="4126472"/>
            <a:ext cx="548639" cy="333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066656" y="3029641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58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1567774" y="266842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5573060" y="1312005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60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6298558" y="1274151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6600383" y="3132682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62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7181515" y="327831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7992859" y="5257343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7721487" y="4831109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sp>
        <p:nvSpPr>
          <p:cNvPr id="65" name="AutoShape 7"/>
          <p:cNvSpPr>
            <a:spLocks noChangeArrowheads="1"/>
          </p:cNvSpPr>
          <p:nvPr/>
        </p:nvSpPr>
        <p:spPr bwMode="auto">
          <a:xfrm>
            <a:off x="8893117" y="5728317"/>
            <a:ext cx="1725963" cy="564912"/>
          </a:xfrm>
          <a:prstGeom prst="wedgeRoundRectCallout">
            <a:avLst>
              <a:gd name="adj1" fmla="val -70127"/>
              <a:gd name="adj2" fmla="val -475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272DBD51-10CA-48E1-9C33-BDE7B7520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8150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0" grpId="0" animBg="1"/>
      <p:bldP spid="51" grpId="0" animBg="1"/>
      <p:bldP spid="54" grpId="0" animBg="1"/>
      <p:bldP spid="55" grpId="0" animBg="1"/>
      <p:bldP spid="56" grpId="0" animBg="1"/>
      <p:bldP spid="59" grpId="0"/>
      <p:bldP spid="60" grpId="0" animBg="1"/>
      <p:bldP spid="61" grpId="0"/>
      <p:bldP spid="62" grpId="0" animBg="1"/>
      <p:bldP spid="63" grpId="0" animBg="1"/>
      <p:bldP spid="64" grpId="0"/>
      <p:bldP spid="6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5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0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6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0020D3D-6DF1-48CD-9D3B-149A32C4AC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392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2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EF9AC8B-5D61-44B4-AF49-7774E2A4CD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570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7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3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5583AC1-1DCC-4C62-93E9-A00F8BD28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644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D517A3A-6C72-4572-BDD0-8898A68CA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727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6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2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C8002F7-64A2-4ADB-B81A-8D4B66EE1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27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9583A05-B951-4B35-A966-CEBDB15F87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788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9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399B489-6BBF-4751-A8D2-F5DFBD084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8083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476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1078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31A646D-062F-48A2-BEB3-8DE4DDE1C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00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8B5078B-A639-4E01-BC55-2417093FF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8478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19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15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D323ACE-17C5-41A2-A9B3-E2782526E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924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Recursive definition of n! (n factorial):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Factorial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4694" y="4794301"/>
            <a:ext cx="4531208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0! = 1</a:t>
            </a:r>
            <a:endParaRPr lang="en-US" sz="23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262" y="3048100"/>
            <a:ext cx="11122303" cy="3504287"/>
          </a:xfrm>
          <a:prstGeom prst="rect">
            <a:avLst/>
          </a:prstGeom>
        </p:spPr>
        <p:txBody>
          <a:bodyPr/>
          <a:lstStyle/>
          <a:p>
            <a:pPr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sz="3199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7F0AD39-1784-428E-A1EE-3CE19A5315BE}"/>
              </a:ext>
            </a:extLst>
          </p:cNvPr>
          <p:cNvSpPr txBox="1">
            <a:spLocks/>
          </p:cNvSpPr>
          <p:nvPr/>
        </p:nvSpPr>
        <p:spPr>
          <a:xfrm>
            <a:off x="804695" y="2010263"/>
            <a:ext cx="643107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8547542-B5DA-4D62-851F-AA78BF7F7E6D}"/>
              </a:ext>
            </a:extLst>
          </p:cNvPr>
          <p:cNvSpPr txBox="1">
            <a:spLocks/>
          </p:cNvSpPr>
          <p:nvPr/>
        </p:nvSpPr>
        <p:spPr>
          <a:xfrm>
            <a:off x="2362201" y="2008061"/>
            <a:ext cx="797465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120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41F7842-8E60-454C-B267-B1BAC929F63B}"/>
              </a:ext>
            </a:extLst>
          </p:cNvPr>
          <p:cNvSpPr txBox="1">
            <a:spLocks/>
          </p:cNvSpPr>
          <p:nvPr/>
        </p:nvSpPr>
        <p:spPr>
          <a:xfrm>
            <a:off x="804695" y="3048099"/>
            <a:ext cx="643106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399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BA08FA9-6C88-43D5-9291-1F3B8787968C}"/>
              </a:ext>
            </a:extLst>
          </p:cNvPr>
          <p:cNvSpPr txBox="1">
            <a:spLocks/>
          </p:cNvSpPr>
          <p:nvPr/>
        </p:nvSpPr>
        <p:spPr>
          <a:xfrm>
            <a:off x="2362201" y="3045897"/>
            <a:ext cx="1480575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3628800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7804DA4F-63EC-4B67-BA66-A28D3C2CEEE5}"/>
              </a:ext>
            </a:extLst>
          </p:cNvPr>
          <p:cNvSpPr/>
          <p:nvPr/>
        </p:nvSpPr>
        <p:spPr>
          <a:xfrm>
            <a:off x="1638929" y="2111007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rrow: Right 13">
            <a:extLst>
              <a:ext uri="{FF2B5EF4-FFF2-40B4-BE49-F238E27FC236}">
                <a16:creationId xmlns:a16="http://schemas.microsoft.com/office/drawing/2014/main" id="{A0E07078-5648-4DB1-9158-73CABCE6B6B6}"/>
              </a:ext>
            </a:extLst>
          </p:cNvPr>
          <p:cNvSpPr/>
          <p:nvPr/>
        </p:nvSpPr>
        <p:spPr>
          <a:xfrm>
            <a:off x="1638040" y="3156163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08C3EE-8B2A-4525-8041-E3C79A8498AA}"/>
              </a:ext>
            </a:extLst>
          </p:cNvPr>
          <p:cNvSpPr/>
          <p:nvPr/>
        </p:nvSpPr>
        <p:spPr>
          <a:xfrm>
            <a:off x="7128352" y="1539100"/>
            <a:ext cx="469704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0"/>
              </a:rPr>
              <a:t>N!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B3362926-67E7-435B-8E90-F2DF36343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AEE0F2C-40D5-4D7C-ADAD-870E2819C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052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1995EC4-428B-4F34-896A-1F8FBA2003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581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5991343-FB24-4C47-9DFC-DC2CFD24A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61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6D52AF9-1054-4D99-8959-0B2715791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42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6427263-43C2-47E6-8591-D61CB4899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8211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955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26C6E6D-2C7C-4CDE-88F6-B64AC4D92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7966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8AD14A5-7572-4274-BBCB-D7AB8AEDD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18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27D7D9C3-074A-4175-9E12-EF17FD136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6641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2B5FA56-6AFF-44D6-91AD-ECB39E054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15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9049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9009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12D69234-D952-415B-9C1C-7329A5C19E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786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1122" y="1222631"/>
            <a:ext cx="8915400" cy="2766275"/>
          </a:xfrm>
        </p:spPr>
        <p:txBody>
          <a:bodyPr/>
          <a:lstStyle/>
          <a:p>
            <a:r>
              <a:rPr lang="en-US" dirty="0"/>
              <a:t>Recursive methods have 3 parts: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(step-in)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Post-actions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(after returning from recursion)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EEF9034-93D2-4A08-AB92-E90647D4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863" y="4150427"/>
            <a:ext cx="5229977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800" b="1" dirty="0">
                <a:latin typeface="Consolas" panose="020B0609020204030204" pitchFamily="49" charset="0"/>
              </a:rPr>
              <a:t>static void recursion() {</a:t>
            </a:r>
          </a:p>
          <a:p>
            <a:r>
              <a:rPr lang="pt-BR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  //</a:t>
            </a:r>
            <a:r>
              <a:rPr lang="pt-BR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 Pre-actions</a:t>
            </a:r>
          </a:p>
          <a:p>
            <a:r>
              <a:rPr lang="pt-BR" sz="2800" b="1" dirty="0">
                <a:latin typeface="Consolas" panose="020B0609020204030204" pitchFamily="49" charset="0"/>
              </a:rPr>
              <a:t>  recursion();</a:t>
            </a:r>
            <a:endParaRPr lang="pt-BR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  </a:t>
            </a:r>
            <a:r>
              <a:rPr lang="pt-BR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t-BR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Post-actions</a:t>
            </a:r>
            <a:endParaRPr lang="pt-BR" sz="2800" b="1" i="1" dirty="0"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533B12-33A5-415A-8C36-BC6EA72F5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93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28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24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D485A41-3F02-4A93-A21F-DE7B5BE31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522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4199064-4148-4D0F-9B58-4C56B4F2B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810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6DF2EA1-F3B7-4F07-9ED2-085C54541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9916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1123FCB-E90F-4EC4-9B21-BFB09A70F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919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8B52E86-CEF7-435E-B29C-F9D11CC887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701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3324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28D3076E-6C71-43B8-ADD1-2EE9C8EA9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3009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F9DAED-6B10-499B-AE34-7FCA9B962C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BubbleSort</a:t>
            </a:r>
          </a:p>
        </p:txBody>
      </p:sp>
    </p:spTree>
    <p:extLst>
      <p:ext uri="{BB962C8B-B14F-4D97-AF65-F5344CB8AC3E}">
        <p14:creationId xmlns:p14="http://schemas.microsoft.com/office/powerpoint/2010/main" val="6900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1351722"/>
            <a:ext cx="105156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int[] numbers = {1, 3, 4, 2, 5, 6};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0; i &lt; numbers.length; i++)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for (int j = i + 1; j &lt; numbers.length - 1; j++)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(numbers[i]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int tempNumber = numbers[i];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numbers[i] = numbers[j];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numbers[j] = tempNumber;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Print numbers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6FA0B4-0895-4A87-A4ED-B1F4D7848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6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8" descr="Magnifying glass">
            <a:extLst>
              <a:ext uri="{FF2B5EF4-FFF2-40B4-BE49-F238E27FC236}">
                <a16:creationId xmlns:a16="http://schemas.microsoft.com/office/drawing/2014/main" id="{C1339936-A6D4-48A7-AC11-7BBEE79EC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7494" y="1511249"/>
            <a:ext cx="2414983" cy="2414983"/>
          </a:xfrm>
          <a:prstGeom prst="rect">
            <a:avLst/>
          </a:prstGeom>
        </p:spPr>
      </p:pic>
      <p:pic>
        <p:nvPicPr>
          <p:cNvPr id="8" name="Graphic 12" descr="Newspaper">
            <a:extLst>
              <a:ext uri="{FF2B5EF4-FFF2-40B4-BE49-F238E27FC236}">
                <a16:creationId xmlns:a16="http://schemas.microsoft.com/office/drawing/2014/main" id="{CB33DEAB-DE8C-4903-AD98-E246533B76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2123" y="1664085"/>
            <a:ext cx="1247741" cy="12477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8145D0-3A3E-4751-8EF7-15AACD0429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Searching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0310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Search algorithm </a:t>
            </a:r>
            <a:r>
              <a:rPr lang="en-US" dirty="0"/>
              <a:t>== an algorithm for finding an item with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specified properties among a collection of items</a:t>
            </a:r>
          </a:p>
          <a:p>
            <a:r>
              <a:rPr lang="en-US" dirty="0"/>
              <a:t>Different types of searching algorithms:</a:t>
            </a:r>
          </a:p>
          <a:p>
            <a:pPr lvl="1"/>
            <a:r>
              <a:rPr lang="en-US" dirty="0"/>
              <a:t>For virtual search spaces</a:t>
            </a:r>
          </a:p>
          <a:p>
            <a:pPr lvl="2"/>
            <a:r>
              <a:rPr lang="en-US" dirty="0"/>
              <a:t>Satisfy specific mathematical equations</a:t>
            </a:r>
          </a:p>
          <a:p>
            <a:pPr lvl="2"/>
            <a:r>
              <a:rPr lang="en-US" dirty="0"/>
              <a:t>Try to exploit partial knowledge about a structure</a:t>
            </a:r>
          </a:p>
          <a:p>
            <a:pPr lvl="1"/>
            <a:r>
              <a:rPr lang="en-US" dirty="0"/>
              <a:t>For sub-structures of a given structure</a:t>
            </a:r>
          </a:p>
          <a:p>
            <a:pPr lvl="2"/>
            <a:r>
              <a:rPr lang="en-US" dirty="0"/>
              <a:t>A graph, a string, a finite group</a:t>
            </a:r>
          </a:p>
          <a:p>
            <a:pPr lvl="1"/>
            <a:r>
              <a:rPr lang="en-US" dirty="0"/>
              <a:t>Search for the min / max of a function,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87498"/>
            <a:ext cx="9506047" cy="882654"/>
          </a:xfrm>
        </p:spPr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2CA39F-5829-4025-B344-202EC2CD7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3718</TotalTime>
  <Words>2526</Words>
  <Application>Microsoft Office PowerPoint</Application>
  <PresentationFormat>Widescreen</PresentationFormat>
  <Paragraphs>815</Paragraphs>
  <Slides>108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5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Basic Algorithms</vt:lpstr>
      <vt:lpstr>Table of Contents</vt:lpstr>
      <vt:lpstr>Have a Question?</vt:lpstr>
      <vt:lpstr>Recursion</vt:lpstr>
      <vt:lpstr>What is Recursion?</vt:lpstr>
      <vt:lpstr>How Does It Work?</vt:lpstr>
      <vt:lpstr>Example: Array Sum</vt:lpstr>
      <vt:lpstr>Example: Recursive Factorial</vt:lpstr>
      <vt:lpstr>Recursion Pre-Actions and Post-Actions</vt:lpstr>
      <vt:lpstr>Direct and Indirect Recursion</vt:lpstr>
      <vt:lpstr>Iterative vs. Recursive Approach</vt:lpstr>
      <vt:lpstr>Recursion</vt:lpstr>
      <vt:lpstr>Problem: Recursive Array Sum</vt:lpstr>
      <vt:lpstr>Solution: Recursive Array Sum</vt:lpstr>
      <vt:lpstr>Problem: Recursive Factorial</vt:lpstr>
      <vt:lpstr>Solution: Recursive Factorial</vt:lpstr>
      <vt:lpstr>Brute-Force Algorithms</vt:lpstr>
      <vt:lpstr>Brute-Force Algorithms</vt:lpstr>
      <vt:lpstr>Brute-Force Algorithms</vt:lpstr>
      <vt:lpstr>Brute-Force Algorithms</vt:lpstr>
      <vt:lpstr>Brute-Force Algorithms</vt:lpstr>
      <vt:lpstr>Brute-Force Algorithms</vt:lpstr>
      <vt:lpstr>Greedy Algorithms</vt:lpstr>
      <vt:lpstr>Greedy Algorithms</vt:lpstr>
      <vt:lpstr>Optimization Problems</vt:lpstr>
      <vt:lpstr>Greedy Algorithms</vt:lpstr>
      <vt:lpstr>Problem: Sum of Coins</vt:lpstr>
      <vt:lpstr>Sum of Coins Visualization</vt:lpstr>
      <vt:lpstr>Sum of Coins Visualization</vt:lpstr>
      <vt:lpstr>Sum of Coins Visualization</vt:lpstr>
      <vt:lpstr>Sum of Coins Visualization</vt:lpstr>
      <vt:lpstr>Sum of Coins Visualization</vt:lpstr>
      <vt:lpstr>Greedy Algorithm for Sum of Coins</vt:lpstr>
      <vt:lpstr>Solution: Sum of Coins (1)</vt:lpstr>
      <vt:lpstr>Solution: Sum of Coins (2)</vt:lpstr>
      <vt:lpstr>Problem: Set Cover</vt:lpstr>
      <vt:lpstr>Solution: Set Cover (1)</vt:lpstr>
      <vt:lpstr>Solution: Set Cover (2)</vt:lpstr>
      <vt:lpstr>Solution: Set Cover (3)</vt:lpstr>
      <vt:lpstr>Greedy Failure Cases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Optimal Greedy Algorithms</vt:lpstr>
      <vt:lpstr>Optimal Greedy Algorithms</vt:lpstr>
      <vt:lpstr>Greedy Choice Property</vt:lpstr>
      <vt:lpstr>Optimal Substructure Property</vt:lpstr>
      <vt:lpstr>Greedy Algorithms: Example</vt:lpstr>
      <vt:lpstr>Max Coins – Greedy Algorithm</vt:lpstr>
      <vt:lpstr>Simple Sorting Algorithms</vt:lpstr>
      <vt:lpstr>What is a Sorting Algorithm?</vt:lpstr>
      <vt:lpstr>Sorting – Example</vt:lpstr>
      <vt:lpstr>Sorting Algorithms: Classification</vt:lpstr>
      <vt:lpstr>Stability of Sorting</vt:lpstr>
      <vt:lpstr>Bubble Sort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BubbleSort</vt:lpstr>
      <vt:lpstr>BubbleSort</vt:lpstr>
      <vt:lpstr>Searching Algorithms</vt:lpstr>
      <vt:lpstr>Search Algorithm</vt:lpstr>
      <vt:lpstr>Linear Search</vt:lpstr>
      <vt:lpstr>Binary Search</vt:lpstr>
      <vt:lpstr>Binary Search (Iterative)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Basic Algorithms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23</cp:revision>
  <dcterms:created xsi:type="dcterms:W3CDTF">2018-05-23T13:08:44Z</dcterms:created>
  <dcterms:modified xsi:type="dcterms:W3CDTF">2021-05-18T08:06:10Z</dcterms:modified>
  <cp:category>programming; education; software engineering; software development</cp:category>
</cp:coreProperties>
</file>