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9" r:id="rId30"/>
    <p:sldId id="291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0E29CC6-3430-46F3-A2F7-B86BD58F5637}">
          <p14:sldIdLst>
            <p14:sldId id="256"/>
            <p14:sldId id="257"/>
            <p14:sldId id="258"/>
          </p14:sldIdLst>
        </p14:section>
        <p14:section name="Regular Expressions" id="{C6395515-D0AA-40AB-B61D-BA3CF2D94D3F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Quantifiers &amp; Grouping" id="{E5E32273-CD0A-4528-B009-71DEB9186DA3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Backreference" id="{378E84CD-FC80-43D0-8CE9-808A48E000E4}">
          <p14:sldIdLst>
            <p14:sldId id="271"/>
            <p14:sldId id="272"/>
          </p14:sldIdLst>
        </p14:section>
        <p14:section name="Regular Expressions in Java" id="{E906E1DC-8B98-4000-A42E-2A61645D7C65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Conclusion" id="{88880E1E-BA2F-4FB7-B2B7-B0C9FC6C1A4B}">
          <p14:sldIdLst>
            <p14:sldId id="283"/>
            <p14:sldId id="289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8.12.2020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641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0173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612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0865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4389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72/Regular-Expressions-Lab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72/Regular-Expressions-La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72/Regular-Expression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72/Regular-Expressions-La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7" Type="http://schemas.openxmlformats.org/officeDocument/2006/relationships/hyperlink" Target="http://www.regular-expressions.info/tutorial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regexone.com/" TargetMode="External"/><Relationship Id="rId5" Type="http://schemas.openxmlformats.org/officeDocument/2006/relationships/hyperlink" Target="https://docs.oracle.com/javase/7/docs/api/java/util/regex/Matcher.html" TargetMode="External"/><Relationship Id="rId4" Type="http://schemas.openxmlformats.org/officeDocument/2006/relationships/hyperlink" Target="http://regexr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Regular Expressions Language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(RegEx)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image2.jpeg">
            <a:extLst>
              <a:ext uri="{FF2B5EF4-FFF2-40B4-BE49-F238E27FC236}">
                <a16:creationId xmlns:a16="http://schemas.microsoft.com/office/drawing/2014/main" id="{CD02F7BD-8B2C-4C1D-8CCB-C1AAD08F085E}"/>
              </a:ext>
            </a:extLst>
          </p:cNvPr>
          <p:cNvPicPr>
            <a:picLocks/>
          </p:cNvPicPr>
          <p:nvPr/>
        </p:nvPicPr>
        <p:blipFill>
          <a:blip r:embed="rId5" cstate="print"/>
          <a:srcRect l="2237" r="2237"/>
          <a:stretch>
            <a:fillRect/>
          </a:stretch>
        </p:blipFill>
        <p:spPr>
          <a:xfrm>
            <a:off x="3825050" y="2384956"/>
            <a:ext cx="4541900" cy="21903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Grouping</a:t>
            </a:r>
            <a:endParaRPr lang="en-US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Quantifiers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9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-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zero or more times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-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one or more times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noProof="1">
                <a:cs typeface="Consolas" panose="020B0609020204030204" pitchFamily="49" charset="0"/>
              </a:rPr>
              <a:t> - matches the previous element zero or one time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noProof="1">
                <a:cs typeface="Consolas" panose="020B0609020204030204" pitchFamily="49" charset="0"/>
              </a:rPr>
              <a:t> - matches the previous element exactly 3 times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6233" y="1870727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8201" y="1870727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2690168" y="1934070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441" y="3270736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270469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2690168" y="3331010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4712891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800" b="1" noProof="1">
                <a:latin typeface="Consolas" panose="020B0609020204030204" pitchFamily="49" charset="0"/>
              </a:rPr>
              <a:t>59885976002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562" y="4678618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2743200" y="4776234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6022023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800" b="1" noProof="1">
                <a:latin typeface="Consolas" panose="020B0609020204030204" pitchFamily="49" charset="0"/>
              </a:rPr>
              <a:t>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022023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2716638" y="6085366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2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 - captures the matched subexpression as </a:t>
            </a:r>
            <a:r>
              <a:rPr lang="bg-BG" sz="3200" noProof="1">
                <a:latin typeface="+mj-lt"/>
                <a:cs typeface="Consolas" panose="020B0609020204030204" pitchFamily="49" charset="0"/>
              </a:rPr>
              <a:t/>
            </a:r>
            <a:br>
              <a:rPr lang="bg-BG" sz="3200" noProof="1">
                <a:latin typeface="+mj-lt"/>
                <a:cs typeface="Consolas" panose="020B0609020204030204" pitchFamily="49" charset="0"/>
              </a:rPr>
            </a:br>
            <a:r>
              <a:rPr lang="en-US" sz="3200" noProof="1">
                <a:latin typeface="+mj-lt"/>
                <a:cs typeface="Consolas" panose="020B0609020204030204" pitchFamily="49" charset="0"/>
              </a:rPr>
              <a:t>numbered group</a:t>
            </a:r>
          </a:p>
          <a:p>
            <a:pPr>
              <a:buClr>
                <a:schemeClr val="tx1"/>
              </a:buClr>
            </a:pPr>
            <a:endParaRPr lang="en-US" sz="3200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200" noProof="1">
                <a:cs typeface="Consolas" panose="020B0609020204030204" pitchFamily="49" charset="0"/>
              </a:rPr>
              <a:t> - defines a non-capturing group</a:t>
            </a:r>
          </a:p>
          <a:p>
            <a:pPr>
              <a:buClr>
                <a:schemeClr val="tx1"/>
              </a:buClr>
            </a:pPr>
            <a:endParaRPr lang="en-US" sz="3200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200" noProof="1">
                <a:cs typeface="Consolas" panose="020B0609020204030204" pitchFamily="49" charset="0"/>
              </a:rPr>
              <a:t> - 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400" y="2392978"/>
            <a:ext cx="4128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90681" y="2413108"/>
            <a:ext cx="241511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38200" y="3847633"/>
            <a:ext cx="4724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^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800" b="1" noProof="1">
                <a:latin typeface="Consolas" panose="020B0609020204030204" pitchFamily="49" charset="0"/>
              </a:rPr>
              <a:t>,\s*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r>
              <a:rPr lang="en-US" sz="2800" b="1" noProof="1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39074" y="3832540"/>
            <a:ext cx="19557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800" b="1" noProof="1"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71960" y="5257801"/>
            <a:ext cx="614916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939262" y="5473243"/>
            <a:ext cx="23377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5281081" y="2494882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5731089" y="3938199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7260443" y="5559786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529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a regular expression in </a:t>
            </a:r>
            <a:r>
              <a:rPr lang="en-US" sz="3600" dirty="0">
                <a:solidFill>
                  <a:schemeClr val="bg1"/>
                </a:solidFill>
                <a:hlinkClick r:id="rId2"/>
              </a:rPr>
              <a:t>www.regex101.com</a:t>
            </a:r>
            <a:r>
              <a:rPr lang="en-US" dirty="0"/>
              <a:t> that</a:t>
            </a:r>
            <a:br>
              <a:rPr lang="en-US" dirty="0"/>
            </a:br>
            <a:r>
              <a:rPr lang="en-US" dirty="0"/>
              <a:t>extracts all word char sequences from given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599" y="3428466"/>
            <a:ext cx="4648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8401" y="3428465"/>
            <a:ext cx="509498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562600" y="3783895"/>
            <a:ext cx="38100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679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2001"/>
            <a:ext cx="11804822" cy="5570355"/>
          </a:xfrm>
        </p:spPr>
        <p:txBody>
          <a:bodyPr/>
          <a:lstStyle/>
          <a:p>
            <a:r>
              <a:rPr lang="en-US" dirty="0"/>
              <a:t>Write a regular expression that extracts </a:t>
            </a:r>
            <a:r>
              <a:rPr lang="en-US" b="1" dirty="0">
                <a:solidFill>
                  <a:schemeClr val="bg1"/>
                </a:solidFill>
              </a:rPr>
              <a:t>dates</a:t>
            </a:r>
            <a:r>
              <a:rPr lang="en-US" dirty="0"/>
              <a:t> from text</a:t>
            </a:r>
          </a:p>
          <a:p>
            <a:pPr lvl="1"/>
            <a:r>
              <a:rPr lang="en-US" dirty="0"/>
              <a:t>Valid date format: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dd-MMM-yyyy</a:t>
            </a:r>
          </a:p>
          <a:p>
            <a:pPr lvl="1"/>
            <a:r>
              <a:rPr lang="en-US" dirty="0"/>
              <a:t>Examples: </a:t>
            </a:r>
            <a:r>
              <a:rPr lang="en-US" b="1" dirty="0">
                <a:solidFill>
                  <a:schemeClr val="bg1"/>
                </a:solidFill>
              </a:rPr>
              <a:t>12-Jun-1999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3-Nov-1999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903" y="3352800"/>
            <a:ext cx="747761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 am born 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 father is born on the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819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61588" y="1332000"/>
            <a:ext cx="11449412" cy="506519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Write a regular expression that performs simple </a:t>
            </a:r>
            <a:r>
              <a:rPr lang="en-US" sz="3200" b="1" dirty="0">
                <a:solidFill>
                  <a:schemeClr val="bg1"/>
                </a:solidFill>
              </a:rPr>
              <a:t>email validation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An email consists of </a:t>
            </a:r>
            <a:r>
              <a:rPr lang="en-US" sz="3000" b="1" dirty="0">
                <a:solidFill>
                  <a:schemeClr val="bg1"/>
                </a:solidFill>
              </a:rPr>
              <a:t>username @ domain name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Usernames </a:t>
            </a:r>
            <a:r>
              <a:rPr lang="en-US" sz="3000" dirty="0"/>
              <a:t>are </a:t>
            </a:r>
            <a:r>
              <a:rPr lang="en-US" sz="3000" b="1" dirty="0">
                <a:solidFill>
                  <a:schemeClr val="bg1"/>
                </a:solidFill>
              </a:rPr>
              <a:t>alphanumeric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Domain names </a:t>
            </a:r>
            <a:r>
              <a:rPr lang="en-US" sz="3000" dirty="0"/>
              <a:t>consist of</a:t>
            </a:r>
            <a:r>
              <a:rPr lang="en-US" sz="3000" b="1" dirty="0">
                <a:solidFill>
                  <a:schemeClr val="bg1"/>
                </a:solidFill>
              </a:rPr>
              <a:t> two strings</a:t>
            </a:r>
            <a:r>
              <a:rPr lang="en-US" sz="3000" dirty="0"/>
              <a:t>, separated by a </a:t>
            </a:r>
            <a:r>
              <a:rPr lang="en-US" sz="3000" b="1" dirty="0">
                <a:solidFill>
                  <a:schemeClr val="bg1"/>
                </a:solidFill>
              </a:rPr>
              <a:t>period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Domain names </a:t>
            </a:r>
            <a:r>
              <a:rPr lang="en-US" sz="3000" dirty="0"/>
              <a:t>may contain only </a:t>
            </a:r>
            <a:r>
              <a:rPr lang="en-US" sz="3000" b="1" dirty="0">
                <a:solidFill>
                  <a:schemeClr val="bg1"/>
                </a:solidFill>
              </a:rPr>
              <a:t>English letters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 smtClean="0"/>
              <a:t>Valid</a:t>
            </a:r>
            <a:r>
              <a:rPr lang="en-US" dirty="0"/>
              <a:t>: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     </a:t>
            </a:r>
            <a:r>
              <a:rPr lang="en-US" dirty="0"/>
              <a:t>Invalid: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762194" y="4561176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763067" y="5483806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860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Numbered Capturing Group</a:t>
            </a:r>
            <a:endParaRPr lang="en-US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3665" y="16764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Backreferences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0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noProof="1">
                <a:cs typeface="Consolas" panose="020B0609020204030204" pitchFamily="49" charset="0"/>
              </a:rPr>
              <a:t> - matches the value of a numbered capture group</a:t>
            </a:r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8404" y="1980660"/>
            <a:ext cx="4449396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800" b="1" noProof="1">
                <a:latin typeface="Consolas" pitchFamily="49" charset="0"/>
              </a:rPr>
              <a:t>[^&gt;]*&gt;.*?&lt;\/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04" y="2979525"/>
            <a:ext cx="8564196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&gt;Regular Expressions&lt;/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 are cool!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&gt;I am a paragraph&lt;/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 … some text after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Hello, 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&gt;I am a&lt;code&gt;DIV&lt;/code&gt;&lt;/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&gt;Hello, I am Span&lt;/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 href="https://softuni.bg/"&gt;SoftUni&lt;/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5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Using Built-In Regex Classes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056" y="1956424"/>
            <a:ext cx="2857899" cy="152421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8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28500"/>
          </a:xfrm>
        </p:spPr>
        <p:txBody>
          <a:bodyPr/>
          <a:lstStyle/>
          <a:p>
            <a:r>
              <a:rPr lang="en-US" dirty="0"/>
              <a:t>Regex in Java library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java.util.regex.Pattern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java.util.regex.Matcher</a:t>
            </a:r>
            <a:endParaRPr lang="en-US" sz="3000" noProof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Java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9788" y="3352802"/>
            <a:ext cx="10363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Pattern.compile(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"a*b"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Matcher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matcher = pattern.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matcher(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"aaaab"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32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boolean match = matcher.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find()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String matchText = matcher.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group()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3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8443" y="4495801"/>
            <a:ext cx="2874144" cy="898529"/>
          </a:xfrm>
          <a:prstGeom prst="wedgeRoundRectCallout">
            <a:avLst>
              <a:gd name="adj1" fmla="val -57505"/>
              <a:gd name="adj2" fmla="val 203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Searches for the next match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6106529"/>
            <a:ext cx="3657600" cy="578882"/>
          </a:xfrm>
          <a:prstGeom prst="wedgeRoundRectCallout">
            <a:avLst>
              <a:gd name="adj1" fmla="val 37749"/>
              <a:gd name="adj2" fmla="val -927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the matched text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471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Regular Expressions Syntax</a:t>
            </a:r>
          </a:p>
          <a:p>
            <a:pPr lvl="1"/>
            <a:r>
              <a:rPr lang="en-GB" dirty="0" smtClean="0"/>
              <a:t>Definition and Pattern</a:t>
            </a:r>
          </a:p>
          <a:p>
            <a:pPr lvl="1"/>
            <a:r>
              <a:rPr lang="en-GB" dirty="0" smtClean="0"/>
              <a:t>Predefined Character Classes</a:t>
            </a:r>
            <a:endParaRPr lang="bg-BG" dirty="0" smtClean="0"/>
          </a:p>
          <a:p>
            <a:r>
              <a:rPr lang="en-US" dirty="0" smtClean="0"/>
              <a:t>Quantifiers and Grouping</a:t>
            </a:r>
            <a:endParaRPr lang="en-GB" dirty="0" smtClean="0"/>
          </a:p>
          <a:p>
            <a:r>
              <a:rPr lang="en-US" noProof="1" smtClean="0"/>
              <a:t>Backreferences</a:t>
            </a:r>
          </a:p>
          <a:p>
            <a:r>
              <a:rPr lang="en-US" dirty="0" smtClean="0"/>
              <a:t>Regular Expressions in Java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find()</a:t>
            </a:r>
            <a:r>
              <a:rPr lang="en-US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 </a:t>
            </a:r>
            <a:r>
              <a:rPr lang="en-US" noProof="1">
                <a:cs typeface="Consolas" panose="020B0609020204030204" pitchFamily="49" charset="0"/>
              </a:rPr>
              <a:t>gets the first pattern match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a Single Match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028" y="1797733"/>
            <a:ext cx="10584180" cy="4892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String text = "Andy: 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String pattern = "</a:t>
            </a:r>
            <a:r>
              <a:rPr lang="en-US" sz="25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([A-Z][a-z]+)</a:t>
            </a: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(?&lt;number&gt;\\d+)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Pattern regex = Pattern.compile(pattern);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Matcher matcher = regex.matcher(text);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System.out.println(matcher.find());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Andy</a:t>
            </a:r>
            <a:r>
              <a:rPr lang="en-US" sz="2599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Andy</a:t>
            </a:r>
            <a:r>
              <a:rPr lang="en-US" sz="2599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Andy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"number"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));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9565" y="2723057"/>
            <a:ext cx="2513945" cy="1384634"/>
          </a:xfrm>
          <a:custGeom>
            <a:avLst/>
            <a:gdLst>
              <a:gd name="connsiteX0" fmla="*/ 0 w 2514600"/>
              <a:gd name="connsiteY0" fmla="*/ 334850 h 2009061"/>
              <a:gd name="connsiteX1" fmla="*/ 334850 w 2514600"/>
              <a:gd name="connsiteY1" fmla="*/ 0 h 2009061"/>
              <a:gd name="connsiteX2" fmla="*/ 419100 w 2514600"/>
              <a:gd name="connsiteY2" fmla="*/ 0 h 2009061"/>
              <a:gd name="connsiteX3" fmla="*/ 419100 w 2514600"/>
              <a:gd name="connsiteY3" fmla="*/ 0 h 2009061"/>
              <a:gd name="connsiteX4" fmla="*/ 1047750 w 2514600"/>
              <a:gd name="connsiteY4" fmla="*/ 0 h 2009061"/>
              <a:gd name="connsiteX5" fmla="*/ 2179750 w 2514600"/>
              <a:gd name="connsiteY5" fmla="*/ 0 h 2009061"/>
              <a:gd name="connsiteX6" fmla="*/ 2514600 w 2514600"/>
              <a:gd name="connsiteY6" fmla="*/ 334850 h 2009061"/>
              <a:gd name="connsiteX7" fmla="*/ 2514600 w 2514600"/>
              <a:gd name="connsiteY7" fmla="*/ 334844 h 2009061"/>
              <a:gd name="connsiteX8" fmla="*/ 2514600 w 2514600"/>
              <a:gd name="connsiteY8" fmla="*/ 334844 h 2009061"/>
              <a:gd name="connsiteX9" fmla="*/ 2514600 w 2514600"/>
              <a:gd name="connsiteY9" fmla="*/ 837109 h 2009061"/>
              <a:gd name="connsiteX10" fmla="*/ 2514600 w 2514600"/>
              <a:gd name="connsiteY10" fmla="*/ 1674211 h 2009061"/>
              <a:gd name="connsiteX11" fmla="*/ 2179750 w 2514600"/>
              <a:gd name="connsiteY11" fmla="*/ 2009061 h 2009061"/>
              <a:gd name="connsiteX12" fmla="*/ 1047750 w 2514600"/>
              <a:gd name="connsiteY12" fmla="*/ 2009061 h 2009061"/>
              <a:gd name="connsiteX13" fmla="*/ 419100 w 2514600"/>
              <a:gd name="connsiteY13" fmla="*/ 2009061 h 2009061"/>
              <a:gd name="connsiteX14" fmla="*/ 419100 w 2514600"/>
              <a:gd name="connsiteY14" fmla="*/ 2009061 h 2009061"/>
              <a:gd name="connsiteX15" fmla="*/ 334850 w 2514600"/>
              <a:gd name="connsiteY15" fmla="*/ 2009061 h 2009061"/>
              <a:gd name="connsiteX16" fmla="*/ 0 w 2514600"/>
              <a:gd name="connsiteY16" fmla="*/ 1674211 h 2009061"/>
              <a:gd name="connsiteX17" fmla="*/ 0 w 2514600"/>
              <a:gd name="connsiteY17" fmla="*/ 837109 h 2009061"/>
              <a:gd name="connsiteX18" fmla="*/ -324786 w 2514600"/>
              <a:gd name="connsiteY18" fmla="*/ 583532 h 2009061"/>
              <a:gd name="connsiteX19" fmla="*/ 0 w 2514600"/>
              <a:gd name="connsiteY19" fmla="*/ 334844 h 2009061"/>
              <a:gd name="connsiteX20" fmla="*/ 0 w 2514600"/>
              <a:gd name="connsiteY20" fmla="*/ 334850 h 2009061"/>
              <a:gd name="connsiteX0" fmla="*/ 0 w 2514600"/>
              <a:gd name="connsiteY0" fmla="*/ 334850 h 2009061"/>
              <a:gd name="connsiteX1" fmla="*/ 334850 w 2514600"/>
              <a:gd name="connsiteY1" fmla="*/ 0 h 2009061"/>
              <a:gd name="connsiteX2" fmla="*/ 419100 w 2514600"/>
              <a:gd name="connsiteY2" fmla="*/ 0 h 2009061"/>
              <a:gd name="connsiteX3" fmla="*/ 419100 w 2514600"/>
              <a:gd name="connsiteY3" fmla="*/ 0 h 2009061"/>
              <a:gd name="connsiteX4" fmla="*/ 1047750 w 2514600"/>
              <a:gd name="connsiteY4" fmla="*/ 0 h 2009061"/>
              <a:gd name="connsiteX5" fmla="*/ 2179750 w 2514600"/>
              <a:gd name="connsiteY5" fmla="*/ 0 h 2009061"/>
              <a:gd name="connsiteX6" fmla="*/ 2514600 w 2514600"/>
              <a:gd name="connsiteY6" fmla="*/ 334850 h 2009061"/>
              <a:gd name="connsiteX7" fmla="*/ 2514600 w 2514600"/>
              <a:gd name="connsiteY7" fmla="*/ 334844 h 2009061"/>
              <a:gd name="connsiteX8" fmla="*/ 2514600 w 2514600"/>
              <a:gd name="connsiteY8" fmla="*/ 334844 h 2009061"/>
              <a:gd name="connsiteX9" fmla="*/ 2514600 w 2514600"/>
              <a:gd name="connsiteY9" fmla="*/ 837109 h 2009061"/>
              <a:gd name="connsiteX10" fmla="*/ 2514600 w 2514600"/>
              <a:gd name="connsiteY10" fmla="*/ 1674211 h 2009061"/>
              <a:gd name="connsiteX11" fmla="*/ 2179750 w 2514600"/>
              <a:gd name="connsiteY11" fmla="*/ 2009061 h 2009061"/>
              <a:gd name="connsiteX12" fmla="*/ 1047750 w 2514600"/>
              <a:gd name="connsiteY12" fmla="*/ 2009061 h 2009061"/>
              <a:gd name="connsiteX13" fmla="*/ 419100 w 2514600"/>
              <a:gd name="connsiteY13" fmla="*/ 2009061 h 2009061"/>
              <a:gd name="connsiteX14" fmla="*/ 419100 w 2514600"/>
              <a:gd name="connsiteY14" fmla="*/ 2009061 h 2009061"/>
              <a:gd name="connsiteX15" fmla="*/ 334850 w 2514600"/>
              <a:gd name="connsiteY15" fmla="*/ 2009061 h 2009061"/>
              <a:gd name="connsiteX16" fmla="*/ 0 w 2514600"/>
              <a:gd name="connsiteY16" fmla="*/ 1674211 h 2009061"/>
              <a:gd name="connsiteX17" fmla="*/ 0 w 2514600"/>
              <a:gd name="connsiteY17" fmla="*/ 837109 h 2009061"/>
              <a:gd name="connsiteX18" fmla="*/ 0 w 2514600"/>
              <a:gd name="connsiteY18" fmla="*/ 334844 h 2009061"/>
              <a:gd name="connsiteX19" fmla="*/ 0 w 2514600"/>
              <a:gd name="connsiteY19" fmla="*/ 334850 h 2009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514600" h="2009061">
                <a:moveTo>
                  <a:pt x="0" y="334850"/>
                </a:moveTo>
                <a:cubicBezTo>
                  <a:pt x="0" y="149917"/>
                  <a:pt x="149917" y="0"/>
                  <a:pt x="334850" y="0"/>
                </a:cubicBezTo>
                <a:lnTo>
                  <a:pt x="419100" y="0"/>
                </a:lnTo>
                <a:lnTo>
                  <a:pt x="419100" y="0"/>
                </a:lnTo>
                <a:lnTo>
                  <a:pt x="1047750" y="0"/>
                </a:lnTo>
                <a:lnTo>
                  <a:pt x="2179750" y="0"/>
                </a:lnTo>
                <a:cubicBezTo>
                  <a:pt x="2364683" y="0"/>
                  <a:pt x="2514600" y="149917"/>
                  <a:pt x="2514600" y="334850"/>
                </a:cubicBezTo>
                <a:lnTo>
                  <a:pt x="2514600" y="334844"/>
                </a:lnTo>
                <a:lnTo>
                  <a:pt x="2514600" y="334844"/>
                </a:lnTo>
                <a:lnTo>
                  <a:pt x="2514600" y="837109"/>
                </a:lnTo>
                <a:lnTo>
                  <a:pt x="2514600" y="1674211"/>
                </a:lnTo>
                <a:cubicBezTo>
                  <a:pt x="2514600" y="1859144"/>
                  <a:pt x="2364683" y="2009061"/>
                  <a:pt x="2179750" y="2009061"/>
                </a:cubicBezTo>
                <a:lnTo>
                  <a:pt x="1047750" y="2009061"/>
                </a:lnTo>
                <a:lnTo>
                  <a:pt x="419100" y="2009061"/>
                </a:lnTo>
                <a:lnTo>
                  <a:pt x="419100" y="2009061"/>
                </a:lnTo>
                <a:lnTo>
                  <a:pt x="334850" y="2009061"/>
                </a:lnTo>
                <a:cubicBezTo>
                  <a:pt x="149917" y="2009061"/>
                  <a:pt x="0" y="1859144"/>
                  <a:pt x="0" y="1674211"/>
                </a:cubicBezTo>
                <a:lnTo>
                  <a:pt x="0" y="837109"/>
                </a:lnTo>
                <a:lnTo>
                  <a:pt x="0" y="334844"/>
                </a:lnTo>
                <a:lnTo>
                  <a:pt x="0" y="33485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</a:t>
            </a:r>
            <a:r>
              <a:rPr lang="bg-BG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Matches the element one or more times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646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253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noProof="1">
                <a:cs typeface="Consolas" panose="020B0609020204030204" pitchFamily="49" charset="0"/>
              </a:rPr>
              <a:t>To replace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every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subsequence of the input sequence that </a:t>
            </a:r>
            <a:br>
              <a:rPr lang="en-US" sz="3200" dirty="0"/>
            </a:br>
            <a:r>
              <a:rPr lang="en-US" sz="3200" dirty="0"/>
              <a:t>matches the pattern with the given replacement string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replaceAll(String replacement)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replaceFirst(String replacement)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Replacing with Regex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8766" y="3919503"/>
            <a:ext cx="9780635" cy="26212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regex = "[A-Za-z]+";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string =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 Java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Pattern pattern = Pattern.compile(regex);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Matcher matcher = pattern.matcher(string);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res = matcher.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replaceAll(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"hi"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hi hi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res2 = matcher.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replaceFirst("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hi"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hi Java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377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split(String pattern)</a:t>
            </a:r>
            <a:r>
              <a:rPr lang="en-US" noProof="1">
                <a:latin typeface="+mj-lt"/>
              </a:rPr>
              <a:t> - splits the text by the pattern</a:t>
            </a:r>
          </a:p>
          <a:p>
            <a:pPr lvl="1"/>
            <a:r>
              <a:rPr lang="en-US" noProof="1">
                <a:latin typeface="+mj-lt"/>
              </a:rPr>
              <a:t>Returns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tring[]</a:t>
            </a:r>
            <a:endParaRPr lang="en-US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Splitting with Regex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9571" y="2891039"/>
            <a:ext cx="8855945" cy="20615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String text =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"1   2 3      4"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String pattern =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"\\s+"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199" b="1" noProof="1">
              <a:solidFill>
                <a:srgbClr val="FBEEC9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String[] tokens = text.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pattern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8428" y="5199250"/>
            <a:ext cx="4355372" cy="578855"/>
          </a:xfrm>
          <a:prstGeom prst="wedgeRoundRectCallout">
            <a:avLst>
              <a:gd name="adj1" fmla="val -40156"/>
              <a:gd name="adj2" fmla="val -1042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tokens = {</a:t>
            </a:r>
            <a:r>
              <a:rPr lang="nb-N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"1"</a:t>
            </a:r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nb-N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"2"</a:t>
            </a:r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nb-N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"3"</a:t>
            </a:r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nb-N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"4"</a:t>
            </a:r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374" y="3507135"/>
            <a:ext cx="3461826" cy="578855"/>
          </a:xfrm>
          <a:prstGeom prst="wedgeRoundRectCallout">
            <a:avLst>
              <a:gd name="adj1" fmla="val -55182"/>
              <a:gd name="adj2" fmla="val -14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Matches whitespaces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963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/>
          <a:lstStyle/>
          <a:p>
            <a:r>
              <a:rPr lang="en-US" dirty="0"/>
              <a:t>You are given a list of names</a:t>
            </a:r>
          </a:p>
          <a:p>
            <a:pPr lvl="1"/>
            <a:r>
              <a:rPr lang="en-US" noProof="1"/>
              <a:t>Match</a:t>
            </a:r>
            <a:r>
              <a:rPr lang="en-US" dirty="0"/>
              <a:t> all full names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Full Name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https://judge.softuni.bg/Contests/1672/Regular-Expressions-Lab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2743200"/>
            <a:ext cx="10896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Ivan Ivanov, Ivan ivanov, ivan Ivanov, IVan Ivanov, Test </a:t>
            </a:r>
            <a:r>
              <a:rPr lang="en-US" sz="2600" b="1" noProof="1">
                <a:latin typeface="Consolas" pitchFamily="49" charset="0"/>
              </a:rPr>
              <a:t>Testov</a:t>
            </a:r>
            <a:r>
              <a:rPr lang="en-US" sz="2600" b="1" dirty="0">
                <a:latin typeface="Consolas" pitchFamily="49" charset="0"/>
              </a:rPr>
              <a:t>, Ivan	Ivanov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9132" y="3910954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50120" y="4690385"/>
            <a:ext cx="463188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Ivan Ivanov Test Testov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80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Match Full Names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9788" y="1686241"/>
            <a:ext cx="9618612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String listOfNames = reader.readLine();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</a:rPr>
              <a:t>String regex = </a:t>
            </a:r>
            <a:r>
              <a:rPr lang="en-GB" sz="2800" b="1" dirty="0">
                <a:latin typeface="Consolas" pitchFamily="49" charset="0"/>
              </a:rPr>
              <a:t>"\\b[A-Z][a-z]+ [A-Z][a-z]+";</a:t>
            </a:r>
          </a:p>
          <a:p>
            <a:r>
              <a:rPr lang="en-GB" sz="2800" b="1" dirty="0">
                <a:latin typeface="Consolas" pitchFamily="49" charset="0"/>
              </a:rPr>
              <a:t>Pattern pattern = Pattern.compile(regex);</a:t>
            </a:r>
          </a:p>
          <a:p>
            <a:r>
              <a:rPr lang="en-GB" sz="2800" b="1" dirty="0">
                <a:latin typeface="Consolas" pitchFamily="49" charset="0"/>
              </a:rPr>
              <a:t>Matcher matcher = pattern.matcher(listOfNames);</a:t>
            </a:r>
          </a:p>
          <a:p>
            <a:endParaRPr lang="en-GB" sz="2800" b="1" dirty="0">
              <a:latin typeface="Consolas" pitchFamily="49" charset="0"/>
            </a:endParaRPr>
          </a:p>
          <a:p>
            <a:r>
              <a:rPr lang="en-GB" sz="2800" b="1" dirty="0">
                <a:latin typeface="Consolas" pitchFamily="49" charset="0"/>
              </a:rPr>
              <a:t>while (matcher.find()) {</a:t>
            </a:r>
          </a:p>
          <a:p>
            <a:r>
              <a:rPr lang="en-GB" sz="2800" b="1" dirty="0">
                <a:latin typeface="Consolas" pitchFamily="49" charset="0"/>
              </a:rPr>
              <a:t>	System.out.print(matcher.group() + " ");</a:t>
            </a:r>
          </a:p>
          <a:p>
            <a:r>
              <a:rPr lang="en-GB" sz="28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4124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https://judge.softuni.bg/Contests/1672/Regular-Expressions-Lab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174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/>
          <a:lstStyle/>
          <a:p>
            <a:r>
              <a:rPr lang="en-US" dirty="0"/>
              <a:t>You are given a string</a:t>
            </a:r>
          </a:p>
          <a:p>
            <a:pPr lvl="1"/>
            <a:r>
              <a:rPr lang="en-US" noProof="1"/>
              <a:t>Match</a:t>
            </a:r>
            <a:r>
              <a:rPr lang="en-US" dirty="0"/>
              <a:t> all dates in the format </a:t>
            </a:r>
            <a:br>
              <a:rPr lang="en-US" dirty="0"/>
            </a:br>
            <a:r>
              <a:rPr lang="en-US" dirty="0"/>
              <a:t>"</a:t>
            </a:r>
            <a:r>
              <a:rPr lang="en-GB" b="1" noProof="1">
                <a:solidFill>
                  <a:schemeClr val="bg1"/>
                </a:solidFill>
              </a:rPr>
              <a:t>dd{separator}MMM</a:t>
            </a:r>
            <a:r>
              <a:rPr lang="en-GB" b="1" dirty="0">
                <a:solidFill>
                  <a:schemeClr val="bg1"/>
                </a:solidFill>
              </a:rPr>
              <a:t>{</a:t>
            </a:r>
            <a:r>
              <a:rPr lang="en-GB" b="1" noProof="1">
                <a:solidFill>
                  <a:schemeClr val="bg1"/>
                </a:solidFill>
              </a:rPr>
              <a:t>separator}yyyy</a:t>
            </a:r>
            <a:r>
              <a:rPr lang="en-GB" b="1" dirty="0"/>
              <a:t>"</a:t>
            </a:r>
            <a:r>
              <a:rPr lang="en-US" dirty="0"/>
              <a:t> and print them </a:t>
            </a:r>
            <a:br>
              <a:rPr lang="en-US" dirty="0"/>
            </a:br>
            <a:r>
              <a:rPr lang="en-US" dirty="0"/>
              <a:t>space-separated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Dates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48100" y="3801506"/>
            <a:ext cx="46482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13/Jul/1928, 01/Jan-1951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845332" y="4662846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00400" y="5397697"/>
            <a:ext cx="59436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Day: 13, Month: Jul, Year: 1928</a:t>
            </a:r>
            <a:endParaRPr lang="bg-BG" sz="2600" b="1" dirty="0"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https://judge.softuni.bg/Contests/1672/Regular-Expressions-Lab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467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</a:t>
            </a:r>
            <a:r>
              <a:rPr lang="en-GB"/>
              <a:t>Match Dates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7023" y="1202221"/>
            <a:ext cx="11801754" cy="51006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2300" b="1" noProof="1">
                <a:latin typeface="Consolas" pitchFamily="49" charset="0"/>
              </a:rPr>
              <a:t>String input = reader.readLine();</a:t>
            </a:r>
          </a:p>
          <a:p>
            <a:endParaRPr lang="en-US" sz="2300" b="1" noProof="1">
              <a:latin typeface="Consolas" pitchFamily="49" charset="0"/>
            </a:endParaRPr>
          </a:p>
          <a:p>
            <a:r>
              <a:rPr lang="en-US" sz="2300" b="1" dirty="0">
                <a:latin typeface="Consolas" panose="020B0609020204030204" pitchFamily="49" charset="0"/>
              </a:rPr>
              <a:t>String regex = </a:t>
            </a:r>
            <a:br>
              <a:rPr lang="en-US" sz="2300" b="1" dirty="0">
                <a:latin typeface="Consolas" panose="020B0609020204030204" pitchFamily="49" charset="0"/>
              </a:rPr>
            </a:br>
            <a:r>
              <a:rPr lang="en-US" sz="2300" b="1" dirty="0">
                <a:latin typeface="Consolas" panose="020B0609020204030204" pitchFamily="49" charset="0"/>
              </a:rPr>
              <a:t>"\\b(?&lt;day&gt;\\d{2})(\\.|\\/|\\-)(?&lt;month&gt;[A-Z][a-z]{2})\\2(?&lt;year&gt;\\d{4})\\b";</a:t>
            </a:r>
          </a:p>
          <a:p>
            <a:endParaRPr lang="en-US" sz="2300" b="1" dirty="0">
              <a:latin typeface="Consolas" panose="020B0609020204030204" pitchFamily="49" charset="0"/>
            </a:endParaRPr>
          </a:p>
          <a:p>
            <a:r>
              <a:rPr lang="en-US" sz="2300" b="1" dirty="0">
                <a:latin typeface="Consolas" panose="020B0609020204030204" pitchFamily="49" charset="0"/>
              </a:rPr>
              <a:t>Pattern pattern = Pattern.compile(regex)</a:t>
            </a:r>
            <a:r>
              <a:rPr lang="en-US" sz="2300" b="1" i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Matcher matcher = pattern.matcher(dates);</a:t>
            </a:r>
          </a:p>
          <a:p>
            <a:endParaRPr lang="en-US" sz="2300" b="1" dirty="0">
              <a:latin typeface="Consolas" panose="020B0609020204030204" pitchFamily="49" charset="0"/>
            </a:endParaRPr>
          </a:p>
          <a:p>
            <a:r>
              <a:rPr lang="en-US" sz="2300" b="1" dirty="0">
                <a:latin typeface="Consolas" panose="020B0609020204030204" pitchFamily="49" charset="0"/>
              </a:rPr>
              <a:t>while (matcher.find()) {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	System.out.println(</a:t>
            </a:r>
            <a:r>
              <a:rPr lang="en-US" sz="2300" b="1" dirty="0" err="1">
                <a:latin typeface="Consolas" panose="020B0609020204030204" pitchFamily="49" charset="0"/>
              </a:rPr>
              <a:t>String.format</a:t>
            </a:r>
            <a:r>
              <a:rPr lang="en-US" sz="2300" b="1" dirty="0">
                <a:latin typeface="Consolas" panose="020B0609020204030204" pitchFamily="49" charset="0"/>
              </a:rPr>
              <a:t>("Day: %s, Month: %s, Year: %s", 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	matcher.group("day"), matcher.group("month"), 	matcher.group("year")));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}</a:t>
            </a:r>
            <a:endParaRPr lang="bg-BG" sz="2300" b="1" noProof="1">
              <a:latin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63246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https://judge.softuni.bg/Contests/1672/Regular-Expressions-Lab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166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79" y="1196706"/>
            <a:ext cx="11920754" cy="51997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>
                <a:hlinkClick r:id="rId3"/>
              </a:rPr>
              <a:t>https://regex101.com</a:t>
            </a:r>
            <a:r>
              <a:rPr lang="en-US" sz="3200" dirty="0"/>
              <a:t> and </a:t>
            </a:r>
            <a:r>
              <a:rPr lang="en-US" sz="3200" dirty="0">
                <a:hlinkClick r:id="rId4"/>
              </a:rPr>
              <a:t>http://regexr.com</a:t>
            </a:r>
            <a:r>
              <a:rPr lang="en-US" sz="3200" dirty="0"/>
              <a:t> - websites to test </a:t>
            </a:r>
            <a:br>
              <a:rPr lang="en-US" sz="3200" dirty="0"/>
            </a:br>
            <a:r>
              <a:rPr lang="en-US" sz="3200" dirty="0"/>
              <a:t>Regex using different programming languages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>
                <a:hlinkClick r:id="rId5"/>
              </a:rPr>
              <a:t>https://docs.oracle.com/javase/7/docs/api/java/util/regex/Matcher.html</a:t>
            </a:r>
            <a:r>
              <a:rPr lang="en-US" sz="3200" dirty="0"/>
              <a:t> - a quick reference for Regex from Oracle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>
                <a:hlinkClick r:id="rId6"/>
              </a:rPr>
              <a:t>http://regexone.com</a:t>
            </a:r>
            <a:r>
              <a:rPr lang="en-US" sz="3200" dirty="0"/>
              <a:t> - interactive tutorials for Regex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>
                <a:hlinkClick r:id="rId7"/>
              </a:rPr>
              <a:t>http://www.regular-expressions.info/tutorial.html</a:t>
            </a:r>
            <a:r>
              <a:rPr lang="en-US" sz="3200" dirty="0"/>
              <a:t> - </a:t>
            </a:r>
            <a:br>
              <a:rPr lang="en-US" sz="3200" dirty="0"/>
            </a:br>
            <a:r>
              <a:rPr lang="en-US" sz="3200" dirty="0"/>
              <a:t>a comprehensive tutorial on regular expressions</a:t>
            </a:r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Resources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065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/>
                </a:solidFill>
              </a:rPr>
              <a:t>Regular expressions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describe </a:t>
            </a:r>
            <a:r>
              <a:rPr lang="en-GB" sz="3600" b="1" dirty="0">
                <a:solidFill>
                  <a:schemeClr val="bg1"/>
                </a:solidFill>
              </a:rPr>
              <a:t>patterns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br>
              <a:rPr lang="en-GB" sz="3600" b="1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for searching through text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Define </a:t>
            </a:r>
            <a:r>
              <a:rPr lang="en-GB" sz="3600" b="1" dirty="0">
                <a:solidFill>
                  <a:schemeClr val="bg1"/>
                </a:solidFill>
              </a:rPr>
              <a:t>special characters</a:t>
            </a:r>
            <a:r>
              <a:rPr lang="en-GB" sz="3600" dirty="0">
                <a:solidFill>
                  <a:schemeClr val="bg2"/>
                </a:solidFill>
              </a:rPr>
              <a:t>,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operators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and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br>
              <a:rPr lang="en-GB" sz="3600" b="1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constructs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for building complex pattern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Can utilize </a:t>
            </a:r>
            <a:r>
              <a:rPr lang="en-GB" sz="3600" b="1" dirty="0">
                <a:solidFill>
                  <a:schemeClr val="bg1"/>
                </a:solidFill>
              </a:rPr>
              <a:t>character classes</a:t>
            </a:r>
            <a:r>
              <a:rPr lang="en-GB" sz="3600" dirty="0">
                <a:solidFill>
                  <a:schemeClr val="bg2"/>
                </a:solidFill>
              </a:rPr>
              <a:t>,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groups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r>
              <a:rPr lang="en-GB" sz="3600" b="1" dirty="0">
                <a:solidFill>
                  <a:schemeClr val="bg2"/>
                </a:solidFill>
              </a:rPr>
              <a:t/>
            </a:r>
            <a:br>
              <a:rPr lang="en-GB" sz="3600" b="1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quantifiers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and more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Definition and Classes</a:t>
            </a:r>
            <a:endParaRPr lang="en-US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Regular expressions (regex)</a:t>
            </a:r>
            <a:endParaRPr lang="bg-BG" sz="3400" dirty="0"/>
          </a:p>
          <a:p>
            <a:pPr lvl="1">
              <a:buClr>
                <a:schemeClr val="tx1"/>
              </a:buClr>
            </a:pPr>
            <a:r>
              <a:rPr lang="en-US" sz="3200" dirty="0"/>
              <a:t>Match text by pattern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400" dirty="0"/>
              <a:t>Patterns are defined by special syntax, e.g.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matches a capital + small letters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400" dirty="0"/>
              <a:t>Play with regex live at: </a:t>
            </a:r>
            <a:r>
              <a:rPr lang="en-US" sz="3400" dirty="0">
                <a:hlinkClick r:id="rId2"/>
              </a:rPr>
              <a:t>regexr.com</a:t>
            </a:r>
            <a:r>
              <a:rPr lang="en-US" sz="3400" dirty="0"/>
              <a:t>, </a:t>
            </a:r>
            <a:r>
              <a:rPr lang="en-US" sz="3400" dirty="0">
                <a:hlinkClick r:id="rId3"/>
              </a:rPr>
              <a:t>regex101.com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What Are Regular Expressions?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50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850" y="838200"/>
            <a:ext cx="7568302" cy="36290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Www.regex101.com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 (regex) describe a search pattern</a:t>
            </a:r>
          </a:p>
          <a:p>
            <a:r>
              <a:rPr lang="en-US" dirty="0"/>
              <a:t>Used to find / extract / replace / split data from text by pattern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Regular Expression Pattern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81350" y="2720565"/>
            <a:ext cx="57531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200" b="1" noProof="1">
                <a:latin typeface="Consolas" panose="020B0609020204030204" pitchFamily="49" charset="0"/>
              </a:rPr>
              <a:t> </a:t>
            </a: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2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4556" y="3627888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4556" y="4494533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62772" y="5292029"/>
            <a:ext cx="45902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74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matches any character that is either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noProof="1"/>
              <a:t>,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/>
              <a:t> or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>
              <a:buClr>
                <a:schemeClr val="tx1"/>
              </a:buClr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bg-BG" noProof="1"/>
              <a:t>-</a:t>
            </a:r>
            <a:r>
              <a:rPr lang="en-US" noProof="1"/>
              <a:t> matches any character that is </a:t>
            </a:r>
            <a:r>
              <a:rPr lang="en-US" b="1" noProof="1">
                <a:solidFill>
                  <a:schemeClr val="bg1"/>
                </a:solidFill>
              </a:rPr>
              <a:t>not</a:t>
            </a:r>
            <a:r>
              <a:rPr lang="en-US" noProof="1"/>
              <a:t>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/>
              <a:t>,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noProof="1"/>
              <a:t> or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noProof="1">
                <a:solidFill>
                  <a:schemeClr val="bg1"/>
                </a:solidFill>
              </a:rPr>
              <a:t> </a:t>
            </a:r>
            <a:r>
              <a:rPr lang="bg-BG" noProof="1"/>
              <a:t>-</a:t>
            </a:r>
            <a:r>
              <a:rPr lang="en-US" noProof="1"/>
              <a:t> </a:t>
            </a:r>
            <a:r>
              <a:rPr lang="en-US" sz="3200" noProof="1"/>
              <a:t>character range m</a:t>
            </a:r>
            <a:r>
              <a:rPr lang="en-US" noProof="1"/>
              <a:t>atches any digit from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/>
              <a:t> to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1986240"/>
            <a:ext cx="32766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800" b="1" noProof="1">
                <a:latin typeface="Consolas" pitchFamily="49" charset="0"/>
              </a:rPr>
              <a:t>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800" b="1" noProof="1">
                <a:latin typeface="Consolas" pitchFamily="49" charset="0"/>
              </a:rPr>
              <a:t>0.12.2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8200" y="3606226"/>
            <a:ext cx="170021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5225628"/>
            <a:ext cx="42672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John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800" b="1" noProof="1">
                <a:latin typeface="Consolas" pitchFamily="49" charset="0"/>
              </a:rPr>
              <a:t> years old.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282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\w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word character </a:t>
            </a:r>
            <a:r>
              <a:rPr lang="en-GB" dirty="0"/>
              <a:t>(a-z, A-Z, 0-9, _)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\W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non-word character </a:t>
            </a:r>
            <a:r>
              <a:rPr lang="en-GB" dirty="0"/>
              <a:t>(the opposite of \w)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\s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white-space</a:t>
            </a:r>
            <a:r>
              <a:rPr lang="en-GB" dirty="0"/>
              <a:t> character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\S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non-white-space </a:t>
            </a:r>
            <a:r>
              <a:rPr lang="en-GB" dirty="0"/>
              <a:t> character (opposite of \s)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\d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decimal digit </a:t>
            </a:r>
            <a:r>
              <a:rPr lang="en-GB" dirty="0"/>
              <a:t>(0-9)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\D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non-decimal character </a:t>
            </a:r>
            <a:r>
              <a:rPr lang="en-GB" dirty="0"/>
              <a:t>(the opposite of \d)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Predefined Classes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638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3732</TotalTime>
  <Words>1346</Words>
  <Application>Microsoft Office PowerPoint</Application>
  <PresentationFormat>Widescreen</PresentationFormat>
  <Paragraphs>274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Regular Expressions (RegEx)</vt:lpstr>
      <vt:lpstr>Table of Contents</vt:lpstr>
      <vt:lpstr>Have a Question?</vt:lpstr>
      <vt:lpstr>Definition and Classes</vt:lpstr>
      <vt:lpstr>What Are Regular Expressions?</vt:lpstr>
      <vt:lpstr>Live Demo</vt:lpstr>
      <vt:lpstr>Regular Expression Pattern – Example</vt:lpstr>
      <vt:lpstr>Character Classes: Ranges</vt:lpstr>
      <vt:lpstr>Predefined Classes</vt:lpstr>
      <vt:lpstr>Grouping</vt:lpstr>
      <vt:lpstr>Quantifiers</vt:lpstr>
      <vt:lpstr>Grouping Constructs</vt:lpstr>
      <vt:lpstr>Problem: Match All Words</vt:lpstr>
      <vt:lpstr>Problem: Match Dates</vt:lpstr>
      <vt:lpstr>Problem: Email Validation</vt:lpstr>
      <vt:lpstr>Numbered Capturing Group</vt:lpstr>
      <vt:lpstr>Backreferences Match Previous Groups</vt:lpstr>
      <vt:lpstr>Using Built-In Regex Classes</vt:lpstr>
      <vt:lpstr>Regex in Java</vt:lpstr>
      <vt:lpstr>Checking for a Single Match</vt:lpstr>
      <vt:lpstr>Replacing with Regex</vt:lpstr>
      <vt:lpstr>Splitting with Regex</vt:lpstr>
      <vt:lpstr>Problem: Match Full Name</vt:lpstr>
      <vt:lpstr>Solution: Match Full Names</vt:lpstr>
      <vt:lpstr>Problem: Match Dates</vt:lpstr>
      <vt:lpstr>Solution: Match Dates</vt:lpstr>
      <vt:lpstr>Helpful Resources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 (Regex)</dc:title>
  <dc:subject>Programming Fundamentals  – Practical Training Course @ SoftUni</dc:subject>
  <dc:creator>Software University</dc:creator>
  <cp:keywords>Programming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15</cp:revision>
  <dcterms:created xsi:type="dcterms:W3CDTF">2018-05-23T13:08:44Z</dcterms:created>
  <dcterms:modified xsi:type="dcterms:W3CDTF">2020-12-08T12:04:35Z</dcterms:modified>
  <cp:category>programming fundamentals;computer programming;software development;web development</cp:category>
</cp:coreProperties>
</file>