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478" r:id="rId3"/>
    <p:sldId id="520" r:id="rId4"/>
    <p:sldId id="442" r:id="rId5"/>
    <p:sldId id="443" r:id="rId6"/>
    <p:sldId id="444" r:id="rId7"/>
    <p:sldId id="445" r:id="rId8"/>
    <p:sldId id="446" r:id="rId9"/>
    <p:sldId id="447" r:id="rId10"/>
    <p:sldId id="451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0" r:id="rId25"/>
    <p:sldId id="461" r:id="rId26"/>
    <p:sldId id="462" r:id="rId27"/>
    <p:sldId id="463" r:id="rId28"/>
    <p:sldId id="697" r:id="rId29"/>
    <p:sldId id="699" r:id="rId30"/>
    <p:sldId id="698" r:id="rId31"/>
    <p:sldId id="468" r:id="rId32"/>
    <p:sldId id="467" r:id="rId33"/>
    <p:sldId id="470" r:id="rId34"/>
    <p:sldId id="471" r:id="rId35"/>
    <p:sldId id="472" r:id="rId36"/>
    <p:sldId id="584" r:id="rId37"/>
    <p:sldId id="585" r:id="rId38"/>
    <p:sldId id="349" r:id="rId39"/>
    <p:sldId id="401" r:id="rId40"/>
    <p:sldId id="490" r:id="rId41"/>
    <p:sldId id="49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HTML Intro" id="{1AC133EC-7421-49C2-B76F-F8FCB6DFE4FC}">
          <p14:sldIdLst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HTML Common Elements" id="{73E099E1-1F8F-4F67-8AE1-FFD7EACB905C}">
          <p14:sldIdLst>
            <p14:sldId id="451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  <p14:sldId id="460"/>
          </p14:sldIdLst>
        </p14:section>
        <p14:section name="CSS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3F0633-B31B-4939-B113-0F7B19A45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408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99577-57FD-4986-9A73-29AC2E4ACB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994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24000"/>
            <a:ext cx="10961783" cy="844892"/>
          </a:xfrm>
        </p:spPr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27CBE-75DB-4106-AD46-69471C4D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85091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Headings: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dirty="0"/>
              <a:t>to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&lt;h6&gt;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530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800" noProof="1"/>
              <a:t>&lt;h1&gt;</a:t>
            </a:r>
            <a:r>
              <a:rPr lang="en-US" sz="2800" noProof="1"/>
              <a:t>This is Heading 1 </a:t>
            </a:r>
            <a:r>
              <a:rPr lang="ru-RU" sz="2800" noProof="1"/>
              <a:t>(</a:t>
            </a:r>
            <a:r>
              <a:rPr lang="en-US" sz="2800" noProof="1"/>
              <a:t>Biggest</a:t>
            </a:r>
            <a:r>
              <a:rPr lang="ru-RU" sz="2800" noProof="1"/>
              <a:t>)&lt;/h1&gt;</a:t>
            </a:r>
          </a:p>
          <a:p>
            <a:pPr lvl="1"/>
            <a:r>
              <a:rPr lang="ru-RU" sz="2800" noProof="1"/>
              <a:t>&lt;h2&gt;</a:t>
            </a:r>
            <a:r>
              <a:rPr lang="en-US" sz="2800" noProof="1"/>
              <a:t>This is Heading 2 </a:t>
            </a:r>
            <a:r>
              <a:rPr lang="ru-RU" sz="2800" noProof="1"/>
              <a:t>(</a:t>
            </a:r>
            <a:r>
              <a:rPr lang="en-US" sz="2800" noProof="1"/>
              <a:t>Smaller</a:t>
            </a:r>
            <a:r>
              <a:rPr lang="ru-RU" sz="2800" noProof="1"/>
              <a:t>)&lt;/h2&gt;</a:t>
            </a:r>
          </a:p>
          <a:p>
            <a:pPr lvl="1"/>
            <a:r>
              <a:rPr lang="ru-RU" sz="2800" noProof="1"/>
              <a:t>&lt;h3&gt;</a:t>
            </a:r>
            <a:r>
              <a:rPr lang="en-US" sz="2800" noProof="1"/>
              <a:t>This is Heading 3 </a:t>
            </a:r>
            <a:r>
              <a:rPr lang="ru-RU" sz="2800" noProof="1"/>
              <a:t>(</a:t>
            </a:r>
            <a:r>
              <a:rPr lang="en-US" sz="2800" noProof="1"/>
              <a:t>More Smaller</a:t>
            </a:r>
            <a:r>
              <a:rPr lang="ru-RU" sz="2800" noProof="1"/>
              <a:t>)&lt;/h3&gt;</a:t>
            </a:r>
          </a:p>
          <a:p>
            <a:pPr lvl="1"/>
            <a:r>
              <a:rPr lang="ru-RU" sz="2800" noProof="1"/>
              <a:t>&lt;h4&gt;</a:t>
            </a:r>
            <a:r>
              <a:rPr lang="en-US" sz="2800" noProof="1"/>
              <a:t>This is Heading 4 </a:t>
            </a:r>
            <a:r>
              <a:rPr lang="ru-RU" sz="2800" noProof="1"/>
              <a:t>(</a:t>
            </a:r>
            <a:r>
              <a:rPr lang="en-US" sz="2800" noProof="1"/>
              <a:t>Smallest</a:t>
            </a:r>
            <a:r>
              <a:rPr lang="ru-RU" sz="2800" noProof="1"/>
              <a:t>)&lt;/h4&gt;</a:t>
            </a:r>
            <a:endParaRPr lang="en-US" sz="2800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4592911"/>
            <a:ext cx="4124999" cy="1917806"/>
          </a:xfrm>
          <a:prstGeom prst="roundRect">
            <a:avLst>
              <a:gd name="adj" fmla="val 1296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Paragraphs: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2052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First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Second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Third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977445"/>
            <a:ext cx="8915400" cy="7111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124200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You are given 4 image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dirty="0"/>
              <a:t>Create a Web page like the screenshot </a:t>
            </a:r>
            <a:br>
              <a:rPr lang="en-US" sz="3200" dirty="0"/>
            </a:br>
            <a:r>
              <a:rPr lang="en-US" sz="32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Create an </a:t>
            </a:r>
            <a:r>
              <a:rPr lang="en-US" sz="3200" b="1" dirty="0"/>
              <a:t>O</a:t>
            </a:r>
            <a:r>
              <a:rPr lang="en-US" sz="3200" dirty="0"/>
              <a:t>rdered </a:t>
            </a:r>
            <a:r>
              <a:rPr lang="en-US" sz="3200" b="1" dirty="0"/>
              <a:t>L</a:t>
            </a:r>
            <a:r>
              <a:rPr lang="en-US" sz="3200" dirty="0"/>
              <a:t>ist</a:t>
            </a:r>
          </a:p>
          <a:p>
            <a:pPr>
              <a:defRPr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000" noProof="1"/>
              <a:t>Each holding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&lt;</a:t>
            </a:r>
            <a:r>
              <a:rPr lang="en-US" dirty="0" err="1"/>
              <a:t>ol</a:t>
            </a:r>
            <a:r>
              <a:rPr lang="en-US" dirty="0"/>
              <a:t>&gt; Tag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</a:t>
            </a:r>
            <a:r>
              <a:rPr lang="en-US" sz="2800" b="1" noProof="1">
                <a:latin typeface="Consolas" pitchFamily="49" charset="0"/>
              </a:rPr>
              <a:t>Three</a:t>
            </a:r>
            <a:r>
              <a:rPr lang="it-IT" sz="28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Unordered List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holding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Lists: &lt;ul&gt; Tag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</a:t>
            </a:r>
            <a:r>
              <a:rPr lang="en-US" sz="2800" b="1" noProof="1">
                <a:latin typeface="Consolas" pitchFamily="49" charset="0"/>
              </a:rPr>
              <a:t>Third item</a:t>
            </a:r>
            <a:r>
              <a:rPr lang="it-IT" sz="28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1. What is HTML</a:t>
            </a:r>
          </a:p>
          <a:p>
            <a:pPr lvl="1"/>
            <a:r>
              <a:rPr lang="en-US" sz="2800" dirty="0"/>
              <a:t>HTML Page</a:t>
            </a:r>
          </a:p>
          <a:p>
            <a:pPr lvl="1"/>
            <a:r>
              <a:rPr lang="en-US" sz="2800" dirty="0"/>
              <a:t>HTML Developer Elements</a:t>
            </a:r>
          </a:p>
          <a:p>
            <a:pPr marL="0" indent="0">
              <a:buNone/>
            </a:pPr>
            <a:r>
              <a:rPr lang="en-US" sz="3000" dirty="0"/>
              <a:t>2. HTML Common Elements</a:t>
            </a:r>
          </a:p>
          <a:p>
            <a:pPr lvl="1"/>
            <a:r>
              <a:rPr lang="en-US" sz="2800" dirty="0"/>
              <a:t>Headings, Paragraphs, Hyperlinks, Images</a:t>
            </a:r>
          </a:p>
          <a:p>
            <a:pPr lvl="1"/>
            <a:r>
              <a:rPr lang="en-US" sz="2800" dirty="0"/>
              <a:t>Ordered and Unordered Lists</a:t>
            </a:r>
          </a:p>
          <a:p>
            <a:pPr marL="0" indent="0">
              <a:buNone/>
            </a:pPr>
            <a:r>
              <a:rPr lang="en-US" sz="3000" dirty="0"/>
              <a:t>3. What is CSS</a:t>
            </a:r>
          </a:p>
          <a:p>
            <a:pPr lvl="1"/>
            <a:r>
              <a:rPr lang="en-US" sz="2800" dirty="0"/>
              <a:t>External, Internal and Inline CSS Style</a:t>
            </a:r>
          </a:p>
          <a:p>
            <a:endParaRPr lang="bg-BG" sz="4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Hyperlink: </a:t>
            </a:r>
            <a:r>
              <a:rPr lang="en-US" b="1" dirty="0"/>
              <a:t>https://en.wikipedia.org/wiki/Brown_bear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E807DE-7E11-47B8-B773-676E06B8C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027590" y="3962400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30" y="4191001"/>
            <a:ext cx="1463074" cy="579195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077804" y="4608769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319796" y="6018754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30932" y="6031614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14600" y="4038601"/>
            <a:ext cx="1642300" cy="35021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361090"/>
            <a:ext cx="6705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using-css.html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styles.css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2010086"/>
            <a:ext cx="6705600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Styling all headings of level 1: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293184" y="2514600"/>
            <a:ext cx="4495799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289591" y="4876800"/>
            <a:ext cx="4495800" cy="13260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200" dirty="0"/>
              <a:t>Uses the HTML class attribute, and is defined with a "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2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599" y="3509245"/>
            <a:ext cx="5029200" cy="64894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&lt;h2 class="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latin typeface="Consolas" panose="020B0609020204030204" pitchFamily="49" charset="0"/>
              </a:rPr>
              <a:t>"&gt;…&lt;/h2&gt;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9598" y="4800600"/>
            <a:ext cx="5029199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p.right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DD5BB74-B5FD-464C-B292-267F7A9A6851}"/>
              </a:ext>
            </a:extLst>
          </p:cNvPr>
          <p:cNvSpPr txBox="1"/>
          <p:nvPr/>
        </p:nvSpPr>
        <p:spPr>
          <a:xfrm>
            <a:off x="609599" y="1806661"/>
            <a:ext cx="5029199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.class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#Id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8752" y="3966881"/>
            <a:ext cx="5792048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9543672-5BB3-4927-90EC-641A46A2AB49}"/>
              </a:ext>
            </a:extLst>
          </p:cNvPr>
          <p:cNvSpPr txBox="1"/>
          <p:nvPr/>
        </p:nvSpPr>
        <p:spPr>
          <a:xfrm>
            <a:off x="608752" y="2590800"/>
            <a:ext cx="5792048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&lt;h1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</a:t>
            </a:r>
            <a:r>
              <a:rPr lang="en-US" sz="2600" b="1" dirty="0">
                <a:latin typeface="Consolas" panose="020B0609020204030204" pitchFamily="49" charset="0"/>
              </a:rPr>
              <a:t>&gt;My Header&lt;/h1&gt;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&lt;body&gt;</a:t>
            </a:r>
            <a:endParaRPr lang="en-GB" alt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800" dirty="0"/>
              <a:t>  &lt;p </a:t>
            </a:r>
            <a:r>
              <a:rPr lang="en-GB" altLang="en-US" sz="2800" dirty="0">
                <a:solidFill>
                  <a:schemeClr val="bg1"/>
                </a:solidFill>
              </a:rPr>
              <a:t>class="red"</a:t>
            </a:r>
            <a:r>
              <a:rPr lang="en-GB" altLang="en-US" sz="28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  </a:t>
            </a:r>
            <a:r>
              <a:rPr lang="en-US" altLang="en-US" sz="2800" dirty="0" err="1">
                <a:solidFill>
                  <a:schemeClr val="bg1"/>
                </a:solidFill>
              </a:rPr>
              <a:t>color:red</a:t>
            </a:r>
            <a:r>
              <a:rPr lang="en-US" altLang="en-US" sz="2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&lt;h1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8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095501" y="2102350"/>
            <a:ext cx="3124200" cy="610376"/>
          </a:xfrm>
          <a:prstGeom prst="wedgeRoundRectCallout">
            <a:avLst>
              <a:gd name="adj1" fmla="val -55449"/>
              <a:gd name="adj2" fmla="val 44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44800" y="3676892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76891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inline-block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dirty="0"/>
              <a:t>HTML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fr-FR" dirty="0"/>
              <a:t> structures content</a:t>
            </a:r>
          </a:p>
          <a:p>
            <a:pPr marL="1061887" lvl="1" indent="-452302"/>
            <a:r>
              <a:rPr lang="en-US" dirty="0">
                <a:solidFill>
                  <a:schemeClr val="bg2"/>
                </a:solidFill>
              </a:rPr>
              <a:t>Text</a:t>
            </a:r>
            <a:r>
              <a:rPr lang="fr-FR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how HTML elements should be </a:t>
            </a:r>
            <a:r>
              <a:rPr lang="en-US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397" dirty="0">
                <a:solidFill>
                  <a:schemeClr val="bg2"/>
                </a:solidFill>
              </a:rPr>
              <a:t>Styles may be: </a:t>
            </a:r>
            <a:r>
              <a:rPr lang="en-US" sz="3397" b="1" dirty="0">
                <a:solidFill>
                  <a:schemeClr val="bg1"/>
                </a:solidFill>
              </a:rPr>
              <a:t>external</a:t>
            </a:r>
            <a:r>
              <a:rPr lang="en-US" sz="3397" dirty="0">
                <a:solidFill>
                  <a:schemeClr val="bg2"/>
                </a:solidFill>
              </a:rPr>
              <a:t>, </a:t>
            </a:r>
            <a:r>
              <a:rPr lang="en-US" sz="3397" b="1" dirty="0">
                <a:solidFill>
                  <a:schemeClr val="bg1"/>
                </a:solidFill>
              </a:rPr>
              <a:t>internal</a:t>
            </a:r>
            <a:r>
              <a:rPr lang="en-US" sz="3397" dirty="0">
                <a:solidFill>
                  <a:schemeClr val="bg2"/>
                </a:solidFill>
              </a:rPr>
              <a:t> and </a:t>
            </a:r>
            <a:r>
              <a:rPr lang="en-US" sz="3397" b="1" dirty="0">
                <a:solidFill>
                  <a:schemeClr val="bg1"/>
                </a:solidFill>
              </a:rPr>
              <a:t>inline</a:t>
            </a:r>
            <a:endParaRPr lang="fr-FR" sz="3397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What is HTML?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F338FFF-9215-4ACA-9B22-72A95306E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52FA33F-8545-4752-B9B5-9587EB10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5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language describes Web content 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/>
          </a:p>
          <a:p>
            <a:pPr marL="377887" lvl="1" indent="0">
              <a:lnSpc>
                <a:spcPct val="100000"/>
              </a:lnSpc>
              <a:buNone/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09600" y="3582040"/>
            <a:ext cx="762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  &lt;b&gt;Document&lt;/b&gt; content goes here…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81200" y="3163112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81200" y="4869582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1418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8153400" y="3548750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800" b="1" dirty="0">
                <a:latin typeface="Consolas" panose="020B0609020204030204" pitchFamily="49" charset="0"/>
              </a:rPr>
              <a:t>"UTF-8"</a:t>
            </a:r>
            <a:r>
              <a:rPr lang="en-US" sz="28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&lt;strong&gt;</a:t>
            </a:r>
            <a:r>
              <a:rPr lang="en-US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66" y="13716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Good free tools for HTML5, cross-platform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1920</Words>
  <Application>Microsoft Office PowerPoint</Application>
  <PresentationFormat>Widescreen</PresentationFormat>
  <Paragraphs>364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Used in 90% of All Internet Sites</vt:lpstr>
      <vt:lpstr>Headings</vt:lpstr>
      <vt:lpstr>Paragraphs</vt:lpstr>
      <vt:lpstr>Hyperlinks</vt:lpstr>
      <vt:lpstr>Images</vt:lpstr>
      <vt:lpstr>Problem: Fruits</vt:lpstr>
      <vt:lpstr>Ordered Lists: &lt;ol&gt; Tag</vt:lpstr>
      <vt:lpstr>Unordered Lists: &lt;ul&gt; Tag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Hints: Wiki Page</vt:lpstr>
      <vt:lpstr>What is CSS?</vt:lpstr>
      <vt:lpstr>What is CSS?</vt:lpstr>
      <vt:lpstr>Combining HTML and CSS Files (External Style)</vt:lpstr>
      <vt:lpstr>Element Selector</vt:lpstr>
      <vt:lpstr>.class Selector</vt:lpstr>
      <vt:lpstr>#Id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</cp:revision>
  <dcterms:created xsi:type="dcterms:W3CDTF">2018-05-23T13:08:44Z</dcterms:created>
  <dcterms:modified xsi:type="dcterms:W3CDTF">2021-01-13T09:01:54Z</dcterms:modified>
  <cp:category>programming;computer programming;software development;web development</cp:category>
</cp:coreProperties>
</file>