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95" r:id="rId37"/>
    <p:sldId id="496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What Are Exceptions?" id="{2DFEDB4D-78B2-46CC-A9A1-DB96D359D43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andling Exceptions" id="{A5DF420C-8526-4AE5-950D-F0B80564C0D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Throwing Exceptions" id="{ED2BAA77-DBA7-441B-8C2E-92F3720E4B2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est Practices" id="{888AE233-B61D-4636-8A16-E653EC5B735B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769D5B5F-B30B-4292-A5BB-87C572764B32}">
          <p14:sldIdLst>
            <p14:sldId id="287"/>
            <p14:sldId id="288"/>
          </p14:sldIdLst>
        </p14:section>
        <p14:section name="Conclusion" id="{FCF6D18A-A56E-4A62-8215-737F8B37A083}">
          <p14:sldIdLst>
            <p14:sldId id="289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2045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89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9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7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39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1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14D784-B65A-4654-B75F-C9474E9778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84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25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7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157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png"/><Relationship Id="rId20" Type="http://schemas.openxmlformats.org/officeDocument/2006/relationships/image" Target="../media/image4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codexio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75292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1" y="2047892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6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631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80" y="2366968"/>
            <a:ext cx="9047094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4" y="3262431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29246" y="1615563"/>
            <a:ext cx="10065988" cy="42099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sc.nextLine();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 %s.", 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When catching an exception of a particular class, all its </a:t>
            </a:r>
            <a:br>
              <a:rPr lang="en-US" sz="3400" dirty="0"/>
            </a:br>
            <a:r>
              <a:rPr lang="en-US" sz="3400" dirty="0"/>
              <a:t>inheritors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Handles</a:t>
            </a:r>
            <a:r>
              <a:rPr lang="bg-BG" sz="3400" dirty="0"/>
              <a:t>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>its descendants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9811" y="2388572"/>
            <a:ext cx="9076641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77" y="2012842"/>
            <a:ext cx="1439378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57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958574" y="1614430"/>
            <a:ext cx="10460539" cy="4585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1976"/>
            <a:ext cx="2066671" cy="510778"/>
          </a:xfrm>
          <a:prstGeom prst="wedgeRoundRectCallout">
            <a:avLst>
              <a:gd name="adj1" fmla="val -56713"/>
              <a:gd name="adj2" fmla="val -56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688" y="4642945"/>
            <a:ext cx="2743200" cy="510778"/>
          </a:xfrm>
          <a:prstGeom prst="wedgeRoundRectCallout">
            <a:avLst>
              <a:gd name="adj1" fmla="val -56629"/>
              <a:gd name="adj2" fmla="val 164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96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For handling all exceptions (even unmanaged) use the </a:t>
            </a:r>
            <a:br>
              <a:rPr lang="en-US" sz="3400" dirty="0"/>
            </a:br>
            <a:r>
              <a:rPr lang="en-US" sz="3400" dirty="0"/>
              <a:t>construction:</a:t>
            </a:r>
            <a:endParaRPr lang="bg-BG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12913" y="3203750"/>
            <a:ext cx="9296399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953FD-0976-476E-B5E7-F83575846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6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The statement: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en-US" sz="3400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19025" y="1899000"/>
            <a:ext cx="9286975" cy="203132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5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409189" y="1288639"/>
            <a:ext cx="11371634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196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404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E8E16-9A9A-4DED-8BB3-AE9B78606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4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3" y="990601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CADEF-4536-482E-BA0F-64823AC6B2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872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 notify the calling code in case of an error </a:t>
            </a:r>
            <a:br>
              <a:rPr lang="en-US" sz="3400" dirty="0"/>
            </a:br>
            <a:r>
              <a:rPr lang="en-US" sz="3400" dirty="0"/>
              <a:t>or unusual situation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400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400" dirty="0"/>
          </a:p>
          <a:p>
            <a:pPr>
              <a:spcBef>
                <a:spcPct val="0"/>
              </a:spcBef>
            </a:pPr>
            <a:r>
              <a:rPr lang="en-US" sz="3400" dirty="0"/>
              <a:t>Exceptions can accept message and cause:</a:t>
            </a:r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Note</a:t>
            </a:r>
            <a:r>
              <a:rPr lang="bg-BG" sz="3400" b="1" dirty="0"/>
              <a:t>:</a:t>
            </a:r>
            <a:r>
              <a:rPr lang="en-US" sz="3400" b="1" dirty="0"/>
              <a:t> </a:t>
            </a:r>
            <a:r>
              <a:rPr lang="en-US" sz="3400" dirty="0"/>
              <a:t>if the original exception is not passed, the initial cause of the exception is lost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9125" y="1835555"/>
            <a:ext cx="1113472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9125" y="3041425"/>
            <a:ext cx="11134725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321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28136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004" y="2034000"/>
            <a:ext cx="9160214" cy="267765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10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692288" y="1288639"/>
            <a:ext cx="10815536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(IllegalArgumentException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97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8" y="1600201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938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76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48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</a:t>
            </a:r>
            <a:br>
              <a:rPr lang="en-US" sz="3500" dirty="0"/>
            </a:br>
            <a:r>
              <a:rPr lang="en-US" sz="3500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79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When an application attempts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400" noProof="1">
                <a:cs typeface="Consolas" pitchFamily="49" charset="0"/>
              </a:rPr>
              <a:t> in a case where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an object is required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array has been accessed with an illegal index –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index is either negative or greater than the size of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the string 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Attempts to convert a inappropriate string to one of the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numeric types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When an exceptional arithmetic condition has occurred –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Attempts to cast an object to a subclass of which it is not an </a:t>
            </a:r>
            <a:br>
              <a:rPr lang="en-US" sz="3400" noProof="1"/>
            </a:br>
            <a:r>
              <a:rPr lang="en-US" sz="3400" noProof="1"/>
              <a:t>instance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 method has been passed an illegal or inappropriate </a:t>
            </a:r>
            <a:br>
              <a:rPr lang="en-US" sz="3400" noProof="1"/>
            </a:br>
            <a:r>
              <a:rPr lang="en-US" sz="3400" noProof="1"/>
              <a:t>argument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When raising an exception, always pass to the constructor a </a:t>
            </a:r>
            <a:br>
              <a:rPr lang="en-US" sz="3700" dirty="0"/>
            </a:br>
            <a:r>
              <a:rPr lang="en-US" sz="3700" b="1" dirty="0">
                <a:solidFill>
                  <a:schemeClr val="bg1"/>
                </a:solidFill>
              </a:rPr>
              <a:t>good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explanation message</a:t>
            </a:r>
            <a:endParaRPr lang="bg-BG" sz="37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700" dirty="0"/>
              <a:t>When throwing an exception always pass a good description </a:t>
            </a:r>
            <a:br>
              <a:rPr lang="en-US" sz="3700" dirty="0"/>
            </a:br>
            <a:r>
              <a:rPr lang="en-US" sz="3700" dirty="0"/>
              <a:t>of the problem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"Unexpected error"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5" y="446270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26" y="561181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9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B11C0DF-1CA8-407B-83F8-A09E003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6" y="989214"/>
            <a:ext cx="3176847" cy="31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67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Custom exceptions inherit an exception class</a:t>
            </a:r>
            <a:br>
              <a:rPr lang="en-US" sz="3400" dirty="0"/>
            </a:br>
            <a:r>
              <a:rPr lang="en-US" sz="3400" dirty="0"/>
              <a:t>(commonly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spcBef>
                <a:spcPts val="4200"/>
              </a:spcBef>
              <a:buNone/>
            </a:pPr>
            <a:endParaRPr lang="en-US" sz="3400" dirty="0"/>
          </a:p>
          <a:p>
            <a:r>
              <a:rPr lang="en-US" sz="3400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468" y="2400181"/>
            <a:ext cx="9467386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extends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super(msg)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90" y="5650725"/>
            <a:ext cx="10553234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9849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Exceptions provide a </a:t>
            </a:r>
            <a:r>
              <a:rPr lang="en-US" sz="3600" b="1" dirty="0">
                <a:solidFill>
                  <a:schemeClr val="bg1"/>
                </a:solidFill>
              </a:rPr>
              <a:t>flexible</a:t>
            </a:r>
            <a:r>
              <a:rPr lang="en-US" sz="3600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600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Even when an exception is thrown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3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219140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48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F73D20-8285-440D-985C-A9F22C28A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</a:t>
            </a:r>
            <a:br>
              <a:rPr lang="en-US" dirty="0"/>
            </a:br>
            <a:r>
              <a:rPr lang="en-US" dirty="0"/>
              <a:t>all exceptions in JVM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  <a:br>
              <a:rPr lang="en-US" dirty="0"/>
            </a:br>
            <a:r>
              <a:rPr lang="en-US" dirty="0"/>
              <a:t>moment of exception throwing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Java exceptions inherit from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noProof="1" smtClean="0"/>
              <a:t>Below</a:t>
            </a:r>
            <a:r>
              <a:rPr lang="bg-BG" sz="3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bg-BG" sz="3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noProof="1" smtClean="0"/>
              <a:t>are</a:t>
            </a:r>
            <a:r>
              <a:rPr lang="en-US" sz="3400" noProof="1"/>
              <a:t>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200" dirty="0"/>
              <a:t> - not expected to be caught under normal </a:t>
            </a:r>
            <a:br>
              <a:rPr lang="en-US" sz="3200" dirty="0"/>
            </a:br>
            <a:r>
              <a:rPr lang="en-US" sz="3200" dirty="0"/>
              <a:t>circumstances from the program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noProof="1"/>
              <a:t>Example -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Used for exceptional conditions that user programs should catch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/>
              <a:t>User-defined exceptions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FE5F3E-3C16-4FF9-9099-034C5D6B3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1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- an exception that is checked (notified) by the </a:t>
            </a:r>
            <a:br>
              <a:rPr lang="en-US" dirty="0"/>
            </a:br>
            <a:r>
              <a:rPr lang="en-US" dirty="0"/>
              <a:t>compiler at compilation-time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as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dirty="0"/>
              <a:t> exceptions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- an exception that occurs at the time of execution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Also called as </a:t>
            </a:r>
            <a:r>
              <a:rPr lang="en-US" sz="3198" b="1" dirty="0">
                <a:solidFill>
                  <a:schemeClr val="bg1"/>
                </a:solidFill>
              </a:rPr>
              <a:t>Runtime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49A8-EC35-45C0-A1F9-3BBA120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72" y="3560987"/>
            <a:ext cx="7552693" cy="16127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File("E://file.txt");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22" y="4813333"/>
            <a:ext cx="3241560" cy="510778"/>
          </a:xfrm>
          <a:prstGeom prst="wedgeRoundRectCallout">
            <a:avLst>
              <a:gd name="adj1" fmla="val -54431"/>
              <a:gd name="adj2" fmla="val -459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FileNotFoundException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4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990331"/>
            <a:ext cx="9226487" cy="511809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371ACA7-FF8E-4379-92CD-37E115AB4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1382</Words>
  <Application>Microsoft Office PowerPoint</Application>
  <PresentationFormat>Widescreen</PresentationFormat>
  <Paragraphs>331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What Are Exceptions?</vt:lpstr>
      <vt:lpstr>What Are Exceptions?</vt:lpstr>
      <vt:lpstr>The Throwable Class</vt:lpstr>
      <vt:lpstr>Types of Exceptions</vt:lpstr>
      <vt:lpstr>Exceptions</vt:lpstr>
      <vt:lpstr>Exception Hierarchy 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Handling Exceptions</vt:lpstr>
      <vt:lpstr>Throwing Exceptions</vt:lpstr>
      <vt:lpstr>Throwing Exceptions</vt:lpstr>
      <vt:lpstr>Using Throw Keyword</vt:lpstr>
      <vt:lpstr>Re-Throwing Exceptions</vt:lpstr>
      <vt:lpstr>Throwing Exceptions – Example</vt:lpstr>
      <vt:lpstr>Throwing Exceptions</vt:lpstr>
      <vt:lpstr>Best Practices</vt:lpstr>
      <vt:lpstr>Using Catch Block</vt:lpstr>
      <vt:lpstr>Choosing the Exception Type (1)</vt:lpstr>
      <vt:lpstr>Choosing the Exception Type (2)</vt:lpstr>
      <vt:lpstr>Exceptions – Best Practices (1)</vt:lpstr>
      <vt:lpstr>Exceptions – Best Practices (2)</vt:lpstr>
      <vt:lpstr>Custom Exceptions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2021-05-21T08:55:55Z</dcterms:modified>
  <cp:category>programming;computer programming;software development;web development</cp:category>
</cp:coreProperties>
</file>