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401" r:id="rId37"/>
    <p:sldId id="495" r:id="rId38"/>
    <p:sldId id="496" r:id="rId39"/>
    <p:sldId id="405" r:id="rId40"/>
    <p:sldId id="49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AAA267F-B5BF-42EE-8C2C-B0244F08BC5F}">
          <p14:sldIdLst>
            <p14:sldId id="256"/>
            <p14:sldId id="257"/>
            <p14:sldId id="258"/>
          </p14:sldIdLst>
        </p14:section>
        <p14:section name="Hiding Implementation" id="{C48EB34D-C2BE-43B4-B230-BF9A28AB3D17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Access Modifiers" id="{552FD5BD-9FD4-47E9-AFAF-99AF592B62AF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Validation" id="{912499FD-4464-47DC-AC6E-BE18E27442FB}">
          <p14:sldIdLst>
            <p14:sldId id="275"/>
            <p14:sldId id="276"/>
            <p14:sldId id="277"/>
            <p14:sldId id="278"/>
            <p14:sldId id="279"/>
          </p14:sldIdLst>
        </p14:section>
        <p14:section name="Mutable and Immutable Objects" id="{134E0ADD-6EA4-4D0A-A3EB-2E39C578B656}">
          <p14:sldIdLst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Keyword Final" id="{EEE33CA9-8BD1-4DD4-8B5A-40884385FBFF}">
          <p14:sldIdLst>
            <p14:sldId id="287"/>
            <p14:sldId id="288"/>
            <p14:sldId id="289"/>
          </p14:sldIdLst>
        </p14:section>
        <p14:section name="Conclusion" id="{4EDFAC5F-3744-4B57-A9A1-F6C21178D101}">
          <p14:sldIdLst>
            <p14:sldId id="290"/>
            <p14:sldId id="401"/>
            <p14:sldId id="495"/>
            <p14:sldId id="496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CFAC5A-10C5-4C02-916F-AF474A6B7C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7327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577598-AFA3-4075-9154-C85F351348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0878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6C97F1-71A7-45EE-99F1-CAEF853AEA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6527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BB4F3B-22F0-460E-8AEF-22D08061B0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6215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744BB5-B786-4A74-A1DE-CF48760A54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4708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32BC832-9EC7-4AF8-9368-D9E0841365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8139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9218E95-7189-4D34-A21F-57ADA75146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8056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199691-C73E-4BF0-AAF3-92E35D1E97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23137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45A66AF-3879-4225-8200-A0327A8B14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8964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F952A57-90EA-46A0-9A67-2609C9C537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3388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9101E7-612F-4E8B-A98E-5BE8294A3F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1680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B8183BC-3992-4C13-BD87-6C582FD587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4576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3C8F920-6B10-4F73-910F-53553590BE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7104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44611D-DC5A-4776-BE6C-3002B91E50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76382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2E113F4-C241-4752-8B39-46EFB6E071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29594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3953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3C832CD-7415-4167-B6F1-7248AEEEAC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53549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4E212DF-C24A-4491-84F8-635906019B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9879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E1E7E1-64D6-48E4-BD30-2A856CA06F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0166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–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880BC6-AEA1-441B-8825-7D03772198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8074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–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BF61184-E1A8-4A89-8DCA-A1B3EC8E1F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7500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Fields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</a:p>
          <a:p>
            <a:pPr>
              <a:lnSpc>
                <a:spcPct val="100000"/>
              </a:lnSpc>
            </a:pPr>
            <a:r>
              <a:rPr lang="en-US" dirty="0"/>
              <a:t>Constructors and accessors are defined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)</a:t>
            </a:r>
            <a:endParaRPr lang="bg-BG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2616B96-AB90-4FAB-843A-A5B0570E45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2510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C98BBD5-B1E6-4736-A3AA-5C45059090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1077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9F97142-939B-402C-8EBC-98FD5E6490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67525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8A81C2-84B7-4554-BD36-7AF214E73D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8426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35/Encapsulation-Lab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7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9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4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36.png"/><Relationship Id="rId20" Type="http://schemas.openxmlformats.org/officeDocument/2006/relationships/image" Target="../media/image38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hyperlink" Target="https://codexio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66303" y="1128664"/>
            <a:ext cx="7292647" cy="88242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Benefits of Encapsulation</a:t>
            </a:r>
            <a:endParaRPr lang="en-US" sz="2999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3005" y="276330"/>
            <a:ext cx="5099245" cy="882424"/>
          </a:xfrm>
        </p:spPr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1587" y="4744836"/>
            <a:ext cx="3464624" cy="5253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/>
              <a:t>      </a:t>
            </a:r>
            <a:r>
              <a:rPr lang="en-US" b="1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1587" y="5270162"/>
            <a:ext cx="3186870" cy="4443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dirty="0"/>
              <a:t>       </a:t>
            </a:r>
            <a:r>
              <a:rPr lang="en-US" sz="3099" b="1" dirty="0"/>
              <a:t>Technical Trainers</a:t>
            </a:r>
          </a:p>
        </p:txBody>
      </p:sp>
      <p:sp>
        <p:nvSpPr>
          <p:cNvPr id="11" name="TextBox 10"/>
          <p:cNvSpPr txBox="1"/>
          <p:nvPr/>
        </p:nvSpPr>
        <p:spPr>
          <a:xfrm rot="18702437">
            <a:off x="4457427" y="4072050"/>
            <a:ext cx="1687603" cy="6917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dirty="0">
                <a:solidFill>
                  <a:srgbClr val="FFFFFF"/>
                </a:solidFill>
                <a:latin typeface="Calibri" panose="020F0502020204030204"/>
              </a:rPr>
              <a:t>variables</a:t>
            </a:r>
            <a:endParaRPr lang="bg-BG" sz="2799" b="1" dirty="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13" name="Group 12"/>
          <p:cNvGrpSpPr/>
          <p:nvPr/>
        </p:nvGrpSpPr>
        <p:grpSpPr>
          <a:xfrm rot="1454331">
            <a:off x="972399" y="1780003"/>
            <a:ext cx="2431713" cy="3297994"/>
            <a:chOff x="4490873" y="2149585"/>
            <a:chExt cx="3044086" cy="3435449"/>
          </a:xfrm>
        </p:grpSpPr>
        <p:sp>
          <p:nvSpPr>
            <p:cNvPr id="9" name="Flowchart: Delay 8"/>
            <p:cNvSpPr/>
            <p:nvPr/>
          </p:nvSpPr>
          <p:spPr bwMode="auto">
            <a:xfrm rot="18730999">
              <a:off x="5801419" y="2403292"/>
              <a:ext cx="1987248" cy="1479833"/>
            </a:xfrm>
            <a:prstGeom prst="flowChartDelay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26"/>
              <a:r>
                <a: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methods</a:t>
              </a:r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490873" y="3574172"/>
              <a:ext cx="1479833" cy="2010862"/>
              <a:chOff x="4490873" y="3574172"/>
              <a:chExt cx="1479833" cy="2010862"/>
            </a:xfrm>
          </p:grpSpPr>
          <p:sp>
            <p:nvSpPr>
              <p:cNvPr id="25" name="Flowchart: Delay 24"/>
              <p:cNvSpPr/>
              <p:nvPr/>
            </p:nvSpPr>
            <p:spPr bwMode="auto">
              <a:xfrm rot="7927020">
                <a:off x="4237165" y="3851493"/>
                <a:ext cx="1987249" cy="1479833"/>
              </a:xfrm>
              <a:prstGeom prst="flowChartDelay">
                <a:avLst/>
              </a:prstGeom>
              <a:solidFill>
                <a:schemeClr val="tx1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bg-BG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rot="18702437">
                <a:off x="4456997" y="3985201"/>
                <a:ext cx="1688043" cy="86598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defTabSz="914126" eaLnBrk="0" hangingPunct="0">
                  <a:lnSpc>
                    <a:spcPct val="110000"/>
                  </a:lnSpc>
                  <a:buClr>
                    <a:srgbClr val="67748E">
                      <a:lumMod val="40000"/>
                      <a:lumOff val="60000"/>
                    </a:srgbClr>
                  </a:buClr>
                  <a:buSzPct val="70000"/>
                </a:pPr>
                <a:r>
                  <a:rPr lang="en-US" sz="2799" b="1" dirty="0">
                    <a:solidFill>
                      <a:srgbClr val="FFFFFF"/>
                    </a:solidFill>
                    <a:latin typeface="Calibri" panose="020F0502020204030204"/>
                  </a:rPr>
                  <a:t>variables</a:t>
                </a:r>
                <a:endParaRPr lang="bg-BG" sz="2799" b="1" dirty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953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F4388F-43A3-4542-AA3F-B0DFB5691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57" y="1385623"/>
            <a:ext cx="2478286" cy="247828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48BB030-E0EF-451B-AD25-258CEC75DD3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Access Modifiers</a:t>
            </a:r>
          </a:p>
        </p:txBody>
      </p:sp>
    </p:spTree>
    <p:extLst>
      <p:ext uri="{BB962C8B-B14F-4D97-AF65-F5344CB8AC3E}">
        <p14:creationId xmlns:p14="http://schemas.microsoft.com/office/powerpoint/2010/main" val="41973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3"/>
            <a:ext cx="9929724" cy="5584897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Object hides data from the outside world 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spcBef>
                <a:spcPts val="3000"/>
              </a:spcBef>
              <a:buClr>
                <a:schemeClr val="tx1"/>
              </a:buClr>
              <a:buNone/>
            </a:pPr>
            <a:endParaRPr lang="en-US" sz="3400" dirty="0"/>
          </a:p>
          <a:p>
            <a:r>
              <a:rPr lang="en-US" sz="3400" dirty="0">
                <a:solidFill>
                  <a:srgbClr val="234465"/>
                </a:solidFill>
              </a:rPr>
              <a:t>Classes and interfaces </a:t>
            </a:r>
            <a:r>
              <a:rPr lang="en-US" sz="3400" b="1" dirty="0">
                <a:solidFill>
                  <a:schemeClr val="bg1"/>
                </a:solidFill>
              </a:rPr>
              <a:t>cannot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>
                <a:solidFill>
                  <a:srgbClr val="234465"/>
                </a:solidFill>
              </a:rPr>
              <a:t>be private</a:t>
            </a:r>
          </a:p>
          <a:p>
            <a:r>
              <a:rPr lang="en-US" sz="3400" dirty="0">
                <a:solidFill>
                  <a:srgbClr val="234465"/>
                </a:solidFill>
              </a:rPr>
              <a:t>Data can be </a:t>
            </a:r>
            <a:r>
              <a:rPr lang="en-US" sz="3400" b="1" dirty="0">
                <a:solidFill>
                  <a:schemeClr val="bg1"/>
                </a:solidFill>
              </a:rPr>
              <a:t>accessed only within the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declared class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>
                <a:solidFill>
                  <a:srgbClr val="234465"/>
                </a:solidFill>
              </a:rPr>
              <a:t>itself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 Access Modifier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3" y="1768056"/>
            <a:ext cx="4744824" cy="29299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/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 private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String name;</a:t>
            </a:r>
          </a:p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Person (String name) {</a:t>
            </a:r>
          </a:p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this.name = name;</a:t>
            </a:r>
          </a:p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A0C1744-D9EE-4907-A1F4-ABEBE79951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690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rgbClr val="234465"/>
                </a:solidFill>
              </a:rPr>
              <a:t>Grants </a:t>
            </a:r>
            <a:r>
              <a:rPr lang="en-US" sz="3400" b="1" dirty="0">
                <a:solidFill>
                  <a:schemeClr val="bg1"/>
                </a:solidFill>
              </a:rPr>
              <a:t>access to subclasses</a:t>
            </a:r>
            <a:endParaRPr lang="en-US" sz="3400" dirty="0">
              <a:solidFill>
                <a:srgbClr val="234465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protected</a:t>
            </a:r>
            <a:r>
              <a:rPr lang="en-US" sz="3400" dirty="0">
                <a:solidFill>
                  <a:srgbClr val="234465"/>
                </a:solidFill>
              </a:rPr>
              <a:t> modifier cannot be applied to </a:t>
            </a:r>
            <a:br>
              <a:rPr lang="en-US" sz="3400" dirty="0">
                <a:solidFill>
                  <a:srgbClr val="234465"/>
                </a:solidFill>
              </a:rPr>
            </a:br>
            <a:r>
              <a:rPr lang="en-US" sz="3400" dirty="0">
                <a:solidFill>
                  <a:srgbClr val="234465"/>
                </a:solidFill>
              </a:rPr>
              <a:t>classes and interfaces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dirty="0">
                <a:solidFill>
                  <a:srgbClr val="234465"/>
                </a:solidFill>
              </a:rPr>
              <a:t>Prevents a </a:t>
            </a:r>
            <a:r>
              <a:rPr lang="en-US" sz="3400" b="1" dirty="0">
                <a:solidFill>
                  <a:schemeClr val="bg1"/>
                </a:solidFill>
              </a:rPr>
              <a:t>nonrelated</a:t>
            </a:r>
            <a:r>
              <a:rPr lang="en-US" sz="3400" dirty="0">
                <a:solidFill>
                  <a:srgbClr val="234465"/>
                </a:solidFill>
              </a:rPr>
              <a:t> class from trying to use it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Protected </a:t>
            </a:r>
            <a:r>
              <a:rPr lang="en-GB" dirty="0"/>
              <a:t>Access Modifier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594" y="2044499"/>
            <a:ext cx="8697316" cy="20997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/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Team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String getName () {…}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void setName (String name) {…}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B65C60A-7C85-44A2-A638-036FA9CED2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25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3"/>
            <a:ext cx="9929724" cy="5584897"/>
          </a:xfrm>
        </p:spPr>
        <p:txBody>
          <a:bodyPr>
            <a:normAutofit/>
          </a:bodyPr>
          <a:lstStyle/>
          <a:p>
            <a:pPr lvl="0"/>
            <a:r>
              <a:rPr lang="en-US" sz="3400" dirty="0"/>
              <a:t>Do not explicitly declare an access modifier</a:t>
            </a:r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Available</a:t>
            </a:r>
            <a:r>
              <a:rPr lang="en-US" sz="3400" dirty="0">
                <a:solidFill>
                  <a:srgbClr val="234465"/>
                </a:solidFill>
              </a:rPr>
              <a:t> to any other class in the same </a:t>
            </a:r>
            <a:r>
              <a:rPr lang="en-US" sz="3400" b="1" dirty="0">
                <a:solidFill>
                  <a:schemeClr val="bg1"/>
                </a:solidFill>
              </a:rPr>
              <a:t>package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Default Access Modifier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3" y="1754806"/>
            <a:ext cx="7247508" cy="20997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/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Team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getName() {…}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 name) {…}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25763" y="4590154"/>
            <a:ext cx="7247508" cy="20467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 real = new Team("Real");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real.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("Real Madrid");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System.out.println(real.getName());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fontAlgn="base">
              <a:spcBef>
                <a:spcPts val="600"/>
              </a:spcBef>
            </a:pPr>
            <a:r>
              <a:rPr lang="en-US" sz="28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	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Real Madrid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05A202-1AC9-403E-B355-81C8C6546FA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161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>
            <a:noAutofit/>
          </a:bodyPr>
          <a:lstStyle/>
          <a:p>
            <a:r>
              <a:rPr lang="en-US" sz="3400" dirty="0">
                <a:solidFill>
                  <a:srgbClr val="234465"/>
                </a:solidFill>
              </a:rPr>
              <a:t>Grants access</a:t>
            </a:r>
            <a:r>
              <a:rPr lang="en-US" sz="3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3400" dirty="0">
                <a:solidFill>
                  <a:srgbClr val="234465"/>
                </a:solidFill>
              </a:rPr>
              <a:t>to </a:t>
            </a:r>
            <a:r>
              <a:rPr lang="en-US" sz="3400" b="1" dirty="0">
                <a:solidFill>
                  <a:schemeClr val="bg1"/>
                </a:solidFill>
              </a:rPr>
              <a:t>any class </a:t>
            </a:r>
            <a:r>
              <a:rPr lang="en-US" sz="3400" dirty="0">
                <a:solidFill>
                  <a:srgbClr val="234465"/>
                </a:solidFill>
              </a:rPr>
              <a:t>belonging to </a:t>
            </a:r>
            <a:br>
              <a:rPr lang="en-US" sz="3400" dirty="0">
                <a:solidFill>
                  <a:srgbClr val="234465"/>
                </a:solidFill>
              </a:rPr>
            </a:br>
            <a:r>
              <a:rPr lang="en-US" sz="3400" dirty="0">
                <a:solidFill>
                  <a:srgbClr val="234465"/>
                </a:solidFill>
              </a:rPr>
              <a:t>the </a:t>
            </a:r>
            <a:r>
              <a:rPr lang="en-US" sz="3400" b="1" dirty="0">
                <a:solidFill>
                  <a:schemeClr val="bg1"/>
                </a:solidFill>
              </a:rPr>
              <a:t>Java Universe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r>
              <a:rPr lang="en-US" sz="3400" dirty="0">
                <a:solidFill>
                  <a:srgbClr val="234465"/>
                </a:solidFill>
              </a:rPr>
              <a:t>Import a package if you need to use a class</a:t>
            </a:r>
          </a:p>
          <a:p>
            <a:r>
              <a:rPr lang="en-US" sz="3400" dirty="0">
                <a:solidFill>
                  <a:srgbClr val="234465"/>
                </a:solidFill>
              </a:rPr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>
                <a:solidFill>
                  <a:srgbClr val="234465"/>
                </a:solidFill>
              </a:rPr>
              <a:t>method of an application </a:t>
            </a:r>
            <a:br>
              <a:rPr lang="en-US" sz="3400" dirty="0">
                <a:solidFill>
                  <a:srgbClr val="234465"/>
                </a:solidFill>
              </a:rPr>
            </a:br>
            <a:r>
              <a:rPr lang="en-US" sz="3400" dirty="0">
                <a:solidFill>
                  <a:srgbClr val="234465"/>
                </a:solidFill>
              </a:rPr>
              <a:t>must be </a:t>
            </a:r>
            <a:r>
              <a:rPr lang="en-US" sz="3400" b="1" dirty="0">
                <a:solidFill>
                  <a:schemeClr val="bg1"/>
                </a:solidFill>
              </a:rPr>
              <a:t>public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Public </a:t>
            </a:r>
            <a:r>
              <a:rPr lang="en-GB" dirty="0"/>
              <a:t>Access Modifier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25763" y="2405643"/>
            <a:ext cx="7685733" cy="2046714"/>
          </a:xfrm>
          <a:prstGeom prst="rect">
            <a:avLst/>
          </a:prstGeom>
          <a:solidFill>
            <a:srgbClr val="67748E">
              <a:lumMod val="40000"/>
              <a:lumOff val="60000"/>
              <a:alpha val="20000"/>
            </a:srgbClr>
          </a:solidFill>
          <a:ln w="12700">
            <a:solidFill>
              <a:srgbClr val="67748E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defRPr/>
            </a:pPr>
            <a:r>
              <a:rPr lang="en-US" sz="2800" b="1" kern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 class Team {</a:t>
            </a:r>
          </a:p>
          <a:p>
            <a:pPr fontAlgn="base">
              <a:spcBef>
                <a:spcPts val="600"/>
              </a:spcBef>
              <a:defRPr/>
            </a:pP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kern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 String getName() {…}</a:t>
            </a:r>
          </a:p>
          <a:p>
            <a:pPr fontAlgn="base">
              <a:spcBef>
                <a:spcPts val="600"/>
              </a:spcBef>
              <a:defRPr/>
            </a:pP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kern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 void setName(String name) {…}</a:t>
            </a:r>
          </a:p>
          <a:p>
            <a:pPr fontAlgn="base">
              <a:spcBef>
                <a:spcPts val="600"/>
              </a:spcBef>
              <a:defRPr/>
            </a:pP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97976CF-0D0B-4D69-8A1C-8B3E6A36F5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87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Create a class </a:t>
            </a:r>
            <a:r>
              <a:rPr lang="en-US" sz="3600" b="1" dirty="0">
                <a:solidFill>
                  <a:schemeClr val="bg1"/>
                </a:solidFill>
              </a:rPr>
              <a:t>Person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by Name and Age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04591" y="2122669"/>
            <a:ext cx="5115794" cy="3707321"/>
            <a:chOff x="-306388" y="2077297"/>
            <a:chExt cx="3137848" cy="3707321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-firstName: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-lastName: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-age: int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7826"/>
              <a:ext cx="3137848" cy="17267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+getFirstName():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+getLastName():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+getAge():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+toString(): String</a:t>
              </a: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6026802" y="3910108"/>
            <a:ext cx="327663" cy="35113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882" y="2785331"/>
            <a:ext cx="5353797" cy="2600688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154511-58D3-45F7-9FF3-171639B396F6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32E9467-050A-48DE-8589-C9CD690C90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51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by Name and Age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44429" y="1474155"/>
            <a:ext cx="8052023" cy="46697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public class Person {</a:t>
            </a:r>
          </a:p>
          <a:p>
            <a:r>
              <a:rPr lang="en-GB" sz="2400" dirty="0">
                <a:effectLst/>
              </a:rPr>
              <a:t>  </a:t>
            </a:r>
            <a:r>
              <a:rPr lang="nb-NO" sz="2400" dirty="0">
                <a:solidFill>
                  <a:schemeClr val="bg1"/>
                </a:solidFill>
                <a:effectLst/>
              </a:rPr>
              <a:t>private</a:t>
            </a:r>
            <a:r>
              <a:rPr lang="nb-NO" sz="2400" dirty="0">
                <a:effectLst/>
              </a:rPr>
              <a:t> </a:t>
            </a:r>
            <a:r>
              <a:rPr lang="nb-NO" sz="2400" dirty="0">
                <a:solidFill>
                  <a:schemeClr val="tx1"/>
                </a:solidFill>
                <a:effectLst/>
              </a:rPr>
              <a:t>String firstName;</a:t>
            </a:r>
          </a:p>
          <a:p>
            <a:r>
              <a:rPr lang="nb-NO" sz="2400" dirty="0">
                <a:effectLst/>
              </a:rPr>
              <a:t>  </a:t>
            </a:r>
            <a:r>
              <a:rPr lang="nb-NO" sz="2400" dirty="0">
                <a:solidFill>
                  <a:schemeClr val="bg1"/>
                </a:solidFill>
                <a:effectLst/>
              </a:rPr>
              <a:t>private</a:t>
            </a:r>
            <a:r>
              <a:rPr lang="nb-NO" sz="2400" dirty="0">
                <a:effectLst/>
              </a:rPr>
              <a:t> </a:t>
            </a:r>
            <a:r>
              <a:rPr lang="nb-NO" sz="2400" dirty="0">
                <a:solidFill>
                  <a:schemeClr val="tx1"/>
                </a:solidFill>
                <a:effectLst/>
              </a:rPr>
              <a:t>String lastName; </a:t>
            </a:r>
            <a:r>
              <a:rPr lang="nb-NO" sz="2400" dirty="0">
                <a:solidFill>
                  <a:schemeClr val="bg1"/>
                </a:solidFill>
                <a:effectLst/>
              </a:rPr>
              <a:t>private</a:t>
            </a:r>
            <a:r>
              <a:rPr lang="nb-NO" sz="2400" dirty="0">
                <a:effectLst/>
              </a:rPr>
              <a:t> </a:t>
            </a:r>
            <a:r>
              <a:rPr lang="nb-NO" sz="2400" dirty="0">
                <a:solidFill>
                  <a:schemeClr val="tx1"/>
                </a:solidFill>
                <a:effectLst/>
              </a:rPr>
              <a:t>int age;</a:t>
            </a:r>
          </a:p>
          <a:p>
            <a:pPr>
              <a:spcAft>
                <a:spcPts val="1200"/>
              </a:spcAft>
            </a:pPr>
            <a:r>
              <a:rPr lang="nb-NO" sz="2400" dirty="0">
                <a:solidFill>
                  <a:schemeClr val="tx1"/>
                </a:solidFill>
                <a:effectLst/>
              </a:rPr>
              <a:t>  </a:t>
            </a:r>
            <a:r>
              <a:rPr lang="nb-NO" sz="2400" dirty="0">
                <a:solidFill>
                  <a:schemeClr val="accent2"/>
                </a:solidFill>
                <a:effectLst/>
              </a:rPr>
              <a:t>// TODO:</a:t>
            </a:r>
            <a:r>
              <a:rPr lang="nb-NO" sz="2400" i="1" dirty="0">
                <a:solidFill>
                  <a:schemeClr val="accent2"/>
                </a:solidFill>
                <a:effectLst/>
              </a:rPr>
              <a:t> Implement Constructor</a:t>
            </a:r>
          </a:p>
          <a:p>
            <a:pPr>
              <a:spcAft>
                <a:spcPts val="1200"/>
              </a:spcAft>
            </a:pPr>
            <a:r>
              <a:rPr lang="nb-NO" sz="2400" dirty="0">
                <a:effectLst/>
              </a:rPr>
              <a:t> </a:t>
            </a:r>
            <a:r>
              <a:rPr lang="en-GB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public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String getFirstName() {</a:t>
            </a:r>
            <a:r>
              <a:rPr lang="en-US" sz="2400" dirty="0">
                <a:effectLst/>
              </a:rPr>
              <a:t>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/* TODO */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GB" sz="2400" dirty="0">
              <a:solidFill>
                <a:schemeClr val="accent3"/>
              </a:solidFill>
              <a:effectLst/>
            </a:endParaRPr>
          </a:p>
          <a:p>
            <a:pPr>
              <a:spcAft>
                <a:spcPts val="1200"/>
              </a:spcAft>
            </a:pPr>
            <a:r>
              <a:rPr lang="en-GB" sz="2400" dirty="0">
                <a:solidFill>
                  <a:schemeClr val="accent3"/>
                </a:solidFill>
                <a:effectLst/>
              </a:rPr>
              <a:t>  </a:t>
            </a:r>
            <a:r>
              <a:rPr lang="en-GB" sz="2400" dirty="0">
                <a:solidFill>
                  <a:schemeClr val="bg1"/>
                </a:solidFill>
                <a:effectLst/>
              </a:rPr>
              <a:t>public</a:t>
            </a:r>
            <a:r>
              <a:rPr lang="en-GB" sz="2400" dirty="0">
                <a:solidFill>
                  <a:schemeClr val="accent3"/>
                </a:solidFill>
                <a:effectLst/>
              </a:rPr>
              <a:t> </a:t>
            </a:r>
            <a:r>
              <a:rPr lang="en-GB" sz="2400" dirty="0">
                <a:solidFill>
                  <a:schemeClr val="tx1"/>
                </a:solidFill>
                <a:effectLst/>
              </a:rPr>
              <a:t>String getLastName() {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/* TODO */ </a:t>
            </a:r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GB" sz="2400" dirty="0">
                <a:effectLst/>
              </a:rPr>
              <a:t>  </a:t>
            </a:r>
            <a:r>
              <a:rPr lang="en-US" sz="2400" dirty="0">
                <a:solidFill>
                  <a:schemeClr val="bg1"/>
                </a:solidFill>
                <a:effectLst/>
              </a:rPr>
              <a:t>public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int getAge() { return age; }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endParaRPr lang="en-GB" sz="24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r>
              <a:rPr lang="en-GB" sz="2400" dirty="0">
                <a:solidFill>
                  <a:schemeClr val="tx2">
                    <a:lumMod val="75000"/>
                  </a:schemeClr>
                </a:solidFill>
                <a:effectLst/>
              </a:rPr>
              <a:t>  </a:t>
            </a:r>
            <a:r>
              <a:rPr lang="en-GB" sz="2400" dirty="0">
                <a:solidFill>
                  <a:schemeClr val="bg1"/>
                </a:solidFill>
                <a:effectLst/>
              </a:rPr>
              <a:t>@Override</a:t>
            </a:r>
          </a:p>
          <a:p>
            <a:r>
              <a:rPr lang="en-GB" sz="2400" dirty="0">
                <a:effectLst/>
              </a:rPr>
              <a:t>  </a:t>
            </a:r>
            <a:r>
              <a:rPr lang="en-GB" sz="2400" dirty="0">
                <a:solidFill>
                  <a:schemeClr val="bg1"/>
                </a:solidFill>
                <a:effectLst/>
              </a:rPr>
              <a:t>public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chemeClr val="tx1"/>
                </a:solidFill>
                <a:effectLst/>
              </a:rPr>
              <a:t>String toString() {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/* TODO</a:t>
            </a:r>
            <a:r>
              <a:rPr lang="en-GB" sz="2400" dirty="0">
                <a:solidFill>
                  <a:schemeClr val="accent2"/>
                </a:solidFill>
                <a:effectLst/>
              </a:rPr>
              <a:t> */ </a:t>
            </a:r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  <a:endParaRPr lang="en-GB" sz="2400" dirty="0">
              <a:effectLst/>
            </a:endParaRP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  <a:endParaRPr 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D31CB07-088F-4FF3-897B-DE0191C8A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42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61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 Salary</a:t>
            </a:r>
          </a:p>
          <a:p>
            <a:pPr>
              <a:lnSpc>
                <a:spcPct val="100000"/>
              </a:lnSpc>
            </a:pPr>
            <a:r>
              <a:rPr lang="en-US" dirty="0"/>
              <a:t>Add: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getter for salary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increaseSalary</a:t>
            </a:r>
            <a:r>
              <a:rPr lang="en-US" dirty="0"/>
              <a:t> by percentage</a:t>
            </a:r>
          </a:p>
          <a:p>
            <a:pPr>
              <a:lnSpc>
                <a:spcPct val="100000"/>
              </a:lnSpc>
            </a:pPr>
            <a:r>
              <a:rPr lang="en-US" dirty="0"/>
              <a:t>Persons younger than 30 get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only half</a:t>
            </a:r>
            <a:r>
              <a:rPr lang="en-US" dirty="0"/>
              <a:t> of the increase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Salary Increase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450618" y="1291824"/>
            <a:ext cx="5115794" cy="5236549"/>
            <a:chOff x="-306388" y="2077297"/>
            <a:chExt cx="3137848" cy="5236549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anose="020B0609020204030204" pitchFamily="49" charset="0"/>
                </a:rPr>
                <a:t>Person</a:t>
              </a:r>
              <a:endPara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-lastName: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-age: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-salary: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87434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+getFirstName():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+getLastName()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+getAge() 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+getSalary(): 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+setSalary(double):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+increaseSalary(double):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971C001-400C-466A-8385-3F9E8228B5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452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81001" y="1054078"/>
            <a:ext cx="10171199" cy="7538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Expand Person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from previous task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Salary Increase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7707" y="1616414"/>
            <a:ext cx="7222787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public class Person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private double </a:t>
            </a:r>
            <a:r>
              <a:rPr lang="en-GB" sz="2400" dirty="0">
                <a:solidFill>
                  <a:schemeClr val="bg1"/>
                </a:solidFill>
                <a:effectLst/>
              </a:rPr>
              <a:t>salary</a:t>
            </a:r>
            <a:r>
              <a:rPr lang="en-GB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// </a:t>
            </a:r>
            <a:r>
              <a:rPr lang="nb-NO" sz="2400" i="1" dirty="0">
                <a:solidFill>
                  <a:schemeClr val="accent2"/>
                </a:solidFill>
                <a:effectLst/>
              </a:rPr>
              <a:t>Edit Constructor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effectLst/>
              </a:rPr>
              <a:t>  </a:t>
            </a:r>
            <a:r>
              <a:rPr lang="en-US" sz="2400" dirty="0">
                <a:solidFill>
                  <a:schemeClr val="tx1"/>
                </a:solidFill>
                <a:effectLst/>
              </a:rPr>
              <a:t>public double </a:t>
            </a:r>
            <a:r>
              <a:rPr lang="en-US" sz="2400" dirty="0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return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public void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(double salary)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 = salary;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GB" sz="2400" i="1" dirty="0">
                <a:solidFill>
                  <a:schemeClr val="tx1"/>
                </a:solidFill>
                <a:effectLst/>
              </a:rPr>
              <a:t>  </a:t>
            </a:r>
            <a:r>
              <a:rPr lang="en-GB" sz="2400" dirty="0">
                <a:solidFill>
                  <a:schemeClr val="accent2"/>
                </a:solidFill>
                <a:effectLst/>
              </a:rPr>
              <a:t>//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 Next Slide…</a:t>
            </a:r>
          </a:p>
          <a:p>
            <a:r>
              <a:rPr lang="en-GB" sz="2400" i="1" dirty="0">
                <a:solidFill>
                  <a:schemeClr val="accent2"/>
                </a:solidFill>
                <a:effectLst/>
              </a:rPr>
              <a:t>  </a:t>
            </a:r>
            <a:r>
              <a:rPr lang="en-GB" sz="2400" dirty="0">
                <a:solidFill>
                  <a:schemeClr val="accent2"/>
                </a:solidFill>
                <a:effectLst/>
              </a:rPr>
              <a:t>// TODO: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 Edit </a:t>
            </a:r>
            <a:r>
              <a:rPr lang="en-GB" sz="2400" i="1" dirty="0" err="1">
                <a:solidFill>
                  <a:schemeClr val="accent2"/>
                </a:solidFill>
                <a:effectLst/>
              </a:rPr>
              <a:t>toString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() method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E255BD-E3DC-4484-A974-802A5BFA449C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B285614-968F-4E81-8F47-97BF1ADA71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36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81001" y="1054078"/>
            <a:ext cx="10171199" cy="7538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Expand Person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from previous task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Salary Increase</a:t>
            </a:r>
            <a:r>
              <a:rPr lang="bg-BG" dirty="0"/>
              <a:t> (2)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51000" y="1866030"/>
            <a:ext cx="10063264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increaseSalary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(double percentage)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if 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this.getAge</a:t>
            </a:r>
            <a:r>
              <a:rPr lang="en-US" sz="2400" dirty="0">
                <a:solidFill>
                  <a:schemeClr val="tx1"/>
                </a:solidFill>
                <a:effectLst/>
              </a:rPr>
              <a:t>() &lt; 30)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+ 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			  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* percentage / 200));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 else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+ 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			  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* percentage / 100));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GB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E255BD-E3DC-4484-A974-802A5BFA449C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145818A-7FC7-466A-81AB-548C90A7A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666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What is Encapsulation?</a:t>
            </a:r>
          </a:p>
          <a:p>
            <a:pPr marL="99026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Access Modifiers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Validation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/>
              <a:t>Mutable and Immutable Objects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final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10" name="Picture 9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E5B8F104-3A34-4EB0-90E4-6741E4DF0D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4860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BD68C008-D0EE-4092-8622-CE62551536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850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202" y="1396230"/>
            <a:ext cx="3372719" cy="230694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526CC6F-55AC-4BA4-BE91-5BEE4D4779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421353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validation </a:t>
            </a:r>
            <a:r>
              <a:rPr lang="en-US" dirty="0"/>
              <a:t>happens in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Printing with </a:t>
            </a:r>
            <a:r>
              <a:rPr lang="en-US" b="1" dirty="0" err="1">
                <a:solidFill>
                  <a:schemeClr val="bg1"/>
                </a:solidFill>
              </a:rPr>
              <a:t>System.out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couples </a:t>
            </a:r>
            <a:r>
              <a:rPr lang="en-US" dirty="0"/>
              <a:t>your class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</a:t>
            </a:r>
            <a:r>
              <a:rPr lang="en-US" dirty="0"/>
              <a:t> can </a:t>
            </a:r>
            <a:r>
              <a:rPr lang="en-US" b="1" dirty="0">
                <a:solidFill>
                  <a:schemeClr val="bg1"/>
                </a:solidFill>
              </a:rPr>
              <a:t>handle</a:t>
            </a:r>
            <a:r>
              <a:rPr lang="en-US" dirty="0"/>
              <a:t> class exceptions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(1)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0413" y="1905001"/>
            <a:ext cx="10667998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private void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setSalary</a:t>
            </a:r>
            <a:r>
              <a:rPr lang="en-US" sz="2800" dirty="0">
                <a:solidFill>
                  <a:schemeClr val="tx1"/>
                </a:solidFill>
                <a:effectLst/>
              </a:rPr>
              <a:t>(double salary)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if (salary &lt; 460)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throw </a:t>
            </a:r>
            <a:r>
              <a:rPr lang="en-US" sz="2800" dirty="0">
                <a:solidFill>
                  <a:schemeClr val="bg1"/>
                </a:solidFill>
                <a:effectLst/>
              </a:rPr>
              <a:t>new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IllegalArgumentException</a:t>
            </a:r>
            <a:r>
              <a:rPr lang="en-US" sz="2800" dirty="0">
                <a:solidFill>
                  <a:schemeClr val="tx1"/>
                </a:solidFill>
                <a:effectLst/>
              </a:rPr>
              <a:t>("Message");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this.salary</a:t>
            </a:r>
            <a:r>
              <a:rPr lang="en-US" sz="2800" dirty="0">
                <a:solidFill>
                  <a:schemeClr val="tx1"/>
                </a:solidFill>
                <a:effectLst/>
              </a:rPr>
              <a:t> = salary;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094412" y="3387012"/>
            <a:ext cx="5119396" cy="987504"/>
          </a:xfrm>
          <a:prstGeom prst="wedgeRoundRectCallout">
            <a:avLst>
              <a:gd name="adj1" fmla="val -53802"/>
              <a:gd name="adj2" fmla="val -361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better to throw 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exceptions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rather than printing to the Console</a:t>
            </a:r>
            <a:endParaRPr lang="en-US" sz="26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77A86B7-5DAC-4893-932B-6BD06A98D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2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Constructors use </a:t>
            </a:r>
            <a:r>
              <a:rPr lang="en-US" b="1" dirty="0">
                <a:solidFill>
                  <a:schemeClr val="bg1"/>
                </a:solidFill>
              </a:rPr>
              <a:t>private setters </a:t>
            </a:r>
            <a:r>
              <a:rPr lang="en-US" dirty="0"/>
              <a:t>with validation logic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Guarantees </a:t>
            </a:r>
            <a:r>
              <a:rPr lang="en-US" b="1" dirty="0">
                <a:solidFill>
                  <a:schemeClr val="bg1"/>
                </a:solidFill>
              </a:rPr>
              <a:t>valid state </a:t>
            </a:r>
            <a:r>
              <a:rPr lang="en-US" dirty="0"/>
              <a:t>of object in its creation</a:t>
            </a:r>
          </a:p>
          <a:p>
            <a:r>
              <a:rPr lang="en-US" dirty="0"/>
              <a:t>Guarantees </a:t>
            </a:r>
            <a:r>
              <a:rPr lang="en-US" b="1" dirty="0">
                <a:solidFill>
                  <a:schemeClr val="bg1"/>
                </a:solidFill>
              </a:rPr>
              <a:t>valid state </a:t>
            </a:r>
            <a:r>
              <a:rPr lang="en-US" dirty="0"/>
              <a:t>for public setters 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96000" y="1899000"/>
            <a:ext cx="9677366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public Person(String firstName, String lastName,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          int age, double salary)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setFirstName(</a:t>
            </a:r>
            <a:r>
              <a:rPr lang="en-US" sz="2800" dirty="0">
                <a:solidFill>
                  <a:schemeClr val="tx1"/>
                </a:solidFill>
                <a:effectLst/>
              </a:rPr>
              <a:t>firstName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setLastName(</a:t>
            </a:r>
            <a:r>
              <a:rPr lang="en-US" sz="2800" dirty="0">
                <a:solidFill>
                  <a:schemeClr val="tx1"/>
                </a:solidFill>
                <a:effectLst/>
              </a:rPr>
              <a:t>lastName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setAge(</a:t>
            </a:r>
            <a:r>
              <a:rPr lang="en-US" sz="2800" dirty="0">
                <a:solidFill>
                  <a:schemeClr val="tx1"/>
                </a:solidFill>
                <a:effectLst/>
              </a:rPr>
              <a:t>age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setSalary(</a:t>
            </a:r>
            <a:r>
              <a:rPr lang="en-US" sz="2800" dirty="0">
                <a:solidFill>
                  <a:schemeClr val="tx1"/>
                </a:solidFill>
                <a:effectLst/>
              </a:rPr>
              <a:t>salary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483485" y="3128243"/>
            <a:ext cx="3000983" cy="987504"/>
          </a:xfrm>
          <a:prstGeom prst="wedgeRoundRectCallout">
            <a:avLst>
              <a:gd name="adj1" fmla="val -41638"/>
              <a:gd name="adj2" fmla="val 34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 happens inside the setter</a:t>
            </a:r>
            <a:endParaRPr lang="en-US" sz="26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D306471-3765-4B09-BCEE-2142E68F72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4758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Expand Person with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validation for every field</a:t>
            </a:r>
          </a:p>
          <a:p>
            <a:r>
              <a:rPr lang="en-US" dirty="0"/>
              <a:t>Names should be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at least 3 symbols</a:t>
            </a:r>
          </a:p>
          <a:p>
            <a:r>
              <a:rPr lang="en-US" dirty="0"/>
              <a:t>Age </a:t>
            </a:r>
            <a:r>
              <a:rPr lang="en-US" b="1" dirty="0">
                <a:solidFill>
                  <a:schemeClr val="bg1"/>
                </a:solidFill>
              </a:rPr>
              <a:t>cannot be zero or negative </a:t>
            </a:r>
          </a:p>
          <a:p>
            <a:r>
              <a:rPr lang="en-US" dirty="0"/>
              <a:t>Salary </a:t>
            </a:r>
            <a:r>
              <a:rPr lang="en-US" b="1" dirty="0">
                <a:solidFill>
                  <a:schemeClr val="bg1"/>
                </a:solidFill>
              </a:rPr>
              <a:t>cannot be less than 460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Validation Data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239955" y="1462763"/>
            <a:ext cx="3966309" cy="4503913"/>
            <a:chOff x="-306388" y="2077297"/>
            <a:chExt cx="3137848" cy="450391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-lastName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-age 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-salary 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1417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+Person()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b="1" noProof="1">
                  <a:latin typeface="Consolas" panose="020B0609020204030204" pitchFamily="49" charset="0"/>
                </a:rPr>
                <a:t>+</a:t>
              </a:r>
              <a:r>
                <a:rPr lang="en-US" b="1" noProof="1">
                  <a:latin typeface="Consolas" panose="020B0609020204030204" pitchFamily="49" charset="0"/>
                </a:rPr>
                <a:t>setFirstName(String fName)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b="1" noProof="1">
                  <a:latin typeface="Consolas" panose="020B0609020204030204" pitchFamily="49" charset="0"/>
                </a:rPr>
                <a:t>+</a:t>
              </a:r>
              <a:r>
                <a:rPr lang="en-US" b="1" noProof="1">
                  <a:latin typeface="Consolas" panose="020B0609020204030204" pitchFamily="49" charset="0"/>
                </a:rPr>
                <a:t>setLastName(String lName)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b="1" noProof="1">
                  <a:latin typeface="Consolas" panose="020B0609020204030204" pitchFamily="49" charset="0"/>
                </a:rPr>
                <a:t>+</a:t>
              </a:r>
              <a:r>
                <a:rPr lang="en-US" b="1" noProof="1">
                  <a:latin typeface="Consolas" panose="020B0609020204030204" pitchFamily="49" charset="0"/>
                </a:rPr>
                <a:t>setAge(int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+setSalary(double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9CB2CD-6358-4B5A-8F3F-13000DE17BC5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08BC414-8A38-4A3F-BF06-60638503E6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134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Validation Data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5800" y="1371600"/>
            <a:ext cx="10667998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accent2"/>
                </a:solidFill>
                <a:effectLst/>
              </a:rPr>
              <a:t>// TODO: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Add validation for firstName</a:t>
            </a:r>
          </a:p>
          <a:p>
            <a:r>
              <a:rPr lang="en-US" sz="2800" dirty="0">
                <a:solidFill>
                  <a:schemeClr val="accent2"/>
                </a:solidFill>
                <a:effectLst/>
              </a:rPr>
              <a:t>// TODO: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Add validation for lastName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setAge</a:t>
            </a:r>
            <a:r>
              <a:rPr lang="en-US" sz="2800" dirty="0">
                <a:solidFill>
                  <a:schemeClr val="tx1"/>
                </a:solidFill>
                <a:effectLst/>
              </a:rPr>
              <a:t>(int age)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if (age &lt; 1) {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throw new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IllegalArgumentException</a:t>
            </a:r>
            <a:r>
              <a:rPr lang="en-US" sz="2800" dirty="0">
                <a:solidFill>
                  <a:schemeClr val="bg1"/>
                </a:solidFill>
                <a:effectLst/>
              </a:rPr>
              <a:t>(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    </a:t>
            </a:r>
            <a:r>
              <a:rPr lang="en-US" sz="2800" dirty="0">
                <a:solidFill>
                  <a:schemeClr val="tx1"/>
                </a:solidFill>
                <a:effectLst/>
              </a:rPr>
              <a:t>"Age cannot be zero or negative integer"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this.age = age;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800" dirty="0">
                <a:solidFill>
                  <a:schemeClr val="accent2"/>
                </a:solidFill>
                <a:effectLst/>
              </a:rPr>
              <a:t>// TODO: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Add validation for salary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1EAA8-F8F8-4C3D-B8C3-5C8909F63822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6313CA3-E9E6-4EBA-A774-FC47AB48EC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30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E2C497-E4FE-47C0-92E4-385F25732C1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676F21A-BDA9-4C78-9C4E-E48E60658D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Mutable and Immutable Objects</a:t>
            </a:r>
          </a:p>
        </p:txBody>
      </p:sp>
    </p:spTree>
    <p:extLst>
      <p:ext uri="{BB962C8B-B14F-4D97-AF65-F5344CB8AC3E}">
        <p14:creationId xmlns:p14="http://schemas.microsoft.com/office/powerpoint/2010/main" val="132200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FE9140-DB6B-4573-9787-BFB91EA86F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Immutable Objects</a:t>
            </a:r>
          </a:p>
          <a:p>
            <a:pPr lvl="1"/>
            <a:r>
              <a:rPr lang="en-GB" dirty="0"/>
              <a:t>The contents of the </a:t>
            </a:r>
            <a:br>
              <a:rPr lang="en-GB" dirty="0"/>
            </a:br>
            <a:r>
              <a:rPr lang="en-GB" dirty="0"/>
              <a:t>instance </a:t>
            </a:r>
            <a:r>
              <a:rPr lang="en-GB" b="1" dirty="0">
                <a:solidFill>
                  <a:schemeClr val="bg1"/>
                </a:solidFill>
              </a:rPr>
              <a:t>can't</a:t>
            </a:r>
            <a:r>
              <a:rPr lang="en-GB" dirty="0"/>
              <a:t> be altered</a:t>
            </a:r>
          </a:p>
          <a:p>
            <a:pPr lvl="1"/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03964-B12D-49C7-AF88-E1EF8DDF6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Mutable Objects</a:t>
            </a:r>
          </a:p>
          <a:p>
            <a:pPr lvl="1"/>
            <a:r>
              <a:rPr lang="en-US" dirty="0"/>
              <a:t>The contents of that </a:t>
            </a:r>
            <a:br>
              <a:rPr lang="en-US" dirty="0"/>
            </a:br>
            <a:r>
              <a:rPr lang="en-US" dirty="0"/>
              <a:t>instance 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 be altered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68AC6A-8AD6-4C0A-ADBA-14014CF9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Mutable vs Immutable Objects</a:t>
            </a:r>
          </a:p>
        </p:txBody>
      </p:sp>
      <p:sp>
        <p:nvSpPr>
          <p:cNvPr id="8" name="Down Arrow 8">
            <a:extLst>
              <a:ext uri="{FF2B5EF4-FFF2-40B4-BE49-F238E27FC236}">
                <a16:creationId xmlns:a16="http://schemas.microsoft.com/office/drawing/2014/main" id="{4CA3558A-267D-42CE-A70A-67356C66B89B}"/>
              </a:ext>
            </a:extLst>
          </p:cNvPr>
          <p:cNvSpPr/>
          <p:nvPr/>
        </p:nvSpPr>
        <p:spPr>
          <a:xfrm>
            <a:off x="9293752" y="4602443"/>
            <a:ext cx="333225" cy="471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bg-BG" sz="2799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312041B-C6F8-4542-8EE6-DCF30DF977E3}"/>
              </a:ext>
            </a:extLst>
          </p:cNvPr>
          <p:cNvSpPr txBox="1">
            <a:spLocks/>
          </p:cNvSpPr>
          <p:nvPr/>
        </p:nvSpPr>
        <p:spPr>
          <a:xfrm>
            <a:off x="8588662" y="5248405"/>
            <a:ext cx="1743404" cy="7607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defTabSz="914126"/>
            <a:r>
              <a:rPr lang="en-US" sz="1999" dirty="0">
                <a:solidFill>
                  <a:srgbClr val="234465"/>
                </a:solidFill>
              </a:rPr>
              <a:t>old String</a:t>
            </a:r>
          </a:p>
          <a:p>
            <a:pPr defTabSz="914126"/>
            <a:r>
              <a:rPr lang="en-US" sz="1999" dirty="0">
                <a:solidFill>
                  <a:srgbClr val="234465"/>
                </a:solidFill>
              </a:rPr>
              <a:t>old String</a:t>
            </a:r>
          </a:p>
        </p:txBody>
      </p:sp>
      <p:sp>
        <p:nvSpPr>
          <p:cNvPr id="11" name="Down Arrow 8">
            <a:extLst>
              <a:ext uri="{FF2B5EF4-FFF2-40B4-BE49-F238E27FC236}">
                <a16:creationId xmlns:a16="http://schemas.microsoft.com/office/drawing/2014/main" id="{8C5D0B15-C8C9-4806-A888-C19C4B1701CB}"/>
              </a:ext>
            </a:extLst>
          </p:cNvPr>
          <p:cNvSpPr/>
          <p:nvPr/>
        </p:nvSpPr>
        <p:spPr>
          <a:xfrm>
            <a:off x="2818266" y="4604209"/>
            <a:ext cx="333225" cy="471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bg-BG" sz="2799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448564" y="3015168"/>
            <a:ext cx="4954397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Point myPoint = new Point(0, 0);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myPoint.setLocation</a:t>
            </a:r>
            <a:r>
              <a:rPr lang="en-US" sz="2000" dirty="0">
                <a:solidFill>
                  <a:schemeClr val="tx1"/>
                </a:solidFill>
                <a:effectLst/>
              </a:rPr>
              <a:t>(1.0, 0.0);</a:t>
            </a:r>
          </a:p>
          <a:p>
            <a:r>
              <a:rPr lang="en-US" sz="20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myPoint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054073" y="5287736"/>
            <a:ext cx="3743378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err="1">
                <a:solidFill>
                  <a:schemeClr val="tx1"/>
                </a:solidFill>
                <a:effectLst/>
              </a:rPr>
              <a:t>java.awt.Point</a:t>
            </a:r>
            <a:r>
              <a:rPr lang="en-US" sz="2000" dirty="0">
                <a:solidFill>
                  <a:schemeClr val="tx1"/>
                </a:solidFill>
                <a:effectLst/>
              </a:rPr>
              <a:t>[1.0, 0.0]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6353908" y="3038548"/>
            <a:ext cx="5657265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String</a:t>
            </a:r>
            <a:r>
              <a:rPr lang="en-US" sz="2000" dirty="0">
                <a:effectLst/>
              </a:rPr>
              <a:t> </a:t>
            </a:r>
            <a:r>
              <a:rPr lang="en-US" sz="2000" dirty="0">
                <a:solidFill>
                  <a:schemeClr val="bg1"/>
                </a:solidFill>
                <a:effectLst/>
              </a:rPr>
              <a:t>str</a:t>
            </a:r>
            <a:r>
              <a:rPr lang="en-US" sz="2000" dirty="0">
                <a:effectLst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</a:rPr>
              <a:t>= new String("old String");</a:t>
            </a:r>
          </a:p>
          <a:p>
            <a:r>
              <a:rPr lang="en-US" sz="20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str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 err="1">
                <a:solidFill>
                  <a:schemeClr val="tx1"/>
                </a:solidFill>
                <a:effectLst/>
              </a:rPr>
              <a:t>str.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replaceAll</a:t>
            </a:r>
            <a:r>
              <a:rPr lang="en-US" sz="2000" dirty="0">
                <a:solidFill>
                  <a:schemeClr val="tx1"/>
                </a:solidFill>
                <a:effectLst/>
              </a:rPr>
              <a:t>("old", "new");</a:t>
            </a:r>
          </a:p>
          <a:p>
            <a:r>
              <a:rPr lang="en-US" sz="20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str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C07DCD7-2BE5-43EF-9517-5B210EC185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8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mutable fields are not fully encapsulated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r>
              <a:rPr lang="en-US" dirty="0">
                <a:solidFill>
                  <a:srgbClr val="234465"/>
                </a:solidFill>
              </a:rPr>
              <a:t>In this case </a:t>
            </a:r>
            <a:r>
              <a:rPr lang="en-US" b="1" dirty="0">
                <a:solidFill>
                  <a:srgbClr val="FFA000"/>
                </a:solidFill>
              </a:rPr>
              <a:t>getter is like setter too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Fields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44051" y="1809000"/>
            <a:ext cx="7334655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Team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private String name;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List&lt;Person&gt; players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/>
            <a:endParaRPr lang="en-US" sz="28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List&lt;Person&gt; getPlayers()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  return this.players;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916" y="4795732"/>
            <a:ext cx="1187902" cy="1097452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E0B2F5AE-5880-4376-A7C1-8DC5DFB8572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172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A48A28-C590-496A-A110-ABE4BDFE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Mutable Fields – Example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BB4463-3478-4DFC-8E3F-D193FDC25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044" y="1604987"/>
            <a:ext cx="10672042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 team = new Team();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 person = new Person("David", "Adams", 22);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team.getPlayers().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System.out.println(team.getPlayers().size());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team.getPlayers().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System.out.println(team.getPlayers().size());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FBEFFF5-2E67-4BC6-83FA-A62693FBA8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255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noProof="1">
                <a:solidFill>
                  <a:srgbClr val="234465"/>
                </a:solidFill>
              </a:rPr>
              <a:t>For securing our collection we can return </a:t>
            </a:r>
            <a:br>
              <a:rPr lang="en-US" noProof="1">
                <a:solidFill>
                  <a:srgbClr val="234465"/>
                </a:solidFill>
              </a:rPr>
            </a:br>
            <a:r>
              <a:rPr lang="en-US" b="1" noProof="1">
                <a:solidFill>
                  <a:schemeClr val="bg1"/>
                </a:solidFill>
              </a:rPr>
              <a:t>Collections.unmodifiableList</a:t>
            </a:r>
            <a:r>
              <a:rPr lang="en-US" b="1" noProof="1" smtClean="0">
                <a:solidFill>
                  <a:schemeClr val="bg1"/>
                </a:solidFill>
              </a:rPr>
              <a:t>()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Imutable Fields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54656" y="2410726"/>
            <a:ext cx="9092080" cy="3847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Team {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addPlayer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(Person person) {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  this.players.add(person);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List&lt;Person&gt; getPlayers() {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Collections.unmodifiableList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(players);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527873" y="5481467"/>
            <a:ext cx="3503293" cy="510778"/>
          </a:xfrm>
          <a:prstGeom prst="wedgeRoundRectCallout">
            <a:avLst>
              <a:gd name="adj1" fmla="val -54344"/>
              <a:gd name="adj2" fmla="val -4690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 safe collections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836628" y="2484765"/>
            <a:ext cx="3210256" cy="919401"/>
          </a:xfrm>
          <a:prstGeom prst="wedgeRoundRectCallout">
            <a:avLst>
              <a:gd name="adj1" fmla="val -55789"/>
              <a:gd name="adj2" fmla="val 477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new methods for functionality over list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7A18329-9EAD-445B-9CCF-DCD81CE0E3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056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15A2932-A82B-431A-93EA-FB9772ACE8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587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059046"/>
            <a:ext cx="70469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Expand your project with class </a:t>
            </a:r>
            <a:r>
              <a:rPr lang="en-US" b="1" dirty="0">
                <a:solidFill>
                  <a:schemeClr val="bg1"/>
                </a:solidFill>
              </a:rPr>
              <a:t>Team</a:t>
            </a:r>
          </a:p>
          <a:p>
            <a:pPr>
              <a:lnSpc>
                <a:spcPct val="100000"/>
              </a:lnSpc>
            </a:pPr>
            <a:r>
              <a:rPr lang="en-US" dirty="0"/>
              <a:t>Team have two squads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first team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reserve team</a:t>
            </a:r>
          </a:p>
          <a:p>
            <a:pPr>
              <a:lnSpc>
                <a:spcPct val="100000"/>
              </a:lnSpc>
            </a:pPr>
            <a:r>
              <a:rPr lang="en-US" dirty="0"/>
              <a:t>Read persons from console and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them to team</a:t>
            </a:r>
          </a:p>
          <a:p>
            <a:pPr>
              <a:lnSpc>
                <a:spcPct val="100000"/>
              </a:lnSpc>
            </a:pPr>
            <a:r>
              <a:rPr lang="en-US" dirty="0"/>
              <a:t>If they are </a:t>
            </a:r>
            <a:r>
              <a:rPr lang="en-US" b="1" dirty="0">
                <a:solidFill>
                  <a:schemeClr val="bg1"/>
                </a:solidFill>
              </a:rPr>
              <a:t>younger</a:t>
            </a:r>
            <a:r>
              <a:rPr lang="en-US" dirty="0"/>
              <a:t> than </a:t>
            </a:r>
            <a:r>
              <a:rPr lang="en-US" b="1" dirty="0">
                <a:solidFill>
                  <a:schemeClr val="bg1"/>
                </a:solidFill>
              </a:rPr>
              <a:t>40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they go to </a:t>
            </a:r>
            <a:r>
              <a:rPr lang="en-US" b="1" dirty="0">
                <a:solidFill>
                  <a:schemeClr val="bg1"/>
                </a:solidFill>
              </a:rPr>
              <a:t>first squad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both squad </a:t>
            </a:r>
            <a:r>
              <a:rPr lang="en-US" b="1" dirty="0">
                <a:solidFill>
                  <a:schemeClr val="bg1"/>
                </a:solidFill>
              </a:rPr>
              <a:t>sizes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First and Reserve Team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400800" y="1668288"/>
            <a:ext cx="5410200" cy="4470829"/>
            <a:chOff x="-306388" y="2077297"/>
            <a:chExt cx="3137848" cy="4470829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Team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-firstTeam: List&lt;Person&gt;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-reserveTeam: List&lt;Person&gt;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8497"/>
              <a:ext cx="3137848" cy="24896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+Team(String 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+getName()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-setName(String 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+getFirstTeam()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+getReserveTeam()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+addPlayer(Person person)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018197-4205-499A-9E04-9449321E3A4C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65BB18F-339A-44FC-AA05-ACC4FB51D5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867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/>
              <a:t>: First and Reserve Team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4001" y="1390837"/>
            <a:ext cx="9143998" cy="47312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private List&lt;Person&gt; firstTeam;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private List&lt;Person&gt; reserveTeam;</a:t>
            </a:r>
          </a:p>
          <a:p>
            <a:pPr fontAlgn="base"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400" dirty="0">
                <a:solidFill>
                  <a:schemeClr val="bg1"/>
                </a:solidFill>
                <a:effectLst/>
              </a:rPr>
              <a:t>addPlayer</a:t>
            </a:r>
            <a:r>
              <a:rPr lang="en-US" sz="2400" dirty="0">
                <a:solidFill>
                  <a:schemeClr val="tx1"/>
                </a:solidFill>
                <a:effectLst/>
              </a:rPr>
              <a:t>(Person person) {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  if (person.getAge() &lt; 40)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this.firstTeam.add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person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  else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this.reserveTeam.add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person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 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public List&lt;Person&gt;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getFirstTeam</a:t>
            </a:r>
            <a:r>
              <a:rPr lang="en-US" sz="2400" dirty="0">
                <a:solidFill>
                  <a:schemeClr val="tx1"/>
                </a:solidFill>
                <a:effectLst/>
              </a:rPr>
              <a:t>() {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  return </a:t>
            </a:r>
            <a:r>
              <a:rPr lang="en-US" sz="2400" dirty="0">
                <a:solidFill>
                  <a:schemeClr val="bg1"/>
                </a:solidFill>
                <a:effectLst/>
              </a:rPr>
              <a:t>Collections.unmodifiableList</a:t>
            </a:r>
            <a:r>
              <a:rPr lang="en-US" sz="2400" dirty="0">
                <a:solidFill>
                  <a:schemeClr val="tx1"/>
                </a:solidFill>
                <a:effectLst/>
              </a:rPr>
              <a:t>(firstTeam);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pPr fontAlgn="base"/>
            <a:r>
              <a:rPr lang="en-US" sz="2400" dirty="0">
                <a:solidFill>
                  <a:schemeClr val="accent2"/>
                </a:solidFill>
                <a:effectLst/>
              </a:rPr>
              <a:t>// TODO: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add getter for reserve team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3A905-5982-4EE8-8DEC-8E51F2D466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B130785-D1AD-4762-9382-3F9C314E2E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285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C40EBB2-B72C-4BBE-9827-2915F8DAC83C}"/>
              </a:ext>
            </a:extLst>
          </p:cNvPr>
          <p:cNvSpPr txBox="1"/>
          <p:nvPr/>
        </p:nvSpPr>
        <p:spPr>
          <a:xfrm>
            <a:off x="4304607" y="2059293"/>
            <a:ext cx="3582785" cy="13697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7200" b="1" dirty="0">
                <a:solidFill>
                  <a:schemeClr val="bg2"/>
                </a:solidFill>
                <a:latin typeface="Consolas" panose="020B0609020204030204" pitchFamily="49" charset="0"/>
              </a:rPr>
              <a:t>final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0822B0-991B-496E-A986-DFAB574286D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Keyword Final</a:t>
            </a:r>
          </a:p>
        </p:txBody>
      </p:sp>
    </p:spTree>
    <p:extLst>
      <p:ext uri="{BB962C8B-B14F-4D97-AF65-F5344CB8AC3E}">
        <p14:creationId xmlns:p14="http://schemas.microsoft.com/office/powerpoint/2010/main" val="312776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final class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can't be extended</a:t>
            </a:r>
            <a:endParaRPr lang="en-US" dirty="0"/>
          </a:p>
          <a:p>
            <a:pPr marL="0" indent="0">
              <a:spcBef>
                <a:spcPts val="1800"/>
              </a:spcBef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final method</a:t>
            </a:r>
            <a:r>
              <a:rPr lang="en-US" b="1" dirty="0"/>
              <a:t> </a:t>
            </a:r>
            <a:r>
              <a:rPr lang="en-US" dirty="0"/>
              <a:t>can't be overridden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Keyword Final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209800" y="1752600"/>
            <a:ext cx="8772728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class Animal {}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</a:t>
            </a:r>
            <a:r>
              <a:rPr lang="en-US" sz="2800" dirty="0">
                <a:solidFill>
                  <a:schemeClr val="bg1"/>
                </a:solidFill>
                <a:effectLst/>
              </a:rPr>
              <a:t>final</a:t>
            </a:r>
            <a:r>
              <a:rPr lang="en-US" sz="2800" dirty="0">
                <a:solidFill>
                  <a:schemeClr val="tx1"/>
                </a:solidFill>
                <a:effectLst/>
              </a:rPr>
              <a:t> class Mammal </a:t>
            </a:r>
            <a:r>
              <a:rPr lang="en-US" sz="2800" dirty="0">
                <a:solidFill>
                  <a:schemeClr val="bg1"/>
                </a:solidFill>
                <a:effectLst/>
              </a:rPr>
              <a:t>extends</a:t>
            </a:r>
            <a:r>
              <a:rPr lang="en-US" sz="2800" dirty="0">
                <a:solidFill>
                  <a:schemeClr val="tx1"/>
                </a:solidFill>
                <a:effectLst/>
              </a:rPr>
              <a:t> Animal {}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class Cat extends Mammal {}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209800" y="4011580"/>
            <a:ext cx="8772728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</a:t>
            </a:r>
            <a:r>
              <a:rPr lang="en-US" sz="2800" dirty="0">
                <a:solidFill>
                  <a:schemeClr val="bg1"/>
                </a:solidFill>
                <a:effectLst/>
              </a:rPr>
              <a:t>final</a:t>
            </a:r>
            <a:r>
              <a:rPr lang="en-US" sz="2800" dirty="0">
                <a:solidFill>
                  <a:schemeClr val="tx1"/>
                </a:solidFill>
                <a:effectLst/>
              </a:rPr>
              <a:t> void move(Point point) {}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class Mammal </a:t>
            </a:r>
            <a:r>
              <a:rPr lang="en-US" sz="2800" dirty="0">
                <a:solidFill>
                  <a:schemeClr val="bg1"/>
                </a:solidFill>
                <a:effectLst/>
              </a:rPr>
              <a:t>extends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Animal {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  @Override 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  public void move() {}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36254" y="2169533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36254" y="5329278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8714BB2C-CF6A-45E0-B45B-50E1F41543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585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3" y="1068900"/>
            <a:ext cx="11804822" cy="55703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final variable </a:t>
            </a:r>
            <a:r>
              <a:rPr lang="en-US" dirty="0"/>
              <a:t>value can't be changed once it is </a:t>
            </a:r>
            <a:r>
              <a:rPr lang="en-US" dirty="0" smtClean="0"/>
              <a:t>set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Keyword Final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21508" y="1725881"/>
            <a:ext cx="8624384" cy="47004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private </a:t>
            </a:r>
            <a:r>
              <a:rPr lang="en-US" sz="2600" dirty="0">
                <a:solidFill>
                  <a:schemeClr val="bg1"/>
                </a:solidFill>
                <a:effectLst/>
              </a:rPr>
              <a:t>final</a:t>
            </a:r>
            <a:r>
              <a:rPr lang="en-US" sz="2600" dirty="0">
                <a:solidFill>
                  <a:schemeClr val="tx1"/>
                </a:solidFill>
                <a:effectLst/>
              </a:rPr>
              <a:t> String name;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private </a:t>
            </a:r>
            <a:r>
              <a:rPr lang="en-US" sz="2600" dirty="0">
                <a:solidFill>
                  <a:schemeClr val="bg1"/>
                </a:solidFill>
                <a:effectLst/>
              </a:rPr>
              <a:t>final</a:t>
            </a:r>
            <a:r>
              <a:rPr lang="en-US" sz="2600" dirty="0">
                <a:solidFill>
                  <a:schemeClr val="tx1"/>
                </a:solidFill>
                <a:effectLst/>
              </a:rPr>
              <a:t> List&lt;Person&gt; firstTeam;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1"/>
                </a:solidFill>
                <a:effectLst/>
              </a:rPr>
              <a:t>public Team (String name) 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this.name = name;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this.firstTeam = new ArrayList&lt;Person&gt; ();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doSomething</a:t>
            </a:r>
            <a:r>
              <a:rPr lang="en-US" sz="2600" dirty="0">
                <a:solidFill>
                  <a:schemeClr val="tx1"/>
                </a:solidFill>
                <a:effectLst/>
              </a:rPr>
              <a:t>(Person person) 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this.name = "";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this.firstTeam = new 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ArrayList</a:t>
            </a:r>
            <a:r>
              <a:rPr lang="en-US" sz="2600" dirty="0">
                <a:solidFill>
                  <a:schemeClr val="bg1"/>
                </a:solidFill>
                <a:effectLst/>
              </a:rPr>
              <a:t>&lt;&gt;();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this.firstTeam.add</a:t>
            </a:r>
            <a:r>
              <a:rPr lang="en-US" sz="2600" dirty="0">
                <a:solidFill>
                  <a:schemeClr val="tx1"/>
                </a:solidFill>
                <a:effectLst/>
              </a:rPr>
              <a:t>(person);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731465" y="4808508"/>
            <a:ext cx="3657600" cy="578882"/>
          </a:xfrm>
          <a:prstGeom prst="wedgeRoundRectCallout">
            <a:avLst>
              <a:gd name="adj1" fmla="val -56919"/>
              <a:gd name="adj2" fmla="val -144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 time error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FE57387-A20E-4637-AF9C-0997FB2D69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77767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0" y="1724211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Encapsulation:</a:t>
            </a:r>
          </a:p>
          <a:p>
            <a:pPr marL="989684" lvl="1" indent="-38064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Hides </a:t>
            </a:r>
            <a:r>
              <a:rPr lang="en-US" sz="3399" b="1" dirty="0">
                <a:solidFill>
                  <a:srgbClr val="FFA000"/>
                </a:solidFill>
                <a:latin typeface="Calibri" panose="020F0502020204030204"/>
              </a:rPr>
              <a:t>implementation</a:t>
            </a:r>
          </a:p>
          <a:p>
            <a:pPr marL="989684" lvl="1" indent="-38064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Reduces </a:t>
            </a:r>
            <a:r>
              <a:rPr lang="en-US" sz="3399" b="1" dirty="0">
                <a:solidFill>
                  <a:srgbClr val="FFA000"/>
                </a:solidFill>
                <a:latin typeface="Calibri" panose="020F0502020204030204"/>
              </a:rPr>
              <a:t>complexity</a:t>
            </a:r>
          </a:p>
          <a:p>
            <a:pPr marL="989684" lvl="1" indent="-38064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Ensures that structural changes </a:t>
            </a:r>
            <a:br>
              <a:rPr lang="en-US" sz="3399" dirty="0">
                <a:solidFill>
                  <a:srgbClr val="FFFFFF"/>
                </a:solidFill>
                <a:latin typeface="Calibri" panose="020F0502020204030204"/>
              </a:rPr>
            </a:b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remain local</a:t>
            </a:r>
          </a:p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599" b="1" dirty="0">
                <a:solidFill>
                  <a:srgbClr val="FFA000"/>
                </a:solidFill>
                <a:latin typeface="Calibri" panose="020F0502020204030204"/>
              </a:rPr>
              <a:t>Mutable</a:t>
            </a: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 and </a:t>
            </a:r>
            <a:r>
              <a:rPr lang="en-US" sz="3599" b="1" dirty="0">
                <a:solidFill>
                  <a:srgbClr val="FFA000"/>
                </a:solidFill>
                <a:latin typeface="Calibri" panose="020F0502020204030204"/>
              </a:rPr>
              <a:t>Immutable</a:t>
            </a: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 objects</a:t>
            </a:r>
          </a:p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Keyword </a:t>
            </a:r>
            <a:r>
              <a:rPr lang="en-US" sz="3599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final</a:t>
            </a:r>
            <a:endParaRPr lang="en-US" sz="3599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EA54A5F-DB78-41DD-A584-9B1D8993E8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669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0755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953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629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BC1D420-07AF-4493-9102-25929A7BA3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0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4394607" y="1313423"/>
            <a:ext cx="3768199" cy="2727975"/>
            <a:chOff x="4394162" y="1312871"/>
            <a:chExt cx="3769181" cy="2728686"/>
          </a:xfrm>
        </p:grpSpPr>
        <p:grpSp>
          <p:nvGrpSpPr>
            <p:cNvPr id="8" name="Group 7"/>
            <p:cNvGrpSpPr/>
            <p:nvPr/>
          </p:nvGrpSpPr>
          <p:grpSpPr>
            <a:xfrm>
              <a:off x="4394162" y="1312871"/>
              <a:ext cx="3402571" cy="2728686"/>
              <a:chOff x="8287149" y="1436915"/>
              <a:chExt cx="2975428" cy="2728686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8287149" y="1436915"/>
                <a:ext cx="2975428" cy="2728686"/>
              </a:xfrm>
              <a:prstGeom prst="ellipse">
                <a:avLst/>
              </a:prstGeom>
              <a:solidFill>
                <a:schemeClr val="tx1">
                  <a:lumMod val="20000"/>
                  <a:lumOff val="80000"/>
                  <a:alpha val="80000"/>
                </a:schemeClr>
              </a:solidFill>
              <a:ln w="38100">
                <a:solidFill>
                  <a:schemeClr val="bg2">
                    <a:alpha val="8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bg-BG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8700496" y="1559316"/>
                <a:ext cx="1973943" cy="62437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defTabSz="914126" eaLnBrk="0" hangingPunct="0">
                  <a:lnSpc>
                    <a:spcPct val="110000"/>
                  </a:lnSpc>
                  <a:buClr>
                    <a:srgbClr val="67748E">
                      <a:lumMod val="40000"/>
                      <a:lumOff val="60000"/>
                    </a:srgbClr>
                  </a:buClr>
                  <a:buSzPct val="70000"/>
                </a:pPr>
                <a:r>
                  <a:rPr lang="en-US" sz="2399" b="1" dirty="0">
                    <a:solidFill>
                      <a:srgbClr val="FFFFFF"/>
                    </a:solidFill>
                    <a:latin typeface="Calibri" panose="020F0502020204030204"/>
                  </a:rPr>
                  <a:t> Abstraction</a:t>
                </a:r>
                <a:endParaRPr lang="bg-BG" sz="2399" b="1" dirty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505584" y="2009580"/>
              <a:ext cx="2949864" cy="1812912"/>
              <a:chOff x="8098971" y="1117601"/>
              <a:chExt cx="3272971" cy="2015288"/>
            </a:xfrm>
          </p:grpSpPr>
          <p:sp>
            <p:nvSpPr>
              <p:cNvPr id="19" name="Oval 18"/>
              <p:cNvSpPr/>
              <p:nvPr/>
            </p:nvSpPr>
            <p:spPr bwMode="auto">
              <a:xfrm>
                <a:off x="8889999" y="1769089"/>
                <a:ext cx="2481943" cy="1363800"/>
              </a:xfrm>
              <a:prstGeom prst="ellipse">
                <a:avLst/>
              </a:prstGeom>
              <a:solidFill>
                <a:schemeClr val="accent6">
                  <a:lumMod val="10000"/>
                  <a:alpha val="80000"/>
                </a:schemeClr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bg-BG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8098971" y="1117601"/>
                <a:ext cx="2481943" cy="1265295"/>
              </a:xfrm>
              <a:prstGeom prst="ellipse">
                <a:avLst/>
              </a:prstGeom>
              <a:solidFill>
                <a:schemeClr val="tx1">
                  <a:lumMod val="60000"/>
                  <a:lumOff val="40000"/>
                  <a:alpha val="80000"/>
                </a:schemeClr>
              </a:solidFill>
              <a:ln w="28575">
                <a:solidFill>
                  <a:schemeClr val="bg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bg-BG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5321676" y="3147813"/>
              <a:ext cx="2841667" cy="5228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1799" b="1" dirty="0">
                  <a:solidFill>
                    <a:srgbClr val="FFFFFF"/>
                  </a:solidFill>
                  <a:latin typeface="Calibri" panose="020F0502020204030204"/>
                </a:rPr>
                <a:t>Information Hiding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05584" y="2276322"/>
              <a:ext cx="3049584" cy="5565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1999" b="1" dirty="0">
                  <a:solidFill>
                    <a:srgbClr val="FFFFFF"/>
                  </a:solidFill>
                  <a:latin typeface="Calibri" panose="020F0502020204030204"/>
                </a:rPr>
                <a:t>Data Encapsulation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FB55C40-F536-416D-98EB-A867167D333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 Hiding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55864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3C86ABE-256E-4BD0-A91B-DACDDDBA91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625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/>
          <a:lstStyle/>
          <a:p>
            <a:r>
              <a:rPr lang="en-US" dirty="0"/>
              <a:t>Process of wrapping code and data together </a:t>
            </a:r>
            <a:br>
              <a:rPr lang="en-US" dirty="0"/>
            </a:br>
            <a:r>
              <a:rPr lang="en-US" dirty="0"/>
              <a:t>into a single unit</a:t>
            </a:r>
          </a:p>
          <a:p>
            <a:r>
              <a:rPr lang="en-GB" dirty="0"/>
              <a:t>Flexibility and extensibility of the code</a:t>
            </a:r>
            <a:endParaRPr lang="en-US" dirty="0"/>
          </a:p>
          <a:p>
            <a:r>
              <a:rPr lang="en-US" dirty="0"/>
              <a:t>Reduces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</a:p>
          <a:p>
            <a:r>
              <a:rPr lang="en-US" sz="3400" dirty="0"/>
              <a:t>Structural changes remain </a:t>
            </a:r>
            <a:r>
              <a:rPr lang="en-US" sz="3400" b="1" dirty="0">
                <a:solidFill>
                  <a:schemeClr val="bg1"/>
                </a:solidFill>
              </a:rPr>
              <a:t>local</a:t>
            </a:r>
          </a:p>
          <a:p>
            <a:r>
              <a:rPr lang="en-US" sz="3400" dirty="0"/>
              <a:t>Allows</a:t>
            </a:r>
            <a:r>
              <a:rPr lang="en-US" sz="3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validation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and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data </a:t>
            </a:r>
            <a:r>
              <a:rPr lang="en-US" sz="3400" b="1" dirty="0" smtClean="0">
                <a:solidFill>
                  <a:schemeClr val="bg1"/>
                </a:solidFill>
              </a:rPr>
              <a:t>binding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8E99011-2484-4BB3-A46A-9D72FD5FB8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303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fields </a:t>
            </a:r>
            <a:r>
              <a:rPr lang="en-US" b="1" dirty="0">
                <a:solidFill>
                  <a:schemeClr val="bg1"/>
                </a:solidFill>
              </a:rPr>
              <a:t>must be private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  <a:r>
              <a:rPr lang="en-US" dirty="0"/>
              <a:t> for data access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6588" y="1878807"/>
            <a:ext cx="729881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age;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 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6588" y="4155312"/>
            <a:ext cx="729881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getAge()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void setAge(int age)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288" y="4654930"/>
            <a:ext cx="990600" cy="9151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288" y="2113719"/>
            <a:ext cx="990600" cy="915173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3D59AA9D-706E-4FD1-95DB-9803682487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2415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– Example</a:t>
            </a:r>
            <a:endParaRPr lang="bg-BG" dirty="0"/>
          </a:p>
        </p:txBody>
      </p:sp>
      <p:sp>
        <p:nvSpPr>
          <p:cNvPr id="806915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Fields should be </a:t>
            </a:r>
            <a:r>
              <a:rPr lang="en-US" b="1" dirty="0">
                <a:solidFill>
                  <a:schemeClr val="bg1"/>
                </a:solidFill>
              </a:rPr>
              <a:t>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399"/>
              </a:spcAft>
            </a:pPr>
            <a:endParaRPr lang="en-US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Accessors and Mutators should be </a:t>
            </a:r>
            <a:r>
              <a:rPr lang="en-GB" b="1" dirty="0" smtClean="0">
                <a:solidFill>
                  <a:schemeClr val="bg1"/>
                </a:solidFill>
              </a:rPr>
              <a:t>public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15007" y="1815877"/>
            <a:ext cx="6034712" cy="6026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7972" tIns="107972" rIns="107972" bIns="107972">
            <a:spAutoFit/>
          </a:bodyPr>
          <a:lstStyle/>
          <a:p>
            <a:pPr algn="ctr"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Person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15008" y="2411781"/>
            <a:ext cx="6034712" cy="9971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7972" tIns="107972" rIns="107972" bIns="107972">
            <a:noAutofit/>
          </a:bodyPr>
          <a:lstStyle/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-name: string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-age: int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15007" y="3408893"/>
            <a:ext cx="6034712" cy="21341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7972" tIns="107972" rIns="107972" bIns="107972">
            <a:noAutofit/>
          </a:bodyPr>
          <a:lstStyle/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+Person(String name, int age)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+getName(): String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+setName(String name): void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+getAge(): int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+setAge(int age): void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799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339660" y="2613529"/>
            <a:ext cx="1878310" cy="600385"/>
          </a:xfrm>
          <a:prstGeom prst="wedgeRoundRectCallout">
            <a:avLst>
              <a:gd name="adj1" fmla="val 9082"/>
              <a:gd name="adj2" fmla="val -13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r>
              <a:rPr lang="en-US" sz="2399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- == private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339660" y="4097867"/>
            <a:ext cx="1878310" cy="609441"/>
          </a:xfrm>
          <a:prstGeom prst="wedgeRoundRectCallout">
            <a:avLst>
              <a:gd name="adj1" fmla="val 25961"/>
              <a:gd name="adj2" fmla="val -13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r>
              <a:rPr lang="en-US" sz="2399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+ == public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3258" y="5348605"/>
            <a:ext cx="6034712" cy="595904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8621">
              <a:lnSpc>
                <a:spcPct val="100000"/>
              </a:lnSpc>
              <a:buNone/>
            </a:pPr>
            <a:endParaRPr lang="bg-BG" sz="3399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1C29BDDA-8EF6-4A1F-9B17-DF7BA95976B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14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reference to the </a:t>
            </a:r>
            <a:r>
              <a:rPr lang="en-US" b="1" dirty="0">
                <a:solidFill>
                  <a:schemeClr val="bg1"/>
                </a:solidFill>
              </a:rPr>
              <a:t>current object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refer to current class instance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invoke current class method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Keyword This (1)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01" y="2524332"/>
            <a:ext cx="11201399" cy="15919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public Person(String name) {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.name = name;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33400" y="4724400"/>
            <a:ext cx="11287812" cy="15919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public String fullName() {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  return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.getFirstName() + " " +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.getLastName</a:t>
            </a:r>
            <a:r>
              <a:rPr lang="en-US" sz="2800" dirty="0">
                <a:solidFill>
                  <a:schemeClr val="tx1"/>
                </a:solidFill>
                <a:effectLst/>
              </a:rPr>
              <a:t>();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B61DD42-DCD1-4A03-B731-FDF8CEBBC6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630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can invoke current class constructor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Keyword This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26098" y="1932802"/>
            <a:ext cx="8678159" cy="15919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public Person(String name) {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.firstName = name;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EE4029-9D79-48EA-BF76-E0288E353EAA}"/>
              </a:ext>
            </a:extLst>
          </p:cNvPr>
          <p:cNvSpPr txBox="1">
            <a:spLocks/>
          </p:cNvSpPr>
          <p:nvPr/>
        </p:nvSpPr>
        <p:spPr>
          <a:xfrm>
            <a:off x="626098" y="3989112"/>
            <a:ext cx="8678159" cy="20997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public Person (String name, Integer age) {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(name);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.age = age;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035ACBC-E414-4D1A-94E0-2EE5A5E9C4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9838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3722</TotalTime>
  <Words>2388</Words>
  <Application>Microsoft Office PowerPoint</Application>
  <PresentationFormat>Widescreen</PresentationFormat>
  <Paragraphs>563</Paragraphs>
  <Slides>40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Encapsulation</vt:lpstr>
      <vt:lpstr>Table of Contents</vt:lpstr>
      <vt:lpstr>Have a Question?</vt:lpstr>
      <vt:lpstr> Hiding Implementation</vt:lpstr>
      <vt:lpstr>Encapsulation</vt:lpstr>
      <vt:lpstr>Encapsulation</vt:lpstr>
      <vt:lpstr>Encapsulation – Example</vt:lpstr>
      <vt:lpstr>Keyword This (1)</vt:lpstr>
      <vt:lpstr>Keyword This (2)</vt:lpstr>
      <vt:lpstr>Access Modifiers</vt:lpstr>
      <vt:lpstr>Private Access Modifier</vt:lpstr>
      <vt:lpstr>Protected Access Modifier</vt:lpstr>
      <vt:lpstr>Default Access Modifier</vt:lpstr>
      <vt:lpstr>Public Access Modifier</vt:lpstr>
      <vt:lpstr>Problem: Sort by Name and Age</vt:lpstr>
      <vt:lpstr>Solution: Sort by Name and Age</vt:lpstr>
      <vt:lpstr>Problem: Salary Increase</vt:lpstr>
      <vt:lpstr>Solution: Salary Increase (1)</vt:lpstr>
      <vt:lpstr>Solution: Salary Increase (2)</vt:lpstr>
      <vt:lpstr>Validation</vt:lpstr>
      <vt:lpstr>Validation (1)</vt:lpstr>
      <vt:lpstr>Validation (2)</vt:lpstr>
      <vt:lpstr>Problem: Validation Data</vt:lpstr>
      <vt:lpstr>Solution: Validation Data</vt:lpstr>
      <vt:lpstr>Mutable and Immutable Objects</vt:lpstr>
      <vt:lpstr>Mutable vs Immutable Objects</vt:lpstr>
      <vt:lpstr>Mutable Fields</vt:lpstr>
      <vt:lpstr>Mutable Fields – Example</vt:lpstr>
      <vt:lpstr>Imutable Fields</vt:lpstr>
      <vt:lpstr>Problem: First and Reserve Team</vt:lpstr>
      <vt:lpstr>Solution: First and Reserve Team</vt:lpstr>
      <vt:lpstr>Keyword Final</vt:lpstr>
      <vt:lpstr>Keyword Final</vt:lpstr>
      <vt:lpstr>Keyword Final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Encapsulation</dc:title>
  <dc:subject>Java OOP – Practical Training Course @ SoftUni</dc:subject>
  <dc:creator>Software University</dc:creator>
  <cp:keywords>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20</cp:revision>
  <dcterms:created xsi:type="dcterms:W3CDTF">2018-05-23T13:08:44Z</dcterms:created>
  <dcterms:modified xsi:type="dcterms:W3CDTF">2021-05-21T08:54:58Z</dcterms:modified>
  <cp:category>programming;computer programming;software development;web development</cp:category>
</cp:coreProperties>
</file>