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401" r:id="rId45"/>
    <p:sldId id="497" r:id="rId46"/>
    <p:sldId id="498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5F759C5-B31C-4D73-8440-DC43096C0F1C}">
          <p14:sldIdLst>
            <p14:sldId id="256"/>
            <p14:sldId id="257"/>
            <p14:sldId id="258"/>
          </p14:sldIdLst>
        </p14:section>
        <p14:section name="SOLID Principles" id="{2EFE3240-39A9-4415-BC93-678B150B55EA}">
          <p14:sldIdLst>
            <p14:sldId id="259"/>
            <p14:sldId id="260"/>
            <p14:sldId id="261"/>
          </p14:sldIdLst>
        </p14:section>
        <p14:section name="Single Responsibility" id="{33D6A769-5B0B-47A2-85C4-8402CEBB888B}">
          <p14:sldIdLst>
            <p14:sldId id="262"/>
            <p14:sldId id="263"/>
            <p14:sldId id="264"/>
          </p14:sldIdLst>
        </p14:section>
        <p14:section name="Open / Closed" id="{2AEA9421-123B-4A21-8834-F986696DFF4E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Liskov Substitution" id="{08600082-A550-4F9C-836D-6CD77446D250}">
          <p14:sldIdLst>
            <p14:sldId id="271"/>
            <p14:sldId id="272"/>
            <p14:sldId id="273"/>
            <p14:sldId id="274"/>
            <p14:sldId id="275"/>
          </p14:sldIdLst>
        </p14:section>
        <p14:section name="Interface Segregation" id="{CAAA7392-B51B-4FFF-9273-292D989F6AC1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Dependency Inversion" id="{E4F83683-B4C6-4549-B49A-41A486E76BBA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Conclusion" id="{97437994-CDB4-44B5-ADFC-DEAB63B96AF0}">
          <p14:sldIdLst>
            <p14:sldId id="298"/>
            <p14:sldId id="401"/>
            <p14:sldId id="497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CCF896-DF1D-4252-A8BF-EAD6AFFF66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170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48BC4E-8F0D-49D4-B727-9DD3A50FBC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054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ED85F8-AE1A-4802-8C50-F163C5051B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678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220844-B73A-4EE0-BA9B-326B1657FF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413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0E8EC3-78CB-4564-93C6-35FBE2A91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1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272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706D2-E95D-4676-92F5-9551181146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960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C27F0B0-B1B5-4F0F-BCC5-F8F9AF5417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483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geeksforgeeks.org/software-engineering-coupling-and-cohesion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4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hyperlink" Target="https://codexio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%E2%80%93closed_principle" TargetMode="External"/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Liskov_substitution_princip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endency_inversion_principle" TargetMode="External"/><Relationship Id="rId2" Type="http://schemas.openxmlformats.org/officeDocument/2006/relationships/hyperlink" Target="https://en.wikipedia.org/wiki/Interface_segregation_principl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/>
              <a:t>The Benefits and Potential of Using SOLID Principles</a:t>
            </a:r>
            <a:endParaRPr lang="en-US" dirty="0"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F6D18E"/>
              </a:buClr>
              <a:buSzPct val="25000"/>
            </a:pPr>
            <a:r>
              <a:rPr lang="en-US" dirty="0">
                <a:sym typeface="Calibri"/>
              </a:rPr>
              <a:t>S.O.L.I.D.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191" y="6334540"/>
            <a:ext cx="2950749" cy="363232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897613"/>
            <a:ext cx="2950749" cy="958651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361048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A1CABF-2727-4E64-B9FC-F4945D1B3DFE}"/>
              </a:ext>
            </a:extLst>
          </p:cNvPr>
          <p:cNvGrpSpPr/>
          <p:nvPr/>
        </p:nvGrpSpPr>
        <p:grpSpPr>
          <a:xfrm>
            <a:off x="3429000" y="2068452"/>
            <a:ext cx="4800600" cy="3184530"/>
            <a:chOff x="3227294" y="2105457"/>
            <a:chExt cx="4849906" cy="3184530"/>
          </a:xfrm>
        </p:grpSpPr>
        <p:sp>
          <p:nvSpPr>
            <p:cNvPr id="9" name="Arrow: Chevron 1">
              <a:extLst>
                <a:ext uri="{FF2B5EF4-FFF2-40B4-BE49-F238E27FC236}">
                  <a16:creationId xmlns:a16="http://schemas.microsoft.com/office/drawing/2014/main" id="{7FF4C5D3-696A-4252-AC8B-D031C5393C26}"/>
                </a:ext>
              </a:extLst>
            </p:cNvPr>
            <p:cNvSpPr/>
            <p:nvPr/>
          </p:nvSpPr>
          <p:spPr bwMode="auto">
            <a:xfrm>
              <a:off x="3227294" y="2105458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50805358-2655-4010-984A-6745F30FFE57}"/>
                </a:ext>
              </a:extLst>
            </p:cNvPr>
            <p:cNvSpPr/>
            <p:nvPr/>
          </p:nvSpPr>
          <p:spPr bwMode="auto">
            <a:xfrm>
              <a:off x="4087905" y="2105457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Single Responsibility</a:t>
              </a:r>
            </a:p>
          </p:txBody>
        </p:sp>
        <p:sp>
          <p:nvSpPr>
            <p:cNvPr id="11" name="Arrow: Chevron 12">
              <a:extLst>
                <a:ext uri="{FF2B5EF4-FFF2-40B4-BE49-F238E27FC236}">
                  <a16:creationId xmlns:a16="http://schemas.microsoft.com/office/drawing/2014/main" id="{37AD673B-0C88-4571-8B89-8BD91500777B}"/>
                </a:ext>
              </a:extLst>
            </p:cNvPr>
            <p:cNvSpPr/>
            <p:nvPr/>
          </p:nvSpPr>
          <p:spPr bwMode="auto">
            <a:xfrm>
              <a:off x="3227294" y="2756943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</a:p>
          </p:txBody>
        </p:sp>
        <p:sp>
          <p:nvSpPr>
            <p:cNvPr id="12" name="Arrow: Chevron 13">
              <a:extLst>
                <a:ext uri="{FF2B5EF4-FFF2-40B4-BE49-F238E27FC236}">
                  <a16:creationId xmlns:a16="http://schemas.microsoft.com/office/drawing/2014/main" id="{7640DA71-B5F3-4120-B23B-20F22F8B3B6D}"/>
                </a:ext>
              </a:extLst>
            </p:cNvPr>
            <p:cNvSpPr/>
            <p:nvPr/>
          </p:nvSpPr>
          <p:spPr bwMode="auto">
            <a:xfrm>
              <a:off x="4087905" y="2756942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Open/Closed</a:t>
              </a:r>
            </a:p>
          </p:txBody>
        </p:sp>
        <p:sp>
          <p:nvSpPr>
            <p:cNvPr id="13" name="Arrow: Chevron 15">
              <a:extLst>
                <a:ext uri="{FF2B5EF4-FFF2-40B4-BE49-F238E27FC236}">
                  <a16:creationId xmlns:a16="http://schemas.microsoft.com/office/drawing/2014/main" id="{4039510B-5CA4-48B1-9A37-611F763DEB5C}"/>
                </a:ext>
              </a:extLst>
            </p:cNvPr>
            <p:cNvSpPr/>
            <p:nvPr/>
          </p:nvSpPr>
          <p:spPr bwMode="auto">
            <a:xfrm>
              <a:off x="3227294" y="341385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</a:p>
          </p:txBody>
        </p:sp>
        <p:sp>
          <p:nvSpPr>
            <p:cNvPr id="14" name="Arrow: Chevron 16">
              <a:extLst>
                <a:ext uri="{FF2B5EF4-FFF2-40B4-BE49-F238E27FC236}">
                  <a16:creationId xmlns:a16="http://schemas.microsoft.com/office/drawing/2014/main" id="{25A6B51E-FF9F-44F2-9A6C-E4848221F4A4}"/>
                </a:ext>
              </a:extLst>
            </p:cNvPr>
            <p:cNvSpPr/>
            <p:nvPr/>
          </p:nvSpPr>
          <p:spPr bwMode="auto">
            <a:xfrm>
              <a:off x="4087905" y="341385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Liskov substitution</a:t>
              </a:r>
            </a:p>
          </p:txBody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4512E801-C0DD-4BFD-8200-3CCDC84242F2}"/>
                </a:ext>
              </a:extLst>
            </p:cNvPr>
            <p:cNvSpPr/>
            <p:nvPr/>
          </p:nvSpPr>
          <p:spPr bwMode="auto">
            <a:xfrm>
              <a:off x="3227294" y="4098522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16" name="Arrow: Chevron 21">
              <a:extLst>
                <a:ext uri="{FF2B5EF4-FFF2-40B4-BE49-F238E27FC236}">
                  <a16:creationId xmlns:a16="http://schemas.microsoft.com/office/drawing/2014/main" id="{DFEE0A44-4AFF-4416-A65B-74EED28AA39D}"/>
                </a:ext>
              </a:extLst>
            </p:cNvPr>
            <p:cNvSpPr/>
            <p:nvPr/>
          </p:nvSpPr>
          <p:spPr bwMode="auto">
            <a:xfrm>
              <a:off x="4087905" y="4098521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Interface Segregation</a:t>
              </a:r>
            </a:p>
          </p:txBody>
        </p:sp>
        <p:sp>
          <p:nvSpPr>
            <p:cNvPr id="17" name="Arrow: Chevron 23">
              <a:extLst>
                <a:ext uri="{FF2B5EF4-FFF2-40B4-BE49-F238E27FC236}">
                  <a16:creationId xmlns:a16="http://schemas.microsoft.com/office/drawing/2014/main" id="{ACEBC57F-0EFC-40AC-8CEF-BB384536F560}"/>
                </a:ext>
              </a:extLst>
            </p:cNvPr>
            <p:cNvSpPr/>
            <p:nvPr/>
          </p:nvSpPr>
          <p:spPr bwMode="auto">
            <a:xfrm>
              <a:off x="3227294" y="4783191"/>
              <a:ext cx="995082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sp>
          <p:nvSpPr>
            <p:cNvPr id="20" name="Arrow: Chevron 24">
              <a:extLst>
                <a:ext uri="{FF2B5EF4-FFF2-40B4-BE49-F238E27FC236}">
                  <a16:creationId xmlns:a16="http://schemas.microsoft.com/office/drawing/2014/main" id="{0DD008D5-9227-4A6D-A96C-088CF32DA2CF}"/>
                </a:ext>
              </a:extLst>
            </p:cNvPr>
            <p:cNvSpPr/>
            <p:nvPr/>
          </p:nvSpPr>
          <p:spPr bwMode="auto">
            <a:xfrm>
              <a:off x="4087905" y="4783190"/>
              <a:ext cx="3989295" cy="506796"/>
            </a:xfrm>
            <a:prstGeom prst="chevr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Dependency Inversion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9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FAC91C-06E4-480B-9890-AB145FBFD1BA}"/>
              </a:ext>
            </a:extLst>
          </p:cNvPr>
          <p:cNvGrpSpPr/>
          <p:nvPr/>
        </p:nvGrpSpPr>
        <p:grpSpPr>
          <a:xfrm>
            <a:off x="4375831" y="1485899"/>
            <a:ext cx="3579586" cy="2278744"/>
            <a:chOff x="4374243" y="1485899"/>
            <a:chExt cx="3579586" cy="22787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243" y="1618342"/>
              <a:ext cx="2013857" cy="201385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085" y="1485899"/>
              <a:ext cx="2278744" cy="2278744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BDD1D90-074F-4041-8363-7A7B3A0193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Open / Closed</a:t>
            </a:r>
          </a:p>
        </p:txBody>
      </p:sp>
    </p:spTree>
    <p:extLst>
      <p:ext uri="{BB962C8B-B14F-4D97-AF65-F5344CB8AC3E}">
        <p14:creationId xmlns:p14="http://schemas.microsoft.com/office/powerpoint/2010/main" val="26937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B3C2EF-4899-4555-B411-BC5E771FF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entities (classes, modules, functions, etc.) should be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extension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modification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Design </a:t>
            </a:r>
            <a:r>
              <a:rPr lang="en-US" dirty="0"/>
              <a:t>the code in a way that </a:t>
            </a:r>
            <a:r>
              <a:rPr lang="en-US" b="1" dirty="0">
                <a:solidFill>
                  <a:schemeClr val="bg1"/>
                </a:solidFill>
              </a:rPr>
              <a:t>new </a:t>
            </a:r>
            <a:r>
              <a:rPr lang="en-US" dirty="0"/>
              <a:t>functionality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can be added with </a:t>
            </a:r>
            <a:r>
              <a:rPr lang="en-US" b="1" dirty="0">
                <a:solidFill>
                  <a:schemeClr val="bg1"/>
                </a:solidFill>
              </a:rPr>
              <a:t>minimum changes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existing </a:t>
            </a:r>
            <a:r>
              <a:rPr lang="en-US" dirty="0"/>
              <a:t>code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Open/Closed?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18B8B5-7740-4D78-9ACF-216A1CCEC8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Implementation takes </a:t>
            </a:r>
            <a:r>
              <a:rPr lang="en-GB" sz="3400" b="1" dirty="0">
                <a:solidFill>
                  <a:schemeClr val="bg1"/>
                </a:solidFill>
              </a:rPr>
              <a:t>future growth </a:t>
            </a:r>
            <a:r>
              <a:rPr lang="en-GB" sz="3400" dirty="0"/>
              <a:t>into </a:t>
            </a:r>
            <a:r>
              <a:rPr lang="en-GB" sz="3400" b="1" dirty="0">
                <a:solidFill>
                  <a:schemeClr val="bg1"/>
                </a:solidFill>
              </a:rPr>
              <a:t>consideration</a:t>
            </a:r>
          </a:p>
          <a:p>
            <a:r>
              <a:rPr lang="en-US" sz="3400" dirty="0"/>
              <a:t>New or </a:t>
            </a:r>
            <a:r>
              <a:rPr lang="en-US" sz="3400" b="1" dirty="0">
                <a:solidFill>
                  <a:schemeClr val="bg1"/>
                </a:solidFill>
              </a:rPr>
              <a:t>modified functionality </a:t>
            </a:r>
            <a:r>
              <a:rPr lang="en-US" sz="3400" dirty="0"/>
              <a:t>affects little or not at all the internal structure and data flow of the system</a:t>
            </a:r>
            <a:endParaRPr lang="en-GB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Extensibility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92" y="3159507"/>
            <a:ext cx="3307996" cy="330799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BD6E4C3-1F07-433C-8801-6FCC5EBC5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305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Software reusability refers to </a:t>
            </a:r>
            <a:r>
              <a:rPr lang="en-US" sz="3400" b="1" dirty="0">
                <a:solidFill>
                  <a:schemeClr val="bg1"/>
                </a:solidFill>
              </a:rPr>
              <a:t>design features </a:t>
            </a:r>
            <a:r>
              <a:rPr lang="en-US" sz="3400" dirty="0"/>
              <a:t>of a software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/>
              <a:t> that enhance its </a:t>
            </a:r>
            <a:r>
              <a:rPr lang="en-US" sz="3400" b="1" dirty="0">
                <a:solidFill>
                  <a:schemeClr val="bg1"/>
                </a:solidFill>
              </a:rPr>
              <a:t>suitability</a:t>
            </a:r>
            <a:r>
              <a:rPr lang="en-US" sz="3400" dirty="0"/>
              <a:t> for </a:t>
            </a:r>
            <a:r>
              <a:rPr lang="en-US" sz="3400" b="1" dirty="0">
                <a:solidFill>
                  <a:schemeClr val="bg1"/>
                </a:solidFill>
              </a:rPr>
              <a:t>reuse</a:t>
            </a:r>
          </a:p>
          <a:p>
            <a:r>
              <a:rPr lang="en-GB" sz="3400" dirty="0"/>
              <a:t>Modularity</a:t>
            </a:r>
          </a:p>
          <a:p>
            <a:r>
              <a:rPr lang="en-GB" sz="3400" dirty="0"/>
              <a:t>Low coupling</a:t>
            </a:r>
          </a:p>
          <a:p>
            <a:r>
              <a:rPr lang="en-GB" sz="3400" dirty="0"/>
              <a:t>High cohesion</a:t>
            </a:r>
          </a:p>
          <a:p>
            <a:r>
              <a:rPr lang="en-US" sz="3400" dirty="0">
                <a:hlinkClick r:id="rId2"/>
              </a:rPr>
              <a:t>Coupling and Cohesion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Reusability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AF66D-02D5-4E5A-B768-40F6A17A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64115" y="2603254"/>
            <a:ext cx="2903159" cy="288965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A32EE1-F1D0-4E44-BC04-7010833E2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7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Cascading changes </a:t>
            </a:r>
            <a:r>
              <a:rPr lang="en-GB" sz="3400" dirty="0"/>
              <a:t>through modules</a:t>
            </a:r>
          </a:p>
          <a:p>
            <a:r>
              <a:rPr lang="en-GB" sz="3400" dirty="0"/>
              <a:t>Each change </a:t>
            </a:r>
            <a:r>
              <a:rPr lang="en-GB" sz="3400" b="1" dirty="0">
                <a:solidFill>
                  <a:schemeClr val="bg1"/>
                </a:solidFill>
              </a:rPr>
              <a:t>requires re-testing</a:t>
            </a:r>
          </a:p>
          <a:p>
            <a:r>
              <a:rPr lang="en-GB" sz="3400" dirty="0"/>
              <a:t>Logic </a:t>
            </a:r>
            <a:r>
              <a:rPr lang="en-GB" sz="3400" b="1" dirty="0">
                <a:solidFill>
                  <a:schemeClr val="bg1"/>
                </a:solidFill>
              </a:rPr>
              <a:t>depends</a:t>
            </a:r>
            <a:r>
              <a:rPr lang="en-GB" sz="3400" dirty="0"/>
              <a:t> on conditional statements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OCP – Violations</a:t>
            </a:r>
            <a:endParaRPr lang="en-US" dirty="0"/>
          </a:p>
        </p:txBody>
      </p:sp>
      <p:pic>
        <p:nvPicPr>
          <p:cNvPr id="6" name="Picture 5" descr="A picture containing crosswalk&#10;&#10;Description automatically generated">
            <a:extLst>
              <a:ext uri="{FF2B5EF4-FFF2-40B4-BE49-F238E27FC236}">
                <a16:creationId xmlns:a16="http://schemas.microsoft.com/office/drawing/2014/main" id="{0464549F-26D6-4E49-B0ED-EFC8B69E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20" y="3228930"/>
            <a:ext cx="3168264" cy="316826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2294C5E-2B1F-411B-BE84-019E0769E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5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Inheritance / Abstraction</a:t>
            </a:r>
          </a:p>
          <a:p>
            <a:r>
              <a:rPr lang="en-GB" dirty="0"/>
              <a:t>Inheritance / Template Method pattern</a:t>
            </a:r>
          </a:p>
          <a:p>
            <a:r>
              <a:rPr lang="en-GB" dirty="0"/>
              <a:t>Composition / Strategy patterns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OCP – Solutions</a:t>
            </a:r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15042B4-9E89-4E0D-96E3-029A5D603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55" y="1808179"/>
            <a:ext cx="2906593" cy="290659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2B0E03F-A807-4C83-946A-FD0311CC5E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639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66" y="1023938"/>
            <a:ext cx="2929045" cy="30146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AD2578-5A62-426B-B794-95AB4586E5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Liskov Substitution</a:t>
            </a:r>
          </a:p>
        </p:txBody>
      </p:sp>
    </p:spTree>
    <p:extLst>
      <p:ext uri="{BB962C8B-B14F-4D97-AF65-F5344CB8AC3E}">
        <p14:creationId xmlns:p14="http://schemas.microsoft.com/office/powerpoint/2010/main" val="3142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Liskov Substitution?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211BD-06F1-4559-A90B-3716C6CC1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9325" y="1121143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Derived types must be </a:t>
            </a:r>
            <a:r>
              <a:rPr lang="en-US" sz="3400" b="1" dirty="0">
                <a:solidFill>
                  <a:schemeClr val="bg1"/>
                </a:solidFill>
              </a:rPr>
              <a:t>completely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substitutable</a:t>
            </a:r>
            <a:r>
              <a:rPr lang="en-US" sz="3400" dirty="0"/>
              <a:t> for their base types</a:t>
            </a:r>
          </a:p>
          <a:p>
            <a:r>
              <a:rPr lang="en-US" sz="3400" dirty="0"/>
              <a:t>Reference to the base class can be replaced with a derived class without affecting the functionality of the program module</a:t>
            </a:r>
          </a:p>
          <a:p>
            <a:r>
              <a:rPr lang="en-US" sz="3400" dirty="0"/>
              <a:t>Derived classes extend without replacing the functionality of old classes</a:t>
            </a:r>
            <a:endParaRPr lang="en-GB" sz="3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DB117C-43F0-47DB-89ED-36A55B22AA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OOP Inheritance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Plus LSP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Relationship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2102" y="2024730"/>
            <a:ext cx="9067799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62100" y="4191001"/>
            <a:ext cx="90678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600" b="1" noProof="1">
                <a:latin typeface="Consolas" pitchFamily="49" charset="0"/>
                <a:cs typeface="Consolas" pitchFamily="49" charset="0"/>
              </a:rPr>
              <a:t>Student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IS-SUBSTITUTED-FOR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FCCD42-D7BA-402A-A534-6012B9CC9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49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 vs LSP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31C931-6913-47A4-9247-8A28140EB1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Liskov Substitution Principle is just an </a:t>
            </a:r>
            <a:r>
              <a:rPr lang="en-US" sz="3400" b="1" dirty="0">
                <a:solidFill>
                  <a:schemeClr val="bg1"/>
                </a:solidFill>
              </a:rPr>
              <a:t>extension</a:t>
            </a:r>
            <a:r>
              <a:rPr lang="en-US" sz="3400" dirty="0"/>
              <a:t> of the Open Closed Principle</a:t>
            </a:r>
          </a:p>
          <a:p>
            <a:r>
              <a:rPr lang="en-US" sz="3400" dirty="0"/>
              <a:t>We must make sure that new derived classes are extending the base classes </a:t>
            </a:r>
            <a:r>
              <a:rPr lang="en-US" sz="3400" b="1" dirty="0">
                <a:solidFill>
                  <a:schemeClr val="bg1"/>
                </a:solidFill>
              </a:rPr>
              <a:t>without changing </a:t>
            </a:r>
            <a:r>
              <a:rPr lang="en-US" sz="3400" dirty="0"/>
              <a:t>their </a:t>
            </a:r>
            <a:r>
              <a:rPr lang="en-US" sz="3400" b="1" dirty="0">
                <a:solidFill>
                  <a:schemeClr val="bg1"/>
                </a:solidFill>
              </a:rPr>
              <a:t>behavior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ABF405-F3A1-4C18-B504-B2CF6C58A5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S.O.L.I.D.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Single Responsibility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/ Closed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>
                <a:cs typeface="Consolas" panose="020B0609020204030204" pitchFamily="49" charset="0"/>
              </a:rPr>
              <a:t>Liskov Substitution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 Segregation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Dependency Inversion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BECC1F3-3FFE-48A1-B275-937F0A9E7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571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Violations</a:t>
            </a:r>
          </a:p>
          <a:p>
            <a:pPr lvl="1"/>
            <a:r>
              <a:rPr lang="en-GB" sz="3400" dirty="0"/>
              <a:t>Type Checking</a:t>
            </a:r>
          </a:p>
          <a:p>
            <a:pPr lvl="1"/>
            <a:r>
              <a:rPr lang="en-US" sz="3400" dirty="0"/>
              <a:t>Overridden methods say "I am not implemented"</a:t>
            </a:r>
          </a:p>
          <a:p>
            <a:pPr lvl="1"/>
            <a:r>
              <a:rPr lang="en-US" sz="3400" dirty="0"/>
              <a:t>Base class depends on its subtypes</a:t>
            </a:r>
          </a:p>
          <a:p>
            <a:r>
              <a:rPr lang="en-US" sz="3600" dirty="0"/>
              <a:t>Solutions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3400" dirty="0"/>
              <a:t>Refactoring in the </a:t>
            </a:r>
            <a:r>
              <a:rPr lang="en-GB" sz="3400" b="1" dirty="0">
                <a:solidFill>
                  <a:schemeClr val="bg1"/>
                </a:solidFill>
              </a:rPr>
              <a:t>base </a:t>
            </a:r>
            <a:r>
              <a:rPr lang="en-GB" sz="3400" b="1" dirty="0" smtClean="0">
                <a:solidFill>
                  <a:schemeClr val="bg1"/>
                </a:solidFill>
              </a:rPr>
              <a:t>class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 </a:t>
            </a:r>
            <a:r>
              <a:rPr lang="en-GB" dirty="0"/>
              <a:t>– Violations and Solutions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950CCF-BCA2-4187-AD2F-C1B3D2C9B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17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91C8613-0C42-4DD4-AA02-8EA38CC83AE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42A3033-91DD-4FED-B2D7-6204B0A175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Interface Segregation</a:t>
            </a:r>
          </a:p>
        </p:txBody>
      </p:sp>
    </p:spTree>
    <p:extLst>
      <p:ext uri="{BB962C8B-B14F-4D97-AF65-F5344CB8AC3E}">
        <p14:creationId xmlns:p14="http://schemas.microsoft.com/office/powerpoint/2010/main" val="29798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748FE4-73DC-436C-A9CA-3C910CF28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Clients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be </a:t>
            </a:r>
            <a:r>
              <a:rPr lang="en-US" sz="3600" b="1" dirty="0">
                <a:solidFill>
                  <a:schemeClr val="bg1"/>
                </a:solidFill>
              </a:rPr>
              <a:t>forced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depend</a:t>
            </a:r>
            <a:r>
              <a:rPr lang="en-US" sz="3600" dirty="0"/>
              <a:t> on methods they </a:t>
            </a:r>
            <a:br>
              <a:rPr lang="en-US" sz="3600" dirty="0"/>
            </a:br>
            <a:r>
              <a:rPr lang="en-US" sz="3600" dirty="0"/>
              <a:t>do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use</a:t>
            </a:r>
          </a:p>
          <a:p>
            <a:r>
              <a:rPr lang="en-US" sz="3600" dirty="0"/>
              <a:t>Segregate interfaces</a:t>
            </a:r>
          </a:p>
          <a:p>
            <a:pPr lvl="1"/>
            <a:r>
              <a:rPr lang="en-US" sz="3400" dirty="0"/>
              <a:t>Prefer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cohesive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interfaces</a:t>
            </a:r>
          </a:p>
          <a:p>
            <a:pPr lvl="1"/>
            <a:r>
              <a:rPr lang="en-US" sz="3400" dirty="0"/>
              <a:t>Divide "</a:t>
            </a:r>
            <a:r>
              <a:rPr lang="en-US" sz="3400" b="1" dirty="0">
                <a:solidFill>
                  <a:schemeClr val="bg1"/>
                </a:solidFill>
              </a:rPr>
              <a:t>fat</a:t>
            </a:r>
            <a:r>
              <a:rPr lang="en-US" sz="3400" dirty="0"/>
              <a:t>" interfaces into "</a:t>
            </a:r>
            <a:r>
              <a:rPr lang="en-US" sz="3400" b="1" dirty="0">
                <a:solidFill>
                  <a:schemeClr val="bg1"/>
                </a:solidFill>
              </a:rPr>
              <a:t>role</a:t>
            </a:r>
            <a:r>
              <a:rPr lang="en-US" sz="3400" dirty="0"/>
              <a:t>" interfaces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 – Interface Segregation Principle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3A507C-7182-4DD8-AB1B-E5B07D110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0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Interfaces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Classes whose interfaces are not cohesive have "fat"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704" y="1804430"/>
            <a:ext cx="9279574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5704" y="3799344"/>
            <a:ext cx="9279574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work()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sleep()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new UnsupportedOperationException();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515467" y="2363449"/>
            <a:ext cx="2590800" cy="919401"/>
          </a:xfrm>
          <a:custGeom>
            <a:avLst/>
            <a:gdLst>
              <a:gd name="connsiteX0" fmla="*/ 0 w 2590800"/>
              <a:gd name="connsiteY0" fmla="*/ 153237 h 919401"/>
              <a:gd name="connsiteX1" fmla="*/ 153237 w 2590800"/>
              <a:gd name="connsiteY1" fmla="*/ 0 h 919401"/>
              <a:gd name="connsiteX2" fmla="*/ 431800 w 2590800"/>
              <a:gd name="connsiteY2" fmla="*/ 0 h 919401"/>
              <a:gd name="connsiteX3" fmla="*/ 431800 w 2590800"/>
              <a:gd name="connsiteY3" fmla="*/ 0 h 919401"/>
              <a:gd name="connsiteX4" fmla="*/ 1079500 w 2590800"/>
              <a:gd name="connsiteY4" fmla="*/ 0 h 919401"/>
              <a:gd name="connsiteX5" fmla="*/ 2437563 w 2590800"/>
              <a:gd name="connsiteY5" fmla="*/ 0 h 919401"/>
              <a:gd name="connsiteX6" fmla="*/ 2590800 w 2590800"/>
              <a:gd name="connsiteY6" fmla="*/ 153237 h 919401"/>
              <a:gd name="connsiteX7" fmla="*/ 2590800 w 2590800"/>
              <a:gd name="connsiteY7" fmla="*/ 536317 h 919401"/>
              <a:gd name="connsiteX8" fmla="*/ 2590800 w 2590800"/>
              <a:gd name="connsiteY8" fmla="*/ 536317 h 919401"/>
              <a:gd name="connsiteX9" fmla="*/ 2590800 w 2590800"/>
              <a:gd name="connsiteY9" fmla="*/ 766168 h 919401"/>
              <a:gd name="connsiteX10" fmla="*/ 2590800 w 2590800"/>
              <a:gd name="connsiteY10" fmla="*/ 766164 h 919401"/>
              <a:gd name="connsiteX11" fmla="*/ 2437563 w 2590800"/>
              <a:gd name="connsiteY11" fmla="*/ 919401 h 919401"/>
              <a:gd name="connsiteX12" fmla="*/ 1079500 w 2590800"/>
              <a:gd name="connsiteY12" fmla="*/ 919401 h 919401"/>
              <a:gd name="connsiteX13" fmla="*/ 431800 w 2590800"/>
              <a:gd name="connsiteY13" fmla="*/ 919401 h 919401"/>
              <a:gd name="connsiteX14" fmla="*/ 431800 w 2590800"/>
              <a:gd name="connsiteY14" fmla="*/ 919401 h 919401"/>
              <a:gd name="connsiteX15" fmla="*/ 153237 w 2590800"/>
              <a:gd name="connsiteY15" fmla="*/ 919401 h 919401"/>
              <a:gd name="connsiteX16" fmla="*/ 0 w 2590800"/>
              <a:gd name="connsiteY16" fmla="*/ 766164 h 919401"/>
              <a:gd name="connsiteX17" fmla="*/ 0 w 2590800"/>
              <a:gd name="connsiteY17" fmla="*/ 766168 h 919401"/>
              <a:gd name="connsiteX18" fmla="*/ -413259 w 2590800"/>
              <a:gd name="connsiteY18" fmla="*/ 669977 h 919401"/>
              <a:gd name="connsiteX19" fmla="*/ 0 w 2590800"/>
              <a:gd name="connsiteY19" fmla="*/ 536317 h 919401"/>
              <a:gd name="connsiteX20" fmla="*/ 0 w 2590800"/>
              <a:gd name="connsiteY20" fmla="*/ 153237 h 919401"/>
              <a:gd name="connsiteX0" fmla="*/ 0 w 2590800"/>
              <a:gd name="connsiteY0" fmla="*/ 153237 h 919401"/>
              <a:gd name="connsiteX1" fmla="*/ 153237 w 2590800"/>
              <a:gd name="connsiteY1" fmla="*/ 0 h 919401"/>
              <a:gd name="connsiteX2" fmla="*/ 431800 w 2590800"/>
              <a:gd name="connsiteY2" fmla="*/ 0 h 919401"/>
              <a:gd name="connsiteX3" fmla="*/ 431800 w 2590800"/>
              <a:gd name="connsiteY3" fmla="*/ 0 h 919401"/>
              <a:gd name="connsiteX4" fmla="*/ 1079500 w 2590800"/>
              <a:gd name="connsiteY4" fmla="*/ 0 h 919401"/>
              <a:gd name="connsiteX5" fmla="*/ 2437563 w 2590800"/>
              <a:gd name="connsiteY5" fmla="*/ 0 h 919401"/>
              <a:gd name="connsiteX6" fmla="*/ 2590800 w 2590800"/>
              <a:gd name="connsiteY6" fmla="*/ 153237 h 919401"/>
              <a:gd name="connsiteX7" fmla="*/ 2590800 w 2590800"/>
              <a:gd name="connsiteY7" fmla="*/ 536317 h 919401"/>
              <a:gd name="connsiteX8" fmla="*/ 2590800 w 2590800"/>
              <a:gd name="connsiteY8" fmla="*/ 536317 h 919401"/>
              <a:gd name="connsiteX9" fmla="*/ 2590800 w 2590800"/>
              <a:gd name="connsiteY9" fmla="*/ 766168 h 919401"/>
              <a:gd name="connsiteX10" fmla="*/ 2590800 w 2590800"/>
              <a:gd name="connsiteY10" fmla="*/ 766164 h 919401"/>
              <a:gd name="connsiteX11" fmla="*/ 2437563 w 2590800"/>
              <a:gd name="connsiteY11" fmla="*/ 919401 h 919401"/>
              <a:gd name="connsiteX12" fmla="*/ 1079500 w 2590800"/>
              <a:gd name="connsiteY12" fmla="*/ 919401 h 919401"/>
              <a:gd name="connsiteX13" fmla="*/ 431800 w 2590800"/>
              <a:gd name="connsiteY13" fmla="*/ 919401 h 919401"/>
              <a:gd name="connsiteX14" fmla="*/ 431800 w 2590800"/>
              <a:gd name="connsiteY14" fmla="*/ 919401 h 919401"/>
              <a:gd name="connsiteX15" fmla="*/ 153237 w 2590800"/>
              <a:gd name="connsiteY15" fmla="*/ 919401 h 919401"/>
              <a:gd name="connsiteX16" fmla="*/ 0 w 2590800"/>
              <a:gd name="connsiteY16" fmla="*/ 766164 h 919401"/>
              <a:gd name="connsiteX17" fmla="*/ 0 w 2590800"/>
              <a:gd name="connsiteY17" fmla="*/ 766168 h 919401"/>
              <a:gd name="connsiteX18" fmla="*/ 0 w 2590800"/>
              <a:gd name="connsiteY18" fmla="*/ 536317 h 919401"/>
              <a:gd name="connsiteX19" fmla="*/ 0 w 2590800"/>
              <a:gd name="connsiteY19" fmla="*/ 153237 h 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90800" h="919401">
                <a:moveTo>
                  <a:pt x="0" y="153237"/>
                </a:moveTo>
                <a:cubicBezTo>
                  <a:pt x="0" y="68607"/>
                  <a:pt x="68607" y="0"/>
                  <a:pt x="153237" y="0"/>
                </a:cubicBezTo>
                <a:lnTo>
                  <a:pt x="431800" y="0"/>
                </a:lnTo>
                <a:lnTo>
                  <a:pt x="431800" y="0"/>
                </a:lnTo>
                <a:lnTo>
                  <a:pt x="1079500" y="0"/>
                </a:lnTo>
                <a:lnTo>
                  <a:pt x="2437563" y="0"/>
                </a:lnTo>
                <a:cubicBezTo>
                  <a:pt x="2522193" y="0"/>
                  <a:pt x="2590800" y="68607"/>
                  <a:pt x="2590800" y="153237"/>
                </a:cubicBezTo>
                <a:lnTo>
                  <a:pt x="2590800" y="536317"/>
                </a:lnTo>
                <a:lnTo>
                  <a:pt x="2590800" y="536317"/>
                </a:lnTo>
                <a:lnTo>
                  <a:pt x="2590800" y="766168"/>
                </a:lnTo>
                <a:lnTo>
                  <a:pt x="2590800" y="766164"/>
                </a:lnTo>
                <a:cubicBezTo>
                  <a:pt x="2590800" y="850794"/>
                  <a:pt x="2522193" y="919401"/>
                  <a:pt x="2437563" y="919401"/>
                </a:cubicBezTo>
                <a:lnTo>
                  <a:pt x="1079500" y="919401"/>
                </a:lnTo>
                <a:lnTo>
                  <a:pt x="431800" y="919401"/>
                </a:lnTo>
                <a:lnTo>
                  <a:pt x="431800" y="919401"/>
                </a:lnTo>
                <a:lnTo>
                  <a:pt x="153237" y="919401"/>
                </a:lnTo>
                <a:cubicBezTo>
                  <a:pt x="68607" y="919401"/>
                  <a:pt x="0" y="850794"/>
                  <a:pt x="0" y="766164"/>
                </a:cubicBezTo>
                <a:lnTo>
                  <a:pt x="0" y="766168"/>
                </a:lnTo>
                <a:lnTo>
                  <a:pt x="0" y="536317"/>
                </a:lnTo>
                <a:lnTo>
                  <a:pt x="0" y="153237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400" b="1" dirty="0">
                <a:solidFill>
                  <a:schemeClr val="bg2"/>
                </a:solidFill>
              </a:rPr>
              <a:t> is OK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5EE41A-2968-41A2-B20A-66B1E05A3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35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Having "</a:t>
            </a:r>
            <a:r>
              <a:rPr lang="en-US" sz="3600" b="1" dirty="0">
                <a:solidFill>
                  <a:schemeClr val="bg1"/>
                </a:solidFill>
              </a:rPr>
              <a:t>fat</a:t>
            </a:r>
            <a:r>
              <a:rPr lang="en-US" sz="3600" dirty="0"/>
              <a:t>" interfaces:</a:t>
            </a:r>
          </a:p>
          <a:p>
            <a:pPr lvl="1"/>
            <a:r>
              <a:rPr lang="en-US" sz="3400" dirty="0"/>
              <a:t>Classes have methods they do not use</a:t>
            </a:r>
          </a:p>
          <a:p>
            <a:pPr lvl="1"/>
            <a:r>
              <a:rPr lang="en-US" sz="3400" dirty="0"/>
              <a:t>Increased </a:t>
            </a:r>
            <a:r>
              <a:rPr lang="en-US" sz="3400" b="1" dirty="0">
                <a:solidFill>
                  <a:schemeClr val="bg1"/>
                </a:solidFill>
              </a:rPr>
              <a:t>coupling</a:t>
            </a:r>
          </a:p>
          <a:p>
            <a:pPr lvl="1"/>
            <a:r>
              <a:rPr lang="en-US" sz="3400" dirty="0"/>
              <a:t>Reduced flexibility</a:t>
            </a:r>
          </a:p>
          <a:p>
            <a:pPr lvl="1"/>
            <a:r>
              <a:rPr lang="en-US" sz="3400" dirty="0"/>
              <a:t>Reduced maintainability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"Fat" Interfaces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6CCC8E-12D0-4543-A40F-BFDCCE3AA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59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Solutions to broken ISP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/>
              <a:t> interfaces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Cohesive</a:t>
            </a:r>
            <a:r>
              <a:rPr lang="en-US" sz="3400" dirty="0"/>
              <a:t> interfaces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Let the client </a:t>
            </a:r>
            <a:r>
              <a:rPr lang="en-US" sz="3400" b="1" dirty="0">
                <a:solidFill>
                  <a:schemeClr val="bg1"/>
                </a:solidFill>
              </a:rPr>
              <a:t>define</a:t>
            </a:r>
            <a:r>
              <a:rPr lang="en-US" sz="3400" dirty="0"/>
              <a:t> interfaces – "role" interfaces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ISP?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CF0D1B-F7D4-420F-B6A5-2F34E98C3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75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Cohesive Interfaces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Small and Cohesive "</a:t>
            </a:r>
            <a:r>
              <a:rPr lang="en-GB" b="1" dirty="0">
                <a:solidFill>
                  <a:schemeClr val="bg1"/>
                </a:solidFill>
              </a:rPr>
              <a:t>Role</a:t>
            </a:r>
            <a:r>
              <a:rPr lang="en-GB" dirty="0"/>
              <a:t>" Interfaces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3823" y="1941444"/>
            <a:ext cx="52778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3823" y="3544383"/>
            <a:ext cx="1096258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Robot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work()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32412" y="1941444"/>
            <a:ext cx="5334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Sleeper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sleep();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7AF325-E071-4C2C-9223-477EF8486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86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A38B9-0C1C-4D29-AD60-888C2B77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17487" y="1577469"/>
            <a:ext cx="1960203" cy="22181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E0DCC8-7623-4A64-BE8D-C4D7D80201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9379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5D92-8D4E-4CBB-9069-D4F48D756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High-level modules should not depend on low-level modules</a:t>
            </a:r>
          </a:p>
          <a:p>
            <a:pPr lvl="1"/>
            <a:r>
              <a:rPr lang="en-US" dirty="0"/>
              <a:t>Both should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/>
              <a:t> on </a:t>
            </a:r>
            <a:r>
              <a:rPr lang="en-US" b="1" dirty="0">
                <a:solidFill>
                  <a:schemeClr val="bg1"/>
                </a:solidFill>
              </a:rPr>
              <a:t>abstractions</a:t>
            </a:r>
          </a:p>
          <a:p>
            <a:r>
              <a:rPr lang="en-US" dirty="0"/>
              <a:t>Abstractions should not depend on details </a:t>
            </a:r>
          </a:p>
          <a:p>
            <a:r>
              <a:rPr lang="en-US" dirty="0"/>
              <a:t>Details should depend on abstractions</a:t>
            </a:r>
          </a:p>
          <a:p>
            <a:r>
              <a:rPr lang="en-US" dirty="0"/>
              <a:t>Goal: </a:t>
            </a:r>
            <a:r>
              <a:rPr lang="en-US" b="1" dirty="0">
                <a:solidFill>
                  <a:schemeClr val="bg1"/>
                </a:solidFill>
              </a:rPr>
              <a:t>decoupling between modules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through </a:t>
            </a:r>
            <a:r>
              <a:rPr lang="en-US" dirty="0" smtClean="0"/>
              <a:t>abstractions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2EF244-9607-46C4-BB23-6CAB43816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263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89" y="1196125"/>
            <a:ext cx="12114211" cy="5201066"/>
          </a:xfrm>
        </p:spPr>
        <p:txBody>
          <a:bodyPr/>
          <a:lstStyle/>
          <a:p>
            <a:r>
              <a:rPr lang="en-US" dirty="0"/>
              <a:t>What happens when modules </a:t>
            </a:r>
            <a:r>
              <a:rPr lang="en-US" b="1" dirty="0">
                <a:solidFill>
                  <a:schemeClr val="bg1"/>
                </a:solidFill>
              </a:rPr>
              <a:t>depend directly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other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(1)</a:t>
            </a:r>
          </a:p>
        </p:txBody>
      </p:sp>
      <p:pic>
        <p:nvPicPr>
          <p:cNvPr id="5" name="Picture 2" descr="http://zeroturnaround.com/wp-content/uploads/2013/11/ComponentDependenciesDia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5791200" cy="3930552"/>
          </a:xfrm>
          <a:prstGeom prst="roundRect">
            <a:avLst>
              <a:gd name="adj" fmla="val 29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E0E5266-1267-445E-932D-5B00A7167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66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6A4DFD-CCAC-4033-A0FC-70F14E1C7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7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goal is to </a:t>
            </a:r>
            <a:r>
              <a:rPr lang="en-GB" b="1" dirty="0">
                <a:solidFill>
                  <a:schemeClr val="bg1"/>
                </a:solidFill>
              </a:rPr>
              <a:t>depend on abstractions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and Coupling (2)</a:t>
            </a:r>
          </a:p>
        </p:txBody>
      </p:sp>
      <p:pic>
        <p:nvPicPr>
          <p:cNvPr id="5" name="Picture 6" descr="http://imagine.kicbak.com/blog/wp-content/uploads/2011/12/ModuleDependencyCh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327" y="2057401"/>
            <a:ext cx="5895349" cy="4177955"/>
          </a:xfrm>
          <a:prstGeom prst="roundRect">
            <a:avLst>
              <a:gd name="adj" fmla="val 293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C060256-D866-4FFD-8856-B94B66920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8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Button </a:t>
            </a:r>
            <a:r>
              <a:rPr lang="en-US" dirty="0">
                <a:sym typeface="Wingdings" panose="05000000000000000000" pitchFamily="2" charset="2"/>
              </a:rPr>
              <a:t> Lamp Example –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Robert Martin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utton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depends on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Lamp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1" y="3263574"/>
            <a:ext cx="9101973" cy="1994226"/>
            <a:chOff x="1483751" y="3581400"/>
            <a:chExt cx="9057785" cy="1994226"/>
          </a:xfrm>
        </p:grpSpPr>
        <p:sp>
          <p:nvSpPr>
            <p:cNvPr id="6" name="Rectangle: Rounded Corners 7"/>
            <p:cNvSpPr/>
            <p:nvPr/>
          </p:nvSpPr>
          <p:spPr>
            <a:xfrm>
              <a:off x="1483751" y="3810000"/>
              <a:ext cx="3733800" cy="1537026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7" name="Rectangle: Rounded Corners 8"/>
            <p:cNvSpPr/>
            <p:nvPr/>
          </p:nvSpPr>
          <p:spPr>
            <a:xfrm>
              <a:off x="6807736" y="3581400"/>
              <a:ext cx="3733800" cy="1994226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Lamp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217551" y="4578513"/>
              <a:ext cx="159018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81000" y="2851075"/>
            <a:ext cx="2825612" cy="510778"/>
          </a:xfrm>
          <a:prstGeom prst="wedgeRoundRectCallout">
            <a:avLst>
              <a:gd name="adj1" fmla="val 56153"/>
              <a:gd name="adj2" fmla="val 49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High-level / Client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915400" y="5391669"/>
            <a:ext cx="2825612" cy="510778"/>
          </a:xfrm>
          <a:prstGeom prst="wedgeRoundRectCallout">
            <a:avLst>
              <a:gd name="adj1" fmla="val -56648"/>
              <a:gd name="adj2" fmla="val -519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Low-level / Server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7EBAE8-0C7E-4CEB-B0F4-E35E770A1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80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Solution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Find the abstraction independent of details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124785" y="2286000"/>
            <a:ext cx="9750768" cy="3820968"/>
            <a:chOff x="1123197" y="2568005"/>
            <a:chExt cx="9750768" cy="3820968"/>
          </a:xfrm>
        </p:grpSpPr>
        <p:sp>
          <p:nvSpPr>
            <p:cNvPr id="27" name="Rectangle: Rounded Corners 7"/>
            <p:cNvSpPr/>
            <p:nvPr/>
          </p:nvSpPr>
          <p:spPr>
            <a:xfrm>
              <a:off x="1123197" y="2912754"/>
              <a:ext cx="3752015" cy="1619298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Button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poll()</a:t>
              </a:r>
            </a:p>
          </p:txBody>
        </p:sp>
        <p:sp>
          <p:nvSpPr>
            <p:cNvPr id="28" name="Rectangle: Rounded Corners 8"/>
            <p:cNvSpPr/>
            <p:nvPr/>
          </p:nvSpPr>
          <p:spPr>
            <a:xfrm>
              <a:off x="6856411" y="5586186"/>
              <a:ext cx="3752015" cy="802787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Lamp</a:t>
              </a:r>
            </a:p>
          </p:txBody>
        </p:sp>
        <p:cxnSp>
          <p:nvCxnSpPr>
            <p:cNvPr id="29" name="Straight Arrow Connector 28"/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4875212" y="3722403"/>
              <a:ext cx="19812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10"/>
            <p:cNvSpPr/>
            <p:nvPr/>
          </p:nvSpPr>
          <p:spPr>
            <a:xfrm>
              <a:off x="6856412" y="2568005"/>
              <a:ext cx="3752015" cy="2308795"/>
            </a:xfrm>
            <a:prstGeom prst="roundRect">
              <a:avLst>
                <a:gd name="adj" fmla="val 6965"/>
              </a:avLst>
            </a:prstGeom>
            <a:solidFill>
              <a:schemeClr val="accent6">
                <a:alpha val="30000"/>
              </a:schemeClr>
            </a:solidFill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SwitchableDevice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&lt;interface&gt;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turnOn()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turnOff()</a:t>
              </a:r>
            </a:p>
          </p:txBody>
        </p:sp>
        <p:cxnSp>
          <p:nvCxnSpPr>
            <p:cNvPr id="31" name="Straight Arrow Connector 30"/>
            <p:cNvCxnSpPr>
              <a:cxnSpLocks/>
              <a:stCxn id="28" idx="0"/>
              <a:endCxn id="30" idx="2"/>
            </p:cNvCxnSpPr>
            <p:nvPr/>
          </p:nvCxnSpPr>
          <p:spPr>
            <a:xfrm flipV="1">
              <a:off x="8732419" y="4876800"/>
              <a:ext cx="1" cy="7093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918109" y="4969883"/>
              <a:ext cx="19558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implements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48870" y="3215395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</a:rPr>
                <a:t>uses</a:t>
              </a:r>
            </a:p>
          </p:txBody>
        </p:sp>
      </p:grp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57200" y="4545985"/>
            <a:ext cx="2370000" cy="919401"/>
          </a:xfrm>
          <a:prstGeom prst="wedgeRoundRectCallout">
            <a:avLst>
              <a:gd name="adj1" fmla="val 60468"/>
              <a:gd name="adj2" fmla="val -500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Client defines interfaces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BB501BD-99F3-472C-B49A-FA3ED2FE3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67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Examples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2001" y="1981200"/>
            <a:ext cx="11804822" cy="4740276"/>
          </a:xfrm>
          <a:prstGeom prst="rect">
            <a:avLst/>
          </a:prstGeom>
        </p:spPr>
        <p:txBody>
          <a:bodyPr numCol="2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Framework</a:t>
            </a:r>
          </a:p>
          <a:p>
            <a:pPr lvl="1"/>
            <a:r>
              <a:rPr lang="en-US" dirty="0"/>
              <a:t>Third party library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File system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Web service</a:t>
            </a:r>
          </a:p>
          <a:p>
            <a:pPr lvl="1"/>
            <a:r>
              <a:rPr lang="en-US" dirty="0"/>
              <a:t>System resource (e.g. clock)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Static method</a:t>
            </a:r>
          </a:p>
          <a:p>
            <a:pPr lvl="1"/>
            <a:r>
              <a:rPr lang="en-US" dirty="0"/>
              <a:t>Global function</a:t>
            </a:r>
          </a:p>
          <a:p>
            <a:pPr lvl="1"/>
            <a:r>
              <a:rPr lang="en-US" dirty="0"/>
              <a:t>Random generator</a:t>
            </a:r>
          </a:p>
          <a:p>
            <a:pPr lvl="1"/>
            <a:r>
              <a:rPr lang="en-US" dirty="0"/>
              <a:t>System.in /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001" y="1151122"/>
            <a:ext cx="11804822" cy="8300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is any external component / system: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583520-2005-4B0E-B81D-5E7509A54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Constructor injection </a:t>
            </a:r>
            <a:r>
              <a:rPr lang="en-US" sz="3400" dirty="0"/>
              <a:t>- dependencies are passed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through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Classes </a:t>
            </a:r>
            <a:r>
              <a:rPr lang="en-US" sz="3000" b="1" dirty="0">
                <a:solidFill>
                  <a:schemeClr val="bg1"/>
                </a:solidFill>
              </a:rPr>
              <a:t>self</a:t>
            </a:r>
            <a:r>
              <a:rPr lang="bg-BG" sz="3000" b="1" dirty="0">
                <a:solidFill>
                  <a:schemeClr val="bg1"/>
                </a:solidFill>
              </a:rPr>
              <a:t>-</a:t>
            </a:r>
            <a:r>
              <a:rPr lang="en-US" sz="3000" b="1" dirty="0">
                <a:solidFill>
                  <a:schemeClr val="bg1"/>
                </a:solidFill>
              </a:rPr>
              <a:t>documenting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requirements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Works well without container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Always </a:t>
            </a:r>
            <a:r>
              <a:rPr lang="en-US" sz="3000" b="1" dirty="0">
                <a:solidFill>
                  <a:schemeClr val="bg1"/>
                </a:solidFill>
              </a:rPr>
              <a:t>valid state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Many parameters</a:t>
            </a:r>
          </a:p>
          <a:p>
            <a:pPr lvl="2">
              <a:spcAft>
                <a:spcPts val="0"/>
              </a:spcAft>
              <a:buClr>
                <a:schemeClr val="tx1"/>
              </a:buClr>
            </a:pPr>
            <a:r>
              <a:rPr lang="en-US" sz="3000" dirty="0"/>
              <a:t>Some methods may not need everything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(1)</a:t>
            </a:r>
          </a:p>
        </p:txBody>
      </p:sp>
      <p:pic>
        <p:nvPicPr>
          <p:cNvPr id="7" name="Picture 8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962400"/>
            <a:ext cx="1664132" cy="166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D4ED4AA-27A7-4EDE-85DB-B92C9E820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41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3427" y="1291395"/>
            <a:ext cx="8506120" cy="5260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(Reader reader, Writer writer)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.reader = reader;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.writer =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32D788-EB29-44FA-A209-2C294BA59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1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Setter Injection </a:t>
            </a:r>
            <a:r>
              <a:rPr lang="en-US" dirty="0"/>
              <a:t>- dependencies are passed through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Can be changed anytime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Possible </a:t>
            </a:r>
            <a:r>
              <a:rPr lang="en-US" b="1" dirty="0">
                <a:solidFill>
                  <a:schemeClr val="bg1"/>
                </a:solidFill>
              </a:rPr>
              <a:t>invalid 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object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Less intuitive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B20AC7B-0EB8-4E88-A073-4EE124B70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4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 Injection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4869" y="1609891"/>
            <a:ext cx="8787481" cy="43334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reader;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writer;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setReader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(Reader reader)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setWriter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(Writer writer)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copyAll()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BC8E137-E448-4FD3-9111-610329DC7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4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DIP? (3)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numCol="1"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Parameter injection </a:t>
            </a:r>
            <a:r>
              <a:rPr lang="en-US" dirty="0"/>
              <a:t>- dependencies are passed </a:t>
            </a:r>
            <a:br>
              <a:rPr lang="en-US" dirty="0"/>
            </a:b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method parameters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No change in rest of the class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Very flexible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42" y="4757056"/>
            <a:ext cx="1095367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Copy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copyAll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(Reader reader, Writer writer) {}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7C576B-F0D3-4DA6-9662-AC9A83CD9C0C}"/>
              </a:ext>
            </a:extLst>
          </p:cNvPr>
          <p:cNvSpPr txBox="1">
            <a:spLocks/>
          </p:cNvSpPr>
          <p:nvPr/>
        </p:nvSpPr>
        <p:spPr>
          <a:xfrm>
            <a:off x="6460189" y="2390797"/>
            <a:ext cx="5609891" cy="1867050"/>
          </a:xfrm>
          <a:prstGeom prst="rect">
            <a:avLst/>
          </a:prstGeom>
        </p:spPr>
        <p:txBody>
          <a:bodyPr wrap="square" lIns="0" rIns="91440" numCol="1" anchor="t" anchorCtr="0">
            <a:sp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Many parameters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Breaks the method signature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1AD82F-1B13-41CE-AE81-18520B367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75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9DE013-189B-4472-B2BE-96D56F039A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Traditional programming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modules use </a:t>
            </a:r>
            <a:r>
              <a:rPr lang="en-US" b="1" dirty="0">
                <a:solidFill>
                  <a:schemeClr val="bg1"/>
                </a:solidFill>
              </a:rPr>
              <a:t>low-level</a:t>
            </a:r>
            <a:r>
              <a:rPr lang="en-US" dirty="0"/>
              <a:t> modules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(1)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03B9A7-7BCF-4520-80F0-21634063634D}"/>
              </a:ext>
            </a:extLst>
          </p:cNvPr>
          <p:cNvGrpSpPr/>
          <p:nvPr/>
        </p:nvGrpSpPr>
        <p:grpSpPr>
          <a:xfrm>
            <a:off x="461872" y="2971800"/>
            <a:ext cx="11263200" cy="3200400"/>
            <a:chOff x="461872" y="2971800"/>
            <a:chExt cx="11263200" cy="3200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524000" y="2971800"/>
              <a:ext cx="9086400" cy="3200400"/>
              <a:chOff x="836612" y="2720405"/>
              <a:chExt cx="9086400" cy="3200400"/>
            </a:xfrm>
          </p:grpSpPr>
          <p:sp>
            <p:nvSpPr>
              <p:cNvPr id="12" name="Rectangle: Rounded Corners 7"/>
              <p:cNvSpPr/>
              <p:nvPr/>
            </p:nvSpPr>
            <p:spPr>
              <a:xfrm>
                <a:off x="836612" y="2720405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UI Layer</a:t>
                </a:r>
              </a:p>
            </p:txBody>
          </p:sp>
          <p:sp>
            <p:nvSpPr>
              <p:cNvPr id="13" name="Rectangle: Rounded Corners 8"/>
              <p:cNvSpPr/>
              <p:nvPr/>
            </p:nvSpPr>
            <p:spPr>
              <a:xfrm>
                <a:off x="6323012" y="5252158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Data</a:t>
                </a:r>
                <a:r>
                  <a:rPr lang="bg-BG" sz="2800" dirty="0"/>
                  <a:t> </a:t>
                </a:r>
                <a:r>
                  <a:rPr lang="en-GB" sz="2800" dirty="0"/>
                  <a:t>Access Layer</a:t>
                </a:r>
              </a:p>
            </p:txBody>
          </p:sp>
          <p:sp>
            <p:nvSpPr>
              <p:cNvPr id="14" name="Rectangle: Rounded Corners 10"/>
              <p:cNvSpPr/>
              <p:nvPr/>
            </p:nvSpPr>
            <p:spPr>
              <a:xfrm>
                <a:off x="3561212" y="3959580"/>
                <a:ext cx="3600000" cy="668647"/>
              </a:xfrm>
              <a:prstGeom prst="roundRect">
                <a:avLst>
                  <a:gd name="adj" fmla="val 6965"/>
                </a:avLst>
              </a:prstGeom>
              <a:solidFill>
                <a:schemeClr val="accent1">
                  <a:alpha val="30000"/>
                </a:schemeClr>
              </a:solidFill>
              <a:ln w="508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/>
                  <a:t>Business Layer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524000" y="2971800"/>
              <a:ext cx="9086400" cy="3200400"/>
              <a:chOff x="836612" y="2720405"/>
              <a:chExt cx="9086400" cy="3200400"/>
            </a:xfrm>
            <a:solidFill>
              <a:schemeClr val="accent6"/>
            </a:solidFill>
          </p:grpSpPr>
          <p:sp>
            <p:nvSpPr>
              <p:cNvPr id="16" name="Rectangle: Rounded Corners 7"/>
              <p:cNvSpPr/>
              <p:nvPr/>
            </p:nvSpPr>
            <p:spPr>
              <a:xfrm>
                <a:off x="836612" y="2720405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UI Layer</a:t>
                </a:r>
              </a:p>
            </p:txBody>
          </p:sp>
          <p:sp>
            <p:nvSpPr>
              <p:cNvPr id="17" name="Rectangle: Rounded Corners 8"/>
              <p:cNvSpPr/>
              <p:nvPr/>
            </p:nvSpPr>
            <p:spPr>
              <a:xfrm>
                <a:off x="6323012" y="5252158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Data</a:t>
                </a:r>
                <a:r>
                  <a:rPr lang="bg-BG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Access Layer</a:t>
                </a:r>
              </a:p>
            </p:txBody>
          </p:sp>
          <p:sp>
            <p:nvSpPr>
              <p:cNvPr id="18" name="Rectangle: Rounded Corners 10"/>
              <p:cNvSpPr/>
              <p:nvPr/>
            </p:nvSpPr>
            <p:spPr>
              <a:xfrm>
                <a:off x="3561212" y="3959580"/>
                <a:ext cx="360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</p:grpSp>
        <p:cxnSp>
          <p:nvCxnSpPr>
            <p:cNvPr id="19" name="Connector: Elbow 21"/>
            <p:cNvCxnSpPr>
              <a:cxnSpLocks/>
              <a:stCxn id="16" idx="3"/>
              <a:endCxn id="18" idx="0"/>
            </p:cNvCxnSpPr>
            <p:nvPr/>
          </p:nvCxnSpPr>
          <p:spPr>
            <a:xfrm>
              <a:off x="5124000" y="3306125"/>
              <a:ext cx="924600" cy="90485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26"/>
            <p:cNvCxnSpPr>
              <a:cxnSpLocks/>
              <a:stCxn id="18" idx="3"/>
              <a:endCxn id="17" idx="0"/>
            </p:cNvCxnSpPr>
            <p:nvPr/>
          </p:nvCxnSpPr>
          <p:spPr>
            <a:xfrm>
              <a:off x="7848600" y="4545299"/>
              <a:ext cx="961800" cy="95825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1872" y="3925112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1872" y="5181600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6D22C681-A4BC-4A4D-9F08-5ECFDA94F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4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DAC407-CAD4-4749-BEDB-291BBB0BA9FC}"/>
              </a:ext>
            </a:extLst>
          </p:cNvPr>
          <p:cNvSpPr txBox="1"/>
          <p:nvPr/>
        </p:nvSpPr>
        <p:spPr>
          <a:xfrm>
            <a:off x="3983981" y="1803389"/>
            <a:ext cx="4224037" cy="162561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800" b="1" dirty="0">
                <a:solidFill>
                  <a:schemeClr val="bg2"/>
                </a:solidFill>
                <a:latin typeface="Consolas" panose="020B0609020204030204" pitchFamily="49" charset="0"/>
              </a:rPr>
              <a:t>SOLID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0D4AFA-CC6C-404E-BC39-3DB4391C69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SOLID Principles</a:t>
            </a:r>
          </a:p>
        </p:txBody>
      </p:sp>
    </p:spTree>
    <p:extLst>
      <p:ext uri="{BB962C8B-B14F-4D97-AF65-F5344CB8AC3E}">
        <p14:creationId xmlns:p14="http://schemas.microsoft.com/office/powerpoint/2010/main" val="21516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Inversion Layering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low-level</a:t>
            </a:r>
            <a:r>
              <a:rPr lang="en-US" dirty="0"/>
              <a:t> modules </a:t>
            </a:r>
            <a:r>
              <a:rPr lang="en-US" b="1" dirty="0">
                <a:solidFill>
                  <a:schemeClr val="bg1"/>
                </a:solidFill>
              </a:rPr>
              <a:t>depend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abstractions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(2)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83BAAA-C376-45F0-BA2F-9036276C1E70}"/>
              </a:ext>
            </a:extLst>
          </p:cNvPr>
          <p:cNvGrpSpPr/>
          <p:nvPr/>
        </p:nvGrpSpPr>
        <p:grpSpPr>
          <a:xfrm>
            <a:off x="461872" y="3008410"/>
            <a:ext cx="11263200" cy="3107047"/>
            <a:chOff x="461872" y="3008410"/>
            <a:chExt cx="11263200" cy="3107047"/>
          </a:xfrm>
        </p:grpSpPr>
        <p:grpSp>
          <p:nvGrpSpPr>
            <p:cNvPr id="5" name="Group 4"/>
            <p:cNvGrpSpPr/>
            <p:nvPr/>
          </p:nvGrpSpPr>
          <p:grpSpPr>
            <a:xfrm>
              <a:off x="853800" y="3008410"/>
              <a:ext cx="10195200" cy="3107047"/>
              <a:chOff x="1065212" y="2720405"/>
              <a:chExt cx="10195200" cy="3107047"/>
            </a:xfrm>
            <a:solidFill>
              <a:schemeClr val="accent6"/>
            </a:solidFill>
          </p:grpSpPr>
          <p:sp>
            <p:nvSpPr>
              <p:cNvPr id="6" name="Rectangle: Rounded Corners 7"/>
              <p:cNvSpPr/>
              <p:nvPr/>
            </p:nvSpPr>
            <p:spPr>
              <a:xfrm>
                <a:off x="1065212" y="27204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UI Layer</a:t>
                </a:r>
              </a:p>
            </p:txBody>
          </p:sp>
          <p:sp>
            <p:nvSpPr>
              <p:cNvPr id="7" name="Rectangle: Rounded Corners 8"/>
              <p:cNvSpPr/>
              <p:nvPr/>
            </p:nvSpPr>
            <p:spPr>
              <a:xfrm>
                <a:off x="8380412" y="51588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Data Access Layer</a:t>
                </a:r>
              </a:p>
            </p:txBody>
          </p:sp>
          <p:sp>
            <p:nvSpPr>
              <p:cNvPr id="8" name="Rectangle: Rounded Corners 10"/>
              <p:cNvSpPr/>
              <p:nvPr/>
            </p:nvSpPr>
            <p:spPr>
              <a:xfrm>
                <a:off x="4722812" y="3926596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Business Layer</a:t>
                </a:r>
              </a:p>
            </p:txBody>
          </p:sp>
          <p:sp>
            <p:nvSpPr>
              <p:cNvPr id="9" name="Rectangle: Rounded Corners 11"/>
              <p:cNvSpPr/>
              <p:nvPr/>
            </p:nvSpPr>
            <p:spPr>
              <a:xfrm>
                <a:off x="4722812" y="2720405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&lt;BL Interface&gt;</a:t>
                </a:r>
              </a:p>
            </p:txBody>
          </p:sp>
          <p:sp>
            <p:nvSpPr>
              <p:cNvPr id="10" name="Rectangle: Rounded Corners 15"/>
              <p:cNvSpPr/>
              <p:nvPr/>
            </p:nvSpPr>
            <p:spPr>
              <a:xfrm>
                <a:off x="8380412" y="3926596"/>
                <a:ext cx="2880000" cy="668647"/>
              </a:xfrm>
              <a:prstGeom prst="roundRect">
                <a:avLst>
                  <a:gd name="adj" fmla="val 6965"/>
                </a:avLst>
              </a:prstGeom>
              <a:grpFill/>
              <a:ln w="508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&lt;DAL Interface&gt;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3733800" y="3342733"/>
              <a:ext cx="777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7391400" y="4548924"/>
              <a:ext cx="7776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V="1">
              <a:off x="5951400" y="3677056"/>
              <a:ext cx="0" cy="53754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9609000" y="4883247"/>
              <a:ext cx="0" cy="56356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1872" y="3925112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1872" y="5181600"/>
              <a:ext cx="112632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001000" y="2686983"/>
            <a:ext cx="2370000" cy="919401"/>
          </a:xfrm>
          <a:prstGeom prst="wedgeRoundRectCallout">
            <a:avLst>
              <a:gd name="adj1" fmla="val -65951"/>
              <a:gd name="adj2" fmla="val 22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Client defines interfaces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BF2BF4B-8EFC-41B7-AEE7-6005ABD95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80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</p:spPr>
        <p:txBody>
          <a:bodyPr/>
          <a:lstStyle/>
          <a:p>
            <a:r>
              <a:rPr lang="en-US" dirty="0">
                <a:latin typeface="+mj-lt"/>
              </a:rPr>
              <a:t>You are given some classes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Refactor the code so that it conforms to DIP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Info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06200" y="2076434"/>
            <a:ext cx="10800000" cy="2876566"/>
            <a:chOff x="-716460" y="1889717"/>
            <a:chExt cx="10800000" cy="2876566"/>
          </a:xfrm>
          <a:solidFill>
            <a:schemeClr val="accent6"/>
          </a:solidFill>
        </p:grpSpPr>
        <p:sp>
          <p:nvSpPr>
            <p:cNvPr id="16" name="Rectangle: Rounded Corners 15"/>
            <p:cNvSpPr/>
            <p:nvPr/>
          </p:nvSpPr>
          <p:spPr>
            <a:xfrm>
              <a:off x="-716460" y="1889717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 </a:t>
              </a:r>
              <a:r>
                <a:rPr lang="en-GB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6483540" y="4046283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EmployeeDatabase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2348062" y="2966667"/>
              <a:ext cx="4135478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EmployeeInfoProvider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483540" y="1889717"/>
              <a:ext cx="3600000" cy="720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ConsoleFormatter</a:t>
              </a:r>
              <a:endParaRPr lang="en-GB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0" name="Connector: Elbow 19"/>
          <p:cNvCxnSpPr>
            <a:cxnSpLocks/>
            <a:stCxn id="16" idx="3"/>
            <a:endCxn id="18" idx="0"/>
          </p:cNvCxnSpPr>
          <p:nvPr/>
        </p:nvCxnSpPr>
        <p:spPr>
          <a:xfrm>
            <a:off x="4306200" y="2436434"/>
            <a:ext cx="1532261" cy="716950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6" idx="3"/>
            <a:endCxn id="19" idx="1"/>
          </p:cNvCxnSpPr>
          <p:nvPr/>
        </p:nvCxnSpPr>
        <p:spPr>
          <a:xfrm>
            <a:off x="4306200" y="2436434"/>
            <a:ext cx="36000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cxnSpLocks/>
            <a:stCxn id="18" idx="3"/>
            <a:endCxn id="17" idx="0"/>
          </p:cNvCxnSpPr>
          <p:nvPr/>
        </p:nvCxnSpPr>
        <p:spPr>
          <a:xfrm>
            <a:off x="7906200" y="3513384"/>
            <a:ext cx="1800000" cy="719616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">
            <a:extLst>
              <a:ext uri="{FF2B5EF4-FFF2-40B4-BE49-F238E27FC236}">
                <a16:creationId xmlns:a16="http://schemas.microsoft.com/office/drawing/2014/main" id="{3A71F989-6DA3-45C7-8721-EE13F4C00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4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Info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1799616"/>
            <a:ext cx="11692022" cy="3981640"/>
            <a:chOff x="303212" y="1799616"/>
            <a:chExt cx="11692022" cy="3981640"/>
          </a:xfrm>
          <a:solidFill>
            <a:schemeClr val="accent6"/>
          </a:solidFill>
        </p:grpSpPr>
        <p:cxnSp>
          <p:nvCxnSpPr>
            <p:cNvPr id="15" name="Straight Arrow Connector 14"/>
            <p:cNvCxnSpPr>
              <a:stCxn id="9" idx="0"/>
              <a:endCxn id="10" idx="2"/>
            </p:cNvCxnSpPr>
            <p:nvPr/>
          </p:nvCxnSpPr>
          <p:spPr>
            <a:xfrm flipV="1">
              <a:off x="36860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7" idx="0"/>
              <a:endCxn id="12" idx="2"/>
            </p:cNvCxnSpPr>
            <p:nvPr/>
          </p:nvCxnSpPr>
          <p:spPr>
            <a:xfrm flipV="1">
              <a:off x="10391612" y="4466400"/>
              <a:ext cx="0" cy="810856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  <a:stCxn id="8" idx="0"/>
              <a:endCxn id="11" idx="2"/>
            </p:cNvCxnSpPr>
            <p:nvPr/>
          </p:nvCxnSpPr>
          <p:spPr>
            <a:xfrm flipV="1">
              <a:off x="6962612" y="3171216"/>
              <a:ext cx="0" cy="7911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/>
            <p:cNvCxnSpPr>
              <a:stCxn id="6" idx="3"/>
              <a:endCxn id="11" idx="0"/>
            </p:cNvCxnSpPr>
            <p:nvPr/>
          </p:nvCxnSpPr>
          <p:spPr>
            <a:xfrm>
              <a:off x="3240812" y="2051616"/>
              <a:ext cx="37218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03212" y="1799616"/>
              <a:ext cx="11692022" cy="3981640"/>
              <a:chOff x="303212" y="1799616"/>
              <a:chExt cx="11692022" cy="3981640"/>
            </a:xfrm>
            <a:grpFill/>
          </p:grpSpPr>
          <p:grpSp>
            <p:nvGrpSpPr>
              <p:cNvPr id="5" name="Group 4"/>
              <p:cNvGrpSpPr/>
              <p:nvPr/>
            </p:nvGrpSpPr>
            <p:grpSpPr>
              <a:xfrm>
                <a:off x="360812" y="1799616"/>
                <a:ext cx="11524800" cy="3981640"/>
                <a:chOff x="-984060" y="1184883"/>
                <a:chExt cx="11524800" cy="3981640"/>
              </a:xfrm>
              <a:grpFill/>
            </p:grpSpPr>
            <p:sp>
              <p:nvSpPr>
                <p:cNvPr id="6" name="Rectangle: Rounded Corners 5"/>
                <p:cNvSpPr/>
                <p:nvPr/>
              </p:nvSpPr>
              <p:spPr>
                <a:xfrm>
                  <a:off x="-984060" y="1184883"/>
                  <a:ext cx="2880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latin typeface="Consolas" panose="020B0609020204030204" pitchFamily="49" charset="0"/>
                    </a:rPr>
                    <a:t> </a:t>
                  </a:r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ConsoleClient</a:t>
                  </a:r>
                </a:p>
              </p:txBody>
            </p:sp>
            <p:sp>
              <p:nvSpPr>
                <p:cNvPr id="7" name="Rectangle: Rounded Corners 6"/>
                <p:cNvSpPr/>
                <p:nvPr/>
              </p:nvSpPr>
              <p:spPr>
                <a:xfrm>
                  <a:off x="7552740" y="466252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EmployeeDatabase</a:t>
                  </a:r>
                </a:p>
              </p:txBody>
            </p:sp>
            <p:sp>
              <p:nvSpPr>
                <p:cNvPr id="8" name="Rectangle: Rounded Corners 7"/>
                <p:cNvSpPr/>
                <p:nvPr/>
              </p:nvSpPr>
              <p:spPr>
                <a:xfrm>
                  <a:off x="4123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EmployeeInfoProvider</a:t>
                  </a:r>
                </a:p>
              </p:txBody>
            </p:sp>
            <p:sp>
              <p:nvSpPr>
                <p:cNvPr id="9" name="Rectangle: Rounded Corners 8"/>
                <p:cNvSpPr/>
                <p:nvPr/>
              </p:nvSpPr>
              <p:spPr>
                <a:xfrm>
                  <a:off x="8471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ConsoleFormatter</a:t>
                  </a:r>
                </a:p>
              </p:txBody>
            </p:sp>
            <p:sp>
              <p:nvSpPr>
                <p:cNvPr id="10" name="Rectangle: Rounded Corners 9"/>
                <p:cNvSpPr/>
                <p:nvPr/>
              </p:nvSpPr>
              <p:spPr>
                <a:xfrm>
                  <a:off x="8471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 </a:t>
                  </a:r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&lt;Formatter&gt;</a:t>
                  </a:r>
                </a:p>
              </p:txBody>
            </p:sp>
            <p:sp>
              <p:nvSpPr>
                <p:cNvPr id="11" name="Rectangle: Rounded Corners 10"/>
                <p:cNvSpPr/>
                <p:nvPr/>
              </p:nvSpPr>
              <p:spPr>
                <a:xfrm>
                  <a:off x="4123740" y="2052483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&lt;InfoProvider&gt;</a:t>
                  </a:r>
                </a:p>
              </p:txBody>
            </p:sp>
            <p:sp>
              <p:nvSpPr>
                <p:cNvPr id="12" name="Rectangle: Rounded Corners 11"/>
                <p:cNvSpPr/>
                <p:nvPr/>
              </p:nvSpPr>
              <p:spPr>
                <a:xfrm>
                  <a:off x="7552740" y="3347667"/>
                  <a:ext cx="2988000" cy="504000"/>
                </a:xfrm>
                <a:prstGeom prst="roundRect">
                  <a:avLst>
                    <a:gd name="adj" fmla="val 6965"/>
                  </a:avLst>
                </a:prstGeom>
                <a:grpFill/>
                <a:ln w="508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noProof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&lt;Database&gt;</a:t>
                  </a:r>
                </a:p>
              </p:txBody>
            </p:sp>
          </p:grpSp>
          <p:cxnSp>
            <p:nvCxnSpPr>
              <p:cNvPr id="29" name="Straight Connector 28"/>
              <p:cNvCxnSpPr>
                <a:cxnSpLocks/>
              </p:cNvCxnSpPr>
              <p:nvPr/>
            </p:nvCxnSpPr>
            <p:spPr>
              <a:xfrm>
                <a:off x="303212" y="3561944"/>
                <a:ext cx="11692022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303212" y="4876800"/>
                <a:ext cx="11692022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8456612" y="4214400"/>
              <a:ext cx="4410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cxnSpLocks/>
              <a:stCxn id="6" idx="3"/>
              <a:endCxn id="10" idx="0"/>
            </p:cNvCxnSpPr>
            <p:nvPr/>
          </p:nvCxnSpPr>
          <p:spPr>
            <a:xfrm>
              <a:off x="3240812" y="2051616"/>
              <a:ext cx="445200" cy="615600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F5805462-0370-4CDD-AF25-CE8EEB5E7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82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0" y="1724211"/>
            <a:ext cx="8279707" cy="494001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chemeClr val="bg2"/>
              </a:buClr>
            </a:pPr>
            <a:r>
              <a:rPr lang="en-GB" sz="3599" b="1" dirty="0">
                <a:solidFill>
                  <a:schemeClr val="bg1"/>
                </a:solidFill>
              </a:rPr>
              <a:t>SOLID</a:t>
            </a:r>
            <a:r>
              <a:rPr lang="en-GB" sz="3599" dirty="0">
                <a:solidFill>
                  <a:srgbClr val="FFFFFF"/>
                </a:solidFill>
              </a:rPr>
              <a:t> principles make the software: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</a:rPr>
              <a:t>Understandable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>
                <a:solidFill>
                  <a:srgbClr val="FFFFFF"/>
                </a:solidFill>
              </a:rPr>
              <a:t>Flexible</a:t>
            </a:r>
          </a:p>
          <a:p>
            <a:pPr marL="989684" lvl="1" indent="-380648" defTabSz="1218072">
              <a:lnSpc>
                <a:spcPct val="100000"/>
              </a:lnSpc>
            </a:pPr>
            <a:r>
              <a:rPr lang="en-GB" sz="3399" dirty="0" smtClean="0">
                <a:solidFill>
                  <a:srgbClr val="FFFFFF"/>
                </a:solidFill>
              </a:rPr>
              <a:t>Maintainable</a:t>
            </a:r>
            <a:endParaRPr lang="en-GB" sz="3399" dirty="0">
              <a:solidFill>
                <a:srgbClr val="FFFFFF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534D5DD-0BF4-4D2A-A242-C32AF1244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148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111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6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46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933659-9CD8-40C8-8C27-89AD47E246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37B149-F33A-469C-90B5-C6DA26A95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951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hlinkClick r:id="rId2" tooltip="Single responsibility principle"/>
              </a:rPr>
              <a:t>Single responsibility principle</a:t>
            </a:r>
            <a:r>
              <a:rPr lang="en-US" dirty="0"/>
              <a:t> – class should </a:t>
            </a:r>
            <a:br>
              <a:rPr lang="en-US" dirty="0"/>
            </a:br>
            <a:r>
              <a:rPr lang="en-US" dirty="0"/>
              <a:t>only have one responsibility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hlinkClick r:id="rId3" tooltip="Open–closed principle"/>
              </a:rPr>
              <a:t>Open–closed principle</a:t>
            </a:r>
            <a:r>
              <a:rPr lang="en-US" dirty="0"/>
              <a:t> – open for extension, </a:t>
            </a:r>
            <a:br>
              <a:rPr lang="en-US" dirty="0"/>
            </a:br>
            <a:r>
              <a:rPr lang="en-US" dirty="0"/>
              <a:t>but closed for modification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hlinkClick r:id="rId4" tooltip="Liskov substitution principle"/>
              </a:rPr>
              <a:t>Liskov substitution principle</a:t>
            </a:r>
            <a:r>
              <a:rPr lang="en-US" b="1" dirty="0"/>
              <a:t> </a:t>
            </a:r>
            <a:r>
              <a:rPr lang="en-US" dirty="0"/>
              <a:t>– objects should </a:t>
            </a:r>
            <a:br>
              <a:rPr lang="en-US" dirty="0"/>
            </a:br>
            <a:r>
              <a:rPr lang="en-US" dirty="0"/>
              <a:t>be replaceable with instances of their subtypes </a:t>
            </a:r>
            <a:br>
              <a:rPr lang="en-US" dirty="0"/>
            </a:br>
            <a:r>
              <a:rPr lang="en-US" dirty="0"/>
              <a:t>without altering the correctness of that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7141C72-743F-4AF7-9B49-3411C5E7C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371600"/>
            <a:ext cx="11815018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hlinkClick r:id="rId2"/>
              </a:rPr>
              <a:t>Interface segregation principle</a:t>
            </a:r>
            <a:r>
              <a:rPr lang="en-US" dirty="0"/>
              <a:t> – many specific </a:t>
            </a:r>
            <a:br>
              <a:rPr lang="en-US" dirty="0"/>
            </a:br>
            <a:r>
              <a:rPr lang="en-US" dirty="0"/>
              <a:t>interfaces are better than one general interface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hlinkClick r:id="rId3" tooltip="Dependency inversion principle"/>
              </a:rPr>
              <a:t>Dependency inversion principle</a:t>
            </a:r>
            <a:r>
              <a:rPr lang="en-US" b="1" dirty="0"/>
              <a:t> – </a:t>
            </a:r>
            <a:r>
              <a:rPr lang="en-US" dirty="0"/>
              <a:t>one should </a:t>
            </a:r>
            <a:br>
              <a:rPr lang="en-US" dirty="0"/>
            </a:br>
            <a:r>
              <a:rPr lang="en-US" dirty="0"/>
              <a:t>depend upon abstractions, not concretions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90CCA-71CD-4056-8285-F89E033EE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4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pener, knife&#10;&#10;Description automatically generated">
            <a:extLst>
              <a:ext uri="{FF2B5EF4-FFF2-40B4-BE49-F238E27FC236}">
                <a16:creationId xmlns:a16="http://schemas.microsoft.com/office/drawing/2014/main" id="{F44F8CD9-7336-4993-992E-0C8472E714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53" y="1521110"/>
            <a:ext cx="2196125" cy="2196125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9C2681-20C8-4941-A1E0-53A4DB79BA1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98" y="1330770"/>
            <a:ext cx="2576803" cy="25768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529EF6C-F2B5-47BE-8A25-D03BD1B332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45776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should </a:t>
            </a:r>
            <a:r>
              <a:rPr lang="en-US" b="1" dirty="0">
                <a:solidFill>
                  <a:schemeClr val="bg1"/>
                </a:solidFill>
              </a:rPr>
              <a:t>have only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 responsibility</a:t>
            </a:r>
          </a:p>
          <a:p>
            <a:pPr lvl="1"/>
            <a:r>
              <a:rPr lang="en-US" dirty="0"/>
              <a:t>Reduces </a:t>
            </a:r>
            <a:r>
              <a:rPr lang="en-US" b="1" dirty="0">
                <a:solidFill>
                  <a:schemeClr val="bg1"/>
                </a:solidFill>
              </a:rPr>
              <a:t>dependency</a:t>
            </a:r>
            <a:r>
              <a:rPr lang="en-US" dirty="0"/>
              <a:t> complexity</a:t>
            </a:r>
          </a:p>
          <a:p>
            <a:pPr lvl="1"/>
            <a:r>
              <a:rPr lang="en-US" dirty="0"/>
              <a:t>Each additional responsibility is an </a:t>
            </a:r>
            <a:r>
              <a:rPr lang="en-US" b="1" dirty="0">
                <a:solidFill>
                  <a:schemeClr val="bg1"/>
                </a:solidFill>
              </a:rPr>
              <a:t>axis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 change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510" y="3752543"/>
            <a:ext cx="8798175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public class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HeroSettings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changeName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change</a:t>
            </a:r>
          </a:p>
          <a:p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7F3376-9B1D-4154-ADB8-F2AF09CC7B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0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Still classes </a:t>
            </a:r>
            <a:r>
              <a:rPr lang="en-US" sz="3400" b="1" dirty="0">
                <a:solidFill>
                  <a:schemeClr val="bg1"/>
                </a:solidFill>
              </a:rPr>
              <a:t>can have multiple methods</a:t>
            </a:r>
          </a:p>
          <a:p>
            <a:pPr lvl="1"/>
            <a:r>
              <a:rPr lang="en-US" dirty="0"/>
              <a:t>Each method should have </a:t>
            </a:r>
            <a:r>
              <a:rPr lang="en-US" b="1" dirty="0">
                <a:solidFill>
                  <a:schemeClr val="bg1"/>
                </a:solidFill>
              </a:rPr>
              <a:t>single functionality</a:t>
            </a:r>
            <a:r>
              <a:rPr lang="en-US" dirty="0"/>
              <a:t>             part of the class responsibility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940" y="2995502"/>
            <a:ext cx="8952807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public class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HeroSettings </a:t>
            </a:r>
            <a:r>
              <a:rPr lang="en-GB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changeName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change name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public static void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selectRole</a:t>
            </a:r>
            <a:r>
              <a:rPr lang="en-GB" sz="2800" b="1" dirty="0">
                <a:latin typeface="Consolas" panose="020B0609020204030204" pitchFamily="49" charset="0"/>
              </a:rPr>
              <a:t>(Hero hero) {</a:t>
            </a:r>
          </a:p>
          <a:p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Grant option to select role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}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BB3FF-8C86-44C0-AF88-B710720900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0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3714</TotalTime>
  <Words>1309</Words>
  <Application>Microsoft Office PowerPoint</Application>
  <PresentationFormat>Widescreen</PresentationFormat>
  <Paragraphs>360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S.O.L.I.D.</vt:lpstr>
      <vt:lpstr>Table of Contents</vt:lpstr>
      <vt:lpstr>Have a Question?</vt:lpstr>
      <vt:lpstr>SOLID Principles</vt:lpstr>
      <vt:lpstr>S.O.L.I.D.</vt:lpstr>
      <vt:lpstr>S.O.L.I.D.</vt:lpstr>
      <vt:lpstr>Single Responsibility</vt:lpstr>
      <vt:lpstr>Single Responsibility Principle</vt:lpstr>
      <vt:lpstr>Single Responsibility Principle</vt:lpstr>
      <vt:lpstr>Open / Closed</vt:lpstr>
      <vt:lpstr>What is Open/Closed? </vt:lpstr>
      <vt:lpstr>Extensibility</vt:lpstr>
      <vt:lpstr>Reusability</vt:lpstr>
      <vt:lpstr>OCP – Violations</vt:lpstr>
      <vt:lpstr>OCP – Solutions</vt:lpstr>
      <vt:lpstr>Liskov Substitution</vt:lpstr>
      <vt:lpstr>What is Liskov Substitution? </vt:lpstr>
      <vt:lpstr>LSP Relationship</vt:lpstr>
      <vt:lpstr>OCP vs LSP</vt:lpstr>
      <vt:lpstr>LSP – Violations and Solutions</vt:lpstr>
      <vt:lpstr>Interface Segregation</vt:lpstr>
      <vt:lpstr>ISP – Interface Segregation Principle</vt:lpstr>
      <vt:lpstr>Fat Interfaces</vt:lpstr>
      <vt:lpstr>"Fat" Interfaces</vt:lpstr>
      <vt:lpstr>How to ISP?</vt:lpstr>
      <vt:lpstr>Cohesive Interfaces</vt:lpstr>
      <vt:lpstr>Dependency Inversion</vt:lpstr>
      <vt:lpstr>Dependency Inversion Principle (DIP)</vt:lpstr>
      <vt:lpstr>Dependencies and Coupling (1)</vt:lpstr>
      <vt:lpstr>Dependencies and Coupling (2)</vt:lpstr>
      <vt:lpstr>The Problem</vt:lpstr>
      <vt:lpstr>Dependency Inversion Solution</vt:lpstr>
      <vt:lpstr>Dependency Examples</vt:lpstr>
      <vt:lpstr>How to DIP? (1)</vt:lpstr>
      <vt:lpstr>Constructor Injection – Example</vt:lpstr>
      <vt:lpstr>How to DIP? (2)</vt:lpstr>
      <vt:lpstr>Setter Injection – Example</vt:lpstr>
      <vt:lpstr>How to DIP? (3)</vt:lpstr>
      <vt:lpstr>Layering (1)</vt:lpstr>
      <vt:lpstr>Layering (2)</vt:lpstr>
      <vt:lpstr>Problem: Employee Info</vt:lpstr>
      <vt:lpstr>Solution: Employee Info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SOLID</dc:title>
  <dc:subject>Java OOP – Practical Training Course @ SoftUni</dc:subject>
  <dc:creator>Software University</dc:creator>
  <cp:keywords>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19</cp:revision>
  <dcterms:created xsi:type="dcterms:W3CDTF">2018-05-23T13:08:44Z</dcterms:created>
  <dcterms:modified xsi:type="dcterms:W3CDTF">2021-05-21T08:55:44Z</dcterms:modified>
  <cp:category>programming;computer programming;software development;web development</cp:category>
</cp:coreProperties>
</file>