
<file path=[Content_Types].xml><?xml version="1.0" encoding="utf-8"?>
<Types xmlns="http://schemas.openxmlformats.org/package/2006/content-types">
  <Default Extension="png" ContentType="image/png"/>
  <Default Extension="jfif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4"/>
  </p:notesMasterIdLst>
  <p:handoutMasterIdLst>
    <p:handoutMasterId r:id="rId5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401" r:id="rId49"/>
    <p:sldId id="497" r:id="rId50"/>
    <p:sldId id="498" r:id="rId51"/>
    <p:sldId id="405" r:id="rId52"/>
    <p:sldId id="493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2EAE713-1773-41C4-81D0-20DC5802B9D8}">
          <p14:sldIdLst>
            <p14:sldId id="256"/>
            <p14:sldId id="257"/>
            <p14:sldId id="258"/>
          </p14:sldIdLst>
        </p14:section>
        <p14:section name="Reflection" id="{8820BAC7-EA2B-4498-97C8-557B2F31DF02}">
          <p14:sldIdLst>
            <p14:sldId id="259"/>
            <p14:sldId id="260"/>
            <p14:sldId id="261"/>
            <p14:sldId id="262"/>
            <p14:sldId id="263"/>
          </p14:sldIdLst>
        </p14:section>
        <p14:section name="Reflection API" id="{B7A2D07C-1AFA-4283-A6E2-7E96ABA458AC}">
          <p14:sldIdLst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Constructors, Fields and Methods" id="{99C2C8D5-D039-47C7-B478-0D009118D76D}">
          <p14:sldIdLst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Access Modifiers" id="{1C8BBE7F-C373-4020-ADCC-9BF4D686A92D}">
          <p14:sldIdLst>
            <p14:sldId id="279"/>
            <p14:sldId id="280"/>
            <p14:sldId id="281"/>
            <p14:sldId id="282"/>
            <p14:sldId id="283"/>
          </p14:sldIdLst>
        </p14:section>
        <p14:section name="Annotations" id="{C056168A-0FE8-407E-865D-2C82BCE71AAB}">
          <p14:sldIdLst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</p14:sldIdLst>
        </p14:section>
        <p14:section name="Conclusion" id="{15EADA19-9E53-494F-AF6E-A7AA7D3FF020}">
          <p14:sldIdLst>
            <p14:sldId id="302"/>
            <p14:sldId id="401"/>
            <p14:sldId id="497"/>
            <p14:sldId id="49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4B3AE82-1A9B-4A1B-BAB9-D99DA0856F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4610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C249463-6F39-4886-A501-7F887000D7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30294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10460E1-D0D6-47F4-BAB0-69670000C9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35160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1A13054-8590-4596-B85D-3BFF626969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012234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02B077B-CC48-4931-8285-991B81B810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56603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45E4A91-51B3-4BCA-9A28-8E03AB9884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581110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7EEC00E-8794-418F-8134-9FE5C82797F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72730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FD6C635-9D17-4FA4-93C0-70BC769F58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573043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241F4BF-ACDB-47FB-B553-5EF092B70D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4476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2E96496-B3F6-458A-931A-88022110EC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10130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835838E-227C-4B41-83FA-96633D25A6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39731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3C35A-099E-4867-9ECA-C7C8A6FD2E28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0D7EC51-C395-4A79-8379-7ECA1DF36D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693362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13B26BE-8033-4D79-BE51-A070D59737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411113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41B99B8-2BEC-43A2-BFF2-9B15DF6D64B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44755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925C434-8F74-4698-9ABE-EDF1665AB9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840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6E9E0D6-0D15-4048-8648-5E4161541B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04421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FB3AB52-E6A4-40E9-9DAE-039782F4DF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411610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8C9A3C3-09EC-4A3D-87DA-ADDD555A97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722775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824CF52-C8FB-49BC-B30E-6DBC5803D6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73021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93CF160-D478-41E4-ADA3-D8AAD5F57B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792441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0B3BA46-EF6E-4753-BF9B-F526A51663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497630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5FD26C-87BF-43C6-8A2C-E5D088A166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41984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E27F1B9-14C6-47D2-A6A9-179CD7D59B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61432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FBCF851-2382-4EF4-A37A-6A0BDDF51A8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388781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FFE40DA-9A9F-4C37-82EA-C0118CB5B9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668399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BCA13CD-F8B4-43FE-92D6-190A884906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896280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DE94269-1C2D-4221-9107-705169A1BA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116576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6086518-0647-4478-960D-940E1DD7F4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750253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038725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CDB7ECF-3B25-45E5-9730-59A772E8BD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493651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A06BC62-FE2F-47D0-B7BC-BDEB29D3D9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2169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F7F3A6B-5599-4C69-9724-A2E19BA4F4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84239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C978953-F98E-4E93-B4DB-7D9E643C18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6458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25BDA3E-D2C9-41A3-91D4-758408B52DF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1097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898BB37-C4A7-4CEE-997D-4C3198853C6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44988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E523BAC-1ED5-4A02-9FAC-7EE48FA6E5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47401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7AF05DD-ED54-4FFF-A09E-AED47BB146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38723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604/Reflection-Lab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604/Reflection-Lab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604/Reflection-Lab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42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44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39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35.xml"/><Relationship Id="rId16" Type="http://schemas.openxmlformats.org/officeDocument/2006/relationships/image" Target="../media/image41.png"/><Relationship Id="rId20" Type="http://schemas.openxmlformats.org/officeDocument/2006/relationships/image" Target="../media/image43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38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35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40.png"/><Relationship Id="rId22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hyperlink" Target="https://codexio.bg/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8275" y="762860"/>
            <a:ext cx="10962447" cy="882654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latin typeface="Calibri"/>
                <a:ea typeface="Calibri"/>
                <a:cs typeface="Calibri"/>
              </a:rPr>
              <a:t>Reflection and </a:t>
            </a:r>
            <a:r>
              <a:rPr lang="en-US" sz="5400" dirty="0"/>
              <a:t>Annotations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672561" y="4641738"/>
            <a:ext cx="2950749" cy="976925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672561" y="5167309"/>
            <a:ext cx="2950749" cy="847659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275" y="2539440"/>
            <a:ext cx="2631413" cy="161148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1183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</a:t>
            </a:r>
            <a:r>
              <a:rPr lang="en-US" dirty="0"/>
              <a:t>btain its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java.lang.Class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object</a:t>
            </a:r>
          </a:p>
          <a:p>
            <a:pPr lvl="1"/>
            <a:r>
              <a:rPr lang="en-US" dirty="0"/>
              <a:t>If you </a:t>
            </a:r>
            <a:r>
              <a:rPr lang="en-US" b="1" dirty="0">
                <a:solidFill>
                  <a:schemeClr val="bg1"/>
                </a:solidFill>
              </a:rPr>
              <a:t>know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</a:p>
          <a:p>
            <a:pPr lvl="1"/>
            <a:endParaRPr lang="en-US" dirty="0"/>
          </a:p>
          <a:p>
            <a:pPr lvl="1">
              <a:spcBef>
                <a:spcPts val="1800"/>
              </a:spcBef>
            </a:pPr>
            <a:r>
              <a:rPr lang="en-US" dirty="0"/>
              <a:t>If you </a:t>
            </a:r>
            <a:r>
              <a:rPr lang="en-US" b="1" dirty="0">
                <a:solidFill>
                  <a:schemeClr val="bg1"/>
                </a:solidFill>
              </a:rPr>
              <a:t>don't</a:t>
            </a:r>
            <a:r>
              <a:rPr lang="en-US" dirty="0"/>
              <a:t> know the name at </a:t>
            </a:r>
            <a:r>
              <a:rPr lang="en-US" b="1" dirty="0">
                <a:solidFill>
                  <a:schemeClr val="bg1"/>
                </a:solidFill>
              </a:rPr>
              <a:t>compile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time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Class Object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57200" y="2590801"/>
            <a:ext cx="9448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myObjectClass = MyObject.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" y="4191001"/>
            <a:ext cx="9448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0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myClass = Class.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forName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className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0" name="AutoShape 20"/>
          <p:cNvSpPr>
            <a:spLocks noChangeArrowheads="1"/>
          </p:cNvSpPr>
          <p:nvPr/>
        </p:nvSpPr>
        <p:spPr bwMode="auto">
          <a:xfrm>
            <a:off x="4587511" y="5043291"/>
            <a:ext cx="3763470" cy="1055608"/>
          </a:xfrm>
          <a:prstGeom prst="wedgeRoundRectCallout">
            <a:avLst>
              <a:gd name="adj1" fmla="val 31399"/>
              <a:gd name="adj2" fmla="val -66197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bg2"/>
                </a:solidFill>
              </a:rPr>
              <a:t>You need fully qualified class name as String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CB53763-FE49-4A0C-B0D1-7A9D69DD55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63256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name</a:t>
            </a:r>
          </a:p>
          <a:p>
            <a:pPr lvl="1"/>
            <a:r>
              <a:rPr lang="en-GB" dirty="0"/>
              <a:t>Fully qualified class name</a:t>
            </a:r>
          </a:p>
          <a:p>
            <a:pPr marL="609219" lvl="1" indent="0">
              <a:buNone/>
            </a:pPr>
            <a:endParaRPr lang="en-US" dirty="0"/>
          </a:p>
          <a:p>
            <a:pPr lvl="1">
              <a:spcBef>
                <a:spcPts val="1800"/>
              </a:spcBef>
            </a:pPr>
            <a:r>
              <a:rPr lang="en-US" dirty="0"/>
              <a:t>Class name without the package name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9040" y="4126265"/>
            <a:ext cx="10369943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simpleClassName = aClass.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getSimpleName()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Name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19040" y="2526065"/>
            <a:ext cx="10369943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className = aClass</a:t>
            </a:r>
            <a:r>
              <a:rPr lang="en-US" sz="3000" b="1" noProof="1">
                <a:latin typeface="Consolas" pitchFamily="49" charset="0"/>
              </a:rPr>
              <a:t>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getName()</a:t>
            </a:r>
            <a:r>
              <a:rPr lang="en-US" sz="30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DA23AC2-0E8B-4FA3-89DC-892E11A7AC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5601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998412" cy="55703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parent class</a:t>
            </a:r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</a:p>
          <a:p>
            <a:pPr marL="0" indent="0">
              <a:spcBef>
                <a:spcPts val="1800"/>
              </a:spcBef>
              <a:buNone/>
            </a:pPr>
            <a:endParaRPr lang="en-US" dirty="0"/>
          </a:p>
          <a:p>
            <a:pPr lvl="1"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Interfaces</a:t>
            </a:r>
            <a:r>
              <a:rPr lang="en-US" dirty="0"/>
              <a:t> are also </a:t>
            </a:r>
            <a:r>
              <a:rPr lang="en-US" b="1" dirty="0">
                <a:solidFill>
                  <a:schemeClr val="bg1"/>
                </a:solidFill>
              </a:rPr>
              <a:t>represented</a:t>
            </a:r>
            <a:r>
              <a:rPr lang="en-US" dirty="0"/>
              <a:t> by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dirty="0"/>
              <a:t> objects in </a:t>
            </a:r>
            <a:br>
              <a:rPr lang="en-US" dirty="0"/>
            </a:br>
            <a:r>
              <a:rPr lang="en-US" dirty="0"/>
              <a:t>Java Reflection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Only the interfaces </a:t>
            </a:r>
            <a:r>
              <a:rPr lang="en-US" b="1" dirty="0">
                <a:solidFill>
                  <a:schemeClr val="bg1"/>
                </a:solidFill>
              </a:rPr>
              <a:t>specifically declared </a:t>
            </a:r>
            <a:r>
              <a:rPr lang="en-GB" dirty="0"/>
              <a:t>implemented </a:t>
            </a:r>
            <a:r>
              <a:rPr lang="en-US" dirty="0"/>
              <a:t>by a given class are </a:t>
            </a:r>
            <a:r>
              <a:rPr lang="en-US" b="1" dirty="0">
                <a:solidFill>
                  <a:schemeClr val="bg1"/>
                </a:solidFill>
              </a:rPr>
              <a:t>returned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Class and Interfaces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08823" y="1811691"/>
            <a:ext cx="9533553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className = aClass</a:t>
            </a:r>
            <a:r>
              <a:rPr lang="en-US" sz="3000" b="1" noProof="1">
                <a:latin typeface="Consolas" pitchFamily="49" charset="0"/>
              </a:rPr>
              <a:t>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getSuperclass()</a:t>
            </a:r>
            <a:r>
              <a:rPr lang="en-US" sz="3000" b="1" noProof="1">
                <a:latin typeface="Consolas" pitchFamily="49" charset="0"/>
              </a:rPr>
              <a:t>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8819" y="3299921"/>
            <a:ext cx="9533557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Class[]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interfaces = aClass.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getInterfaces()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4C3E921-D168-4D3E-BC50-C63A2AD50E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33240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Import ReflectionClass to your </a:t>
            </a:r>
            <a:r>
              <a:rPr lang="en-US" b="1" dirty="0">
                <a:solidFill>
                  <a:schemeClr val="bg1"/>
                </a:solidFill>
              </a:rPr>
              <a:t>src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folder in your project</a:t>
            </a:r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reflection</a:t>
            </a:r>
            <a:r>
              <a:rPr lang="en-US" dirty="0"/>
              <a:t> you should print:</a:t>
            </a:r>
            <a:endParaRPr lang="bg-BG" dirty="0"/>
          </a:p>
          <a:p>
            <a:pPr lvl="1"/>
            <a:r>
              <a:rPr lang="en-US" dirty="0"/>
              <a:t>This class type</a:t>
            </a:r>
          </a:p>
          <a:p>
            <a:pPr lvl="1"/>
            <a:r>
              <a:rPr lang="en-US" dirty="0"/>
              <a:t>Super class type</a:t>
            </a:r>
          </a:p>
          <a:p>
            <a:pPr lvl="1"/>
            <a:r>
              <a:rPr lang="en-US" dirty="0"/>
              <a:t>All Interfaces</a:t>
            </a:r>
          </a:p>
          <a:p>
            <a:pPr lvl="1"/>
            <a:r>
              <a:rPr lang="en-US" dirty="0"/>
              <a:t>Instantiate object using reflection and print it</a:t>
            </a:r>
          </a:p>
          <a:p>
            <a:r>
              <a:rPr lang="en-US" dirty="0"/>
              <a:t>Don't change anything in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Reflection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A18A10-99F7-403C-9B82-E2C162EDB576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https://judge.softuni.bg/Contests/1604/Reflection-Lab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18479B1-D7D2-4D35-869C-6AE65021CE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62009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noProof="1"/>
              <a:t>Reflection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7333" y="1447801"/>
            <a:ext cx="12039600" cy="4924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Class&lt;Reflection&gt; aClass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Reflection.class</a:t>
            </a:r>
            <a:r>
              <a:rPr lang="en-US" sz="2600" b="1" noProof="1">
                <a:latin typeface="Consolas" pitchFamily="49" charset="0"/>
              </a:rPr>
              <a:t>;</a:t>
            </a:r>
            <a:endParaRPr lang="bg-BG" sz="2600" b="1" noProof="1"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System.out.println(aClass</a:t>
            </a:r>
            <a:r>
              <a:rPr lang="bg-BG" sz="2600" b="1" noProof="1">
                <a:latin typeface="Consolas" pitchFamily="49" charset="0"/>
              </a:rPr>
              <a:t>);</a:t>
            </a:r>
            <a:endParaRPr lang="en-US" sz="2600" b="1" noProof="1"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System.out.println(aClass.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getSuperclass</a:t>
            </a:r>
            <a:r>
              <a:rPr lang="en-US" sz="2600" b="1" noProof="1">
                <a:latin typeface="Consolas" pitchFamily="49" charset="0"/>
              </a:rPr>
              <a:t>());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Class[] interfaces = aClass.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getInterfaces</a:t>
            </a:r>
            <a:r>
              <a:rPr lang="en-US" sz="2600" b="1" noProof="1">
                <a:latin typeface="Consolas" pitchFamily="49" charset="0"/>
              </a:rPr>
              <a:t>();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for (Class anInterface : interfaces) 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</a:rPr>
              <a:t>System.out.println(anInterface);</a:t>
            </a:r>
          </a:p>
          <a:p>
            <a:pPr fontAlgn="base">
              <a:spcBef>
                <a:spcPts val="1200"/>
              </a:spcBef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//Reflection ref = aClass.newInstance();//Deprecated since Java 9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Reflection ref = aClass.getDeclaredConstructor().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newInstance()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System.out.println(ref);</a:t>
            </a:r>
          </a:p>
        </p:txBody>
      </p:sp>
      <p:sp>
        <p:nvSpPr>
          <p:cNvPr id="6" name="AutoShape 20"/>
          <p:cNvSpPr>
            <a:spLocks noChangeArrowheads="1"/>
          </p:cNvSpPr>
          <p:nvPr/>
        </p:nvSpPr>
        <p:spPr bwMode="auto">
          <a:xfrm>
            <a:off x="6962550" y="5768164"/>
            <a:ext cx="2733902" cy="510778"/>
          </a:xfrm>
          <a:prstGeom prst="wedgeRoundRectCallout">
            <a:avLst>
              <a:gd name="adj1" fmla="val 55914"/>
              <a:gd name="adj2" fmla="val -47957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new object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5527368-D2B0-4971-A1D6-1E23BAA059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21177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D8B7FD0-6395-42F6-8095-F1DAF2393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701" y="1321724"/>
            <a:ext cx="2844875" cy="240380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9F4B0E9-30ED-4DF7-843B-660C2453978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Constructors, Fields and Methods</a:t>
            </a:r>
          </a:p>
        </p:txBody>
      </p:sp>
    </p:spTree>
    <p:extLst>
      <p:ext uri="{BB962C8B-B14F-4D97-AF65-F5344CB8AC3E}">
        <p14:creationId xmlns:p14="http://schemas.microsoft.com/office/powerpoint/2010/main" val="596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2001" y="1070666"/>
            <a:ext cx="11998412" cy="5570355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only public constructors</a:t>
            </a:r>
          </a:p>
          <a:p>
            <a:pPr marL="0" indent="0">
              <a:spcBef>
                <a:spcPts val="180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all constructors</a:t>
            </a:r>
          </a:p>
          <a:p>
            <a:pPr marL="0" indent="0">
              <a:spcBef>
                <a:spcPts val="1800"/>
              </a:spcBef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2400"/>
              </a:spcBef>
            </a:pPr>
            <a:r>
              <a:rPr lang="en-US" dirty="0"/>
              <a:t>Get constructor by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(1)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12275" y="1752601"/>
            <a:ext cx="10071277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Constructor[]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ctors = aClass</a:t>
            </a:r>
            <a:r>
              <a:rPr lang="en-US" sz="3000" b="1" noProof="1">
                <a:latin typeface="Consolas" pitchFamily="49" charset="0"/>
              </a:rPr>
              <a:t>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getConstructors()</a:t>
            </a:r>
            <a:r>
              <a:rPr lang="en-US" sz="3000" b="1" noProof="1">
                <a:latin typeface="Consolas" pitchFamily="49" charset="0"/>
              </a:rPr>
              <a:t>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2274" y="3136612"/>
            <a:ext cx="1007127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Constructor[] </a:t>
            </a:r>
            <a:r>
              <a:rPr lang="en-GB" sz="3000" b="1" dirty="0">
                <a:latin typeface="Consolas" pitchFamily="49" charset="0"/>
                <a:cs typeface="Consolas" pitchFamily="49" charset="0"/>
              </a:rPr>
              <a:t>ctors =     </a:t>
            </a:r>
          </a:p>
          <a:p>
            <a:r>
              <a:rPr lang="en-GB" sz="3000" b="1" dirty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      </a:t>
            </a:r>
            <a:r>
              <a:rPr lang="en-GB" sz="3000" b="1" dirty="0">
                <a:latin typeface="Consolas" pitchFamily="49" charset="0"/>
                <a:cs typeface="Consolas" pitchFamily="49" charset="0"/>
              </a:rPr>
              <a:t>aClass.</a:t>
            </a:r>
            <a:r>
              <a:rPr lang="en-GB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getDeclaredConstructors()</a:t>
            </a:r>
            <a:r>
              <a:rPr lang="en-GB" sz="3000" b="1" dirty="0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2274" y="4953000"/>
            <a:ext cx="10071277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ctor =</a:t>
            </a:r>
          </a:p>
          <a:p>
            <a:pPr fontAlgn="base">
              <a:spcBef>
                <a:spcPts val="1200"/>
              </a:spcBef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          aClass.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getConstructor(String.class)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4C4FF28-44FE-47C7-8D05-4440F1F9D7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81414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2001" y="1066801"/>
            <a:ext cx="11998412" cy="5570355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dirty="0"/>
              <a:t>Get </a:t>
            </a:r>
            <a:r>
              <a:rPr lang="en-US" b="1" dirty="0">
                <a:solidFill>
                  <a:schemeClr val="bg1"/>
                </a:solidFill>
              </a:rPr>
              <a:t>parameter types</a:t>
            </a:r>
          </a:p>
          <a:p>
            <a:pPr marL="0" indent="0">
              <a:spcBef>
                <a:spcPts val="180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Instantiating objects </a:t>
            </a:r>
            <a:r>
              <a:rPr lang="en-US" dirty="0"/>
              <a:t>using constructor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(2)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12274" y="1752600"/>
            <a:ext cx="10304542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Class[]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parameterTypes = </a:t>
            </a:r>
          </a:p>
          <a:p>
            <a:pPr fontAlgn="base">
              <a:spcBef>
                <a:spcPts val="1200"/>
              </a:spcBef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					ctor</a:t>
            </a:r>
            <a:r>
              <a:rPr lang="en-US" sz="3000" b="1" noProof="1">
                <a:latin typeface="Consolas" pitchFamily="49" charset="0"/>
              </a:rPr>
              <a:t>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getParameterTypes()</a:t>
            </a:r>
            <a:r>
              <a:rPr lang="en-US" sz="30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2272" y="3850429"/>
            <a:ext cx="10304543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</a:t>
            </a:r>
            <a:r>
              <a:rPr lang="en-US" sz="30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constructor =  MyObject.class.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getConstructor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(String.class);</a:t>
            </a:r>
          </a:p>
          <a:p>
            <a:pPr fontAlgn="base">
              <a:spcBef>
                <a:spcPts val="1200"/>
              </a:spcBef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MyObject myObject =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(MyObject)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constructor</a:t>
            </a:r>
          </a:p>
          <a:p>
            <a:pPr fontAlgn="base">
              <a:spcBef>
                <a:spcPts val="1200"/>
              </a:spcBef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						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newInstance("arg1")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67F5D0C-9968-41E2-9A37-2ED6811C44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50102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2001" y="1070666"/>
            <a:ext cx="11998412" cy="5570355"/>
          </a:xfrm>
        </p:spPr>
        <p:txBody>
          <a:bodyPr>
            <a:normAutofit/>
          </a:bodyPr>
          <a:lstStyle/>
          <a:p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en-US" dirty="0"/>
              <a:t> fields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spcBef>
                <a:spcPts val="4200"/>
              </a:spcBef>
              <a:buNone/>
            </a:pPr>
            <a:endParaRPr lang="en-US" dirty="0"/>
          </a:p>
          <a:p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fields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marL="0" indent="0">
              <a:spcBef>
                <a:spcPts val="1800"/>
              </a:spcBef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Get field </a:t>
            </a:r>
            <a:r>
              <a:rPr lang="en-US" b="1" dirty="0">
                <a:solidFill>
                  <a:schemeClr val="bg1"/>
                </a:solidFill>
              </a:rPr>
              <a:t>name and type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 Name and Type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14830" y="1676400"/>
            <a:ext cx="9555537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field = aClas</a:t>
            </a:r>
            <a:r>
              <a:rPr lang="en-US" sz="3000" b="1" noProof="1">
                <a:latin typeface="Consolas" pitchFamily="49" charset="0"/>
              </a:rPr>
              <a:t>s.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getField("somefield")</a:t>
            </a:r>
            <a:r>
              <a:rPr lang="en-US" sz="3000" b="1" noProof="1">
                <a:latin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Field[]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fields = aClass</a:t>
            </a:r>
            <a:r>
              <a:rPr lang="en-US" sz="3000" b="1" noProof="1">
                <a:latin typeface="Consolas" pitchFamily="49" charset="0"/>
              </a:rPr>
              <a:t>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getFields()</a:t>
            </a:r>
            <a:r>
              <a:rPr lang="en-US" sz="3000" b="1" noProof="1">
                <a:latin typeface="Consolas" pitchFamily="49" charset="0"/>
              </a:rPr>
              <a:t>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4830" y="3654433"/>
            <a:ext cx="9555537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Field[]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fields = aClass.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getDeclaredFields()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4830" y="5105400"/>
            <a:ext cx="9555537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fieldName = field.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getName()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fieldType = field.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getType()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C812EB6-EC39-462C-A691-05D0AB1804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194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2001" y="1066801"/>
            <a:ext cx="11998412" cy="557035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dirty="0"/>
              <a:t>Setting value for field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 Set and Get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15819" y="1715278"/>
            <a:ext cx="10386527" cy="36009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aClass = MyObject.class;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Field field = aClass.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getDeclaredField(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"someField"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MyObject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objectInstance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new MyObject();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setAccessible(true)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  <a:spcAft>
                <a:spcPts val="12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Object value = field.get(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objectInstance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field.set(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objectInstance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value);</a:t>
            </a:r>
          </a:p>
        </p:txBody>
      </p:sp>
      <p:sp>
        <p:nvSpPr>
          <p:cNvPr id="12" name="AutoShape 20"/>
          <p:cNvSpPr>
            <a:spLocks noChangeArrowheads="1"/>
          </p:cNvSpPr>
          <p:nvPr/>
        </p:nvSpPr>
        <p:spPr bwMode="auto">
          <a:xfrm>
            <a:off x="4761609" y="5378018"/>
            <a:ext cx="5924175" cy="1328023"/>
          </a:xfrm>
          <a:prstGeom prst="wedgeRoundRectCallout">
            <a:avLst>
              <a:gd name="adj1" fmla="val -54447"/>
              <a:gd name="adj2" fmla="val -40294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bg2"/>
                </a:solidFill>
              </a:rPr>
              <a:t>The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objectInstance</a:t>
            </a:r>
            <a:r>
              <a:rPr lang="en-US" sz="2400" b="1" dirty="0">
                <a:solidFill>
                  <a:schemeClr val="bg2"/>
                </a:solidFill>
              </a:rPr>
              <a:t> parameter passed to the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400" b="1" dirty="0">
                <a:solidFill>
                  <a:schemeClr val="bg2"/>
                </a:solidFill>
              </a:rPr>
              <a:t> and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sz="2400" b="1" dirty="0">
                <a:solidFill>
                  <a:schemeClr val="bg2"/>
                </a:solidFill>
              </a:rPr>
              <a:t> method should be an instance of the class that owns the field</a:t>
            </a:r>
          </a:p>
        </p:txBody>
      </p:sp>
      <p:sp>
        <p:nvSpPr>
          <p:cNvPr id="9" name="AutoShape 20">
            <a:extLst>
              <a:ext uri="{FF2B5EF4-FFF2-40B4-BE49-F238E27FC236}">
                <a16:creationId xmlns:a16="http://schemas.microsoft.com/office/drawing/2014/main" id="{0B6E65F0-A1C1-4E96-8F6F-A683DD87D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1317" y="3363686"/>
            <a:ext cx="3747793" cy="752049"/>
          </a:xfrm>
          <a:prstGeom prst="wedgeRoundRectCallout">
            <a:avLst>
              <a:gd name="adj1" fmla="val -55361"/>
              <a:gd name="adj2" fmla="val -12970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bg2"/>
                </a:solidFill>
              </a:rPr>
              <a:t>Change the behavior of the </a:t>
            </a:r>
            <a:r>
              <a:rPr lang="en-US" sz="2400" b="1" dirty="0" err="1">
                <a:solidFill>
                  <a:schemeClr val="bg1"/>
                </a:solidFill>
              </a:rPr>
              <a:t>AccessibleObject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2C613D5-AD64-4E03-8E07-AC3231DE58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32597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Reflection - What? Why? Where?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Reflection API</a:t>
            </a:r>
          </a:p>
          <a:p>
            <a:pPr marL="819096" lvl="1" indent="-514350"/>
            <a:r>
              <a:rPr lang="en-US" dirty="0"/>
              <a:t>Reflecting Classes</a:t>
            </a:r>
          </a:p>
          <a:p>
            <a:pPr marL="819096" lvl="1" indent="-514350"/>
            <a:r>
              <a:rPr lang="en-US" dirty="0"/>
              <a:t>Reflecting Constructors</a:t>
            </a:r>
          </a:p>
          <a:p>
            <a:pPr marL="819096" lvl="1" indent="-514350"/>
            <a:r>
              <a:rPr lang="en-US" dirty="0"/>
              <a:t>Reflecting Fields</a:t>
            </a:r>
          </a:p>
          <a:p>
            <a:pPr marL="819096" lvl="1" indent="-514350"/>
            <a:r>
              <a:rPr lang="en-US" dirty="0"/>
              <a:t>Reflecting Methods</a:t>
            </a:r>
          </a:p>
          <a:p>
            <a:pPr marL="819096" lvl="1" indent="-514350"/>
            <a:r>
              <a:rPr lang="en-US" dirty="0"/>
              <a:t>Access Modifiers</a:t>
            </a:r>
          </a:p>
          <a:p>
            <a:pPr marL="819096" lvl="1" indent="-514350"/>
            <a:r>
              <a:rPr lang="en-US" dirty="0"/>
              <a:t>Reflecting Annotations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6" name="Picture 5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4AF1A319-9669-4E51-8757-F453991A5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95312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2001" y="1070666"/>
            <a:ext cx="11998412" cy="5570355"/>
          </a:xfrm>
        </p:spPr>
        <p:txBody>
          <a:bodyPr>
            <a:normAutofit/>
          </a:bodyPr>
          <a:lstStyle/>
          <a:p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en-US" dirty="0"/>
              <a:t> methods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Get methods without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09600" y="1752601"/>
            <a:ext cx="10625847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Method[]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methods = aClass</a:t>
            </a:r>
            <a:r>
              <a:rPr lang="en-US" sz="3000" b="1" noProof="1">
                <a:latin typeface="Consolas" pitchFamily="49" charset="0"/>
              </a:rPr>
              <a:t>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getMethods()</a:t>
            </a:r>
            <a:r>
              <a:rPr lang="en-US" sz="3000" b="1" noProof="1">
                <a:latin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method =    </a:t>
            </a:r>
          </a:p>
          <a:p>
            <a:pPr fontAlgn="base">
              <a:spcBef>
                <a:spcPts val="1200"/>
              </a:spcBef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   aClass.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</a:rPr>
              <a:t>getMethod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("doSomething",String.class)</a:t>
            </a:r>
            <a:r>
              <a:rPr lang="en-US" sz="30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4495800"/>
            <a:ext cx="10625847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method =</a:t>
            </a:r>
          </a:p>
          <a:p>
            <a:pPr fontAlgn="base">
              <a:spcBef>
                <a:spcPts val="1200"/>
              </a:spcBef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         aClass.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getMethod("doSomething", null)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A3EE3EA-9473-47CA-9668-B9FAAF7B59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73012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2001" y="1070666"/>
            <a:ext cx="11998412" cy="5570355"/>
          </a:xfrm>
        </p:spPr>
        <p:txBody>
          <a:bodyPr>
            <a:normAutofit/>
          </a:bodyPr>
          <a:lstStyle/>
          <a:p>
            <a:r>
              <a:rPr lang="en-US" dirty="0"/>
              <a:t>Obtain method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return type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Get methods with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Invoke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18874" y="1740694"/>
            <a:ext cx="10840309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Class[]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paramTypes = metho</a:t>
            </a:r>
            <a:r>
              <a:rPr lang="en-US" sz="2800" b="1" noProof="1">
                <a:latin typeface="Consolas" pitchFamily="49" charset="0"/>
              </a:rPr>
              <a:t>d.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getParameterTypes()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returnType = metho</a:t>
            </a:r>
            <a:r>
              <a:rPr lang="en-US" sz="2800" b="1" noProof="1">
                <a:latin typeface="Consolas" pitchFamily="49" charset="0"/>
              </a:rPr>
              <a:t>d.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getReturnType()</a:t>
            </a:r>
            <a:r>
              <a:rPr lang="en-US" sz="28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8874" y="3773031"/>
            <a:ext cx="1084030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Method method = MyObject.class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		.getMethod("doSomething", String.class);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 returnValue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method.invoke(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"arg1");</a:t>
            </a:r>
          </a:p>
        </p:txBody>
      </p:sp>
      <p:sp>
        <p:nvSpPr>
          <p:cNvPr id="9" name="AutoShape 20"/>
          <p:cNvSpPr>
            <a:spLocks noChangeArrowheads="1"/>
          </p:cNvSpPr>
          <p:nvPr/>
        </p:nvSpPr>
        <p:spPr bwMode="auto">
          <a:xfrm>
            <a:off x="3920246" y="5729918"/>
            <a:ext cx="4832976" cy="646986"/>
          </a:xfrm>
          <a:prstGeom prst="wedgeRoundRectCallout">
            <a:avLst>
              <a:gd name="adj1" fmla="val 33983"/>
              <a:gd name="adj2" fmla="val -73164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200" b="1" dirty="0">
                <a:solidFill>
                  <a:schemeClr val="bg2"/>
                </a:solidFill>
              </a:rPr>
              <a:t> is for static methods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E808FA9-5EF4-4EB1-9778-50E8B5181F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81077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reflection</a:t>
            </a:r>
            <a:r>
              <a:rPr lang="en-US" dirty="0"/>
              <a:t> get all methods and print: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Sort</a:t>
            </a:r>
            <a:r>
              <a:rPr lang="en-US" dirty="0"/>
              <a:t> getters and setters </a:t>
            </a:r>
            <a:r>
              <a:rPr lang="en-US" b="1" dirty="0">
                <a:solidFill>
                  <a:schemeClr val="bg1"/>
                </a:solidFill>
              </a:rPr>
              <a:t>alphabetically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Getters:</a:t>
            </a:r>
          </a:p>
          <a:p>
            <a:pPr lvl="1"/>
            <a:r>
              <a:rPr lang="en-US" dirty="0"/>
              <a:t>A getter method have its name start with "get", take 0 </a:t>
            </a:r>
            <a:br>
              <a:rPr lang="en-US" dirty="0"/>
            </a:br>
            <a:r>
              <a:rPr lang="en-US" dirty="0"/>
              <a:t>parameters, and returns a value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Setters:</a:t>
            </a:r>
          </a:p>
          <a:p>
            <a:pPr lvl="1"/>
            <a:r>
              <a:rPr lang="en-US" dirty="0"/>
              <a:t>A setter method have its name start with "set", and </a:t>
            </a:r>
            <a:br>
              <a:rPr lang="en-US" dirty="0"/>
            </a:br>
            <a:r>
              <a:rPr lang="en-US" dirty="0"/>
              <a:t>takes 1 parameter</a:t>
            </a:r>
            <a:endParaRPr lang="en-US" b="1" dirty="0">
              <a:solidFill>
                <a:srgbClr val="F3BE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Getters and Setters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9437D0-F194-42F6-8E47-A56AD02FC412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https://judge.softuni.bg/Contests/1604/Reflection-Lab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F410FF4-9D49-470E-A9C4-B4DAE76F18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83473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Getters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14218" y="1602646"/>
            <a:ext cx="10321637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Method[] methods = Reflection.class.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getDeclaredMethods()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Method[] getters = Arrays.stream(methods)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		.filter(m -&gt;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m.getName().startsWith("get")</a:t>
            </a:r>
            <a:r>
              <a:rPr lang="en-US" sz="2400" b="1" noProof="1">
                <a:latin typeface="Consolas" pitchFamily="49" charset="0"/>
              </a:rPr>
              <a:t> &amp;&amp;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                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m.getParameterCount() == 0</a:t>
            </a:r>
            <a:r>
              <a:rPr lang="en-US" sz="2400" b="1" noProof="1">
                <a:latin typeface="Consolas" pitchFamily="49" charset="0"/>
              </a:rPr>
              <a:t>)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		.sorted(Comparator.comparing(Method::getName))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		.toArray(Method[]::new);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Arrays.stream(getters).forEach(m -&gt; 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		System.out.printf("%s will return class %s%n",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			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m.getName()</a:t>
            </a:r>
            <a:r>
              <a:rPr lang="en-US" sz="2400" b="1" noProof="1">
                <a:latin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m.getReturnType().getName()</a:t>
            </a:r>
            <a:r>
              <a:rPr lang="en-US" sz="2400" b="1" noProof="1">
                <a:latin typeface="Consolas" pitchFamily="49" charset="0"/>
              </a:rPr>
              <a:t>));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84734BB-94D0-449E-B2E0-620DC80934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17770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7D9530A-44C4-44F8-B236-93ABA425C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857" y="1385623"/>
            <a:ext cx="2478286" cy="247828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550F2DB-6BE4-4C4D-82C2-015AF8F921E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Access Modifiers</a:t>
            </a:r>
          </a:p>
        </p:txBody>
      </p:sp>
    </p:spTree>
    <p:extLst>
      <p:ext uri="{BB962C8B-B14F-4D97-AF65-F5344CB8AC3E}">
        <p14:creationId xmlns:p14="http://schemas.microsoft.com/office/powerpoint/2010/main" val="252684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01023"/>
          </a:xfrm>
        </p:spPr>
        <p:txBody>
          <a:bodyPr/>
          <a:lstStyle/>
          <a:p>
            <a:r>
              <a:rPr lang="en-US" dirty="0"/>
              <a:t>Obtain the </a:t>
            </a:r>
            <a:r>
              <a:rPr lang="en-US" b="1" dirty="0">
                <a:solidFill>
                  <a:schemeClr val="bg1"/>
                </a:solidFill>
              </a:rPr>
              <a:t>class modifiers </a:t>
            </a:r>
            <a:r>
              <a:rPr lang="en-US" dirty="0"/>
              <a:t>like this</a:t>
            </a:r>
            <a:endParaRPr lang="bg-BG" dirty="0"/>
          </a:p>
          <a:p>
            <a:pPr marL="0" indent="0">
              <a:spcBef>
                <a:spcPts val="0"/>
              </a:spcBef>
              <a:buNone/>
            </a:pPr>
            <a:endParaRPr lang="bg-BG" dirty="0"/>
          </a:p>
          <a:p>
            <a:r>
              <a:rPr lang="bg-BG" dirty="0"/>
              <a:t>Е</a:t>
            </a:r>
            <a:r>
              <a:rPr lang="en-US" dirty="0"/>
              <a:t>ach modifier is a </a:t>
            </a:r>
            <a:r>
              <a:rPr lang="en-US" b="1" dirty="0">
                <a:solidFill>
                  <a:schemeClr val="bg1"/>
                </a:solidFill>
              </a:rPr>
              <a:t>flag bit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/>
              <a:t>that is either set or cleared</a:t>
            </a:r>
          </a:p>
          <a:p>
            <a:r>
              <a:rPr lang="en-US" dirty="0"/>
              <a:t>You can check the modifiers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13783" y="1840348"/>
            <a:ext cx="81168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modifiers = aClass.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getModifiers()</a:t>
            </a:r>
            <a:r>
              <a:rPr lang="en-US" sz="28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3783" y="4419601"/>
            <a:ext cx="8116888" cy="22775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fr-FR" sz="2800" b="1" noProof="1">
                <a:solidFill>
                  <a:schemeClr val="bg1"/>
                </a:solidFill>
                <a:latin typeface="Consolas" pitchFamily="49" charset="0"/>
              </a:rPr>
              <a:t>Modifier.isPrivate</a:t>
            </a:r>
            <a:r>
              <a:rPr lang="fr-FR" sz="2800" b="1" noProof="1">
                <a:latin typeface="Consolas" pitchFamily="49" charset="0"/>
              </a:rPr>
              <a:t>(modifiers);</a:t>
            </a:r>
          </a:p>
          <a:p>
            <a:pPr fontAlgn="base">
              <a:spcBef>
                <a:spcPts val="1200"/>
              </a:spcBef>
            </a:pPr>
            <a:r>
              <a:rPr lang="fr-FR" sz="2800" b="1" noProof="1">
                <a:solidFill>
                  <a:schemeClr val="bg1"/>
                </a:solidFill>
                <a:latin typeface="Consolas" pitchFamily="49" charset="0"/>
              </a:rPr>
              <a:t>Modifier.isProtected</a:t>
            </a:r>
            <a:r>
              <a:rPr lang="fr-FR" sz="2800" b="1" noProof="1">
                <a:latin typeface="Consolas" pitchFamily="49" charset="0"/>
              </a:rPr>
              <a:t>(modifiers);</a:t>
            </a:r>
          </a:p>
          <a:p>
            <a:pPr fontAlgn="base">
              <a:spcBef>
                <a:spcPts val="1200"/>
              </a:spcBef>
            </a:pPr>
            <a:r>
              <a:rPr lang="fr-FR" sz="2800" b="1" noProof="1">
                <a:solidFill>
                  <a:schemeClr val="bg1"/>
                </a:solidFill>
                <a:latin typeface="Consolas" pitchFamily="49" charset="0"/>
              </a:rPr>
              <a:t>Modifier.isPublic</a:t>
            </a:r>
            <a:r>
              <a:rPr lang="fr-FR" sz="2800" b="1" noProof="1">
                <a:latin typeface="Consolas" pitchFamily="49" charset="0"/>
              </a:rPr>
              <a:t>(modifiers);</a:t>
            </a:r>
          </a:p>
          <a:p>
            <a:pPr fontAlgn="base">
              <a:spcBef>
                <a:spcPts val="1200"/>
              </a:spcBef>
            </a:pPr>
            <a:r>
              <a:rPr lang="fr-FR" sz="2800" b="1" noProof="1">
                <a:solidFill>
                  <a:schemeClr val="bg1"/>
                </a:solidFill>
                <a:latin typeface="Consolas" pitchFamily="49" charset="0"/>
              </a:rPr>
              <a:t>Modifier.isStatic</a:t>
            </a:r>
            <a:r>
              <a:rPr lang="fr-FR" sz="2800" b="1" noProof="1">
                <a:latin typeface="Consolas" pitchFamily="49" charset="0"/>
              </a:rPr>
              <a:t>(modifiers);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5" name="AutoShape 20"/>
          <p:cNvSpPr>
            <a:spLocks noChangeArrowheads="1"/>
          </p:cNvSpPr>
          <p:nvPr/>
        </p:nvSpPr>
        <p:spPr bwMode="auto">
          <a:xfrm>
            <a:off x="6362700" y="2640941"/>
            <a:ext cx="4495800" cy="919401"/>
          </a:xfrm>
          <a:prstGeom prst="wedgeRoundRectCallout">
            <a:avLst>
              <a:gd name="adj1" fmla="val -34661"/>
              <a:gd name="adj2" fmla="val -63003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getModifiers()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can be called on constructors, fields, methods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EB8836D-B087-4C4C-B936-C1AD9E61FC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28141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arrays via Java Reflection</a:t>
            </a:r>
          </a:p>
          <a:p>
            <a:pPr marL="0" indent="0">
              <a:buNone/>
            </a:pPr>
            <a:endParaRPr lang="bg-BG" dirty="0"/>
          </a:p>
          <a:p>
            <a:pPr>
              <a:spcBef>
                <a:spcPts val="0"/>
              </a:spcBef>
            </a:pPr>
            <a:r>
              <a:rPr lang="en-US" dirty="0"/>
              <a:t>Obtain parameter annotations</a:t>
            </a:r>
          </a:p>
          <a:p>
            <a:pPr marL="0" indent="0">
              <a:spcBef>
                <a:spcPts val="6000"/>
              </a:spcBef>
              <a:buNone/>
            </a:pPr>
            <a:endParaRPr lang="en-US" dirty="0"/>
          </a:p>
          <a:p>
            <a:r>
              <a:rPr lang="en-US" dirty="0"/>
              <a:t>Obtain fields and methods annotations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0998" y="3235404"/>
            <a:ext cx="11430004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Array.set</a:t>
            </a:r>
            <a:r>
              <a:rPr lang="en-US" sz="2800" b="1" noProof="1">
                <a:latin typeface="Consolas" pitchFamily="49" charset="0"/>
              </a:rPr>
              <a:t>(intArray, 0, 123);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Array.set</a:t>
            </a:r>
            <a:r>
              <a:rPr lang="en-US" sz="2800" b="1" noProof="1">
                <a:latin typeface="Consolas" pitchFamily="49" charset="0"/>
              </a:rPr>
              <a:t>(intArray, 1, 456);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80998" y="5290317"/>
            <a:ext cx="11430004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Class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stringArrayComponentType =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                  stringArrayClass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.getComponentType()</a:t>
            </a:r>
            <a:r>
              <a:rPr lang="en-US" sz="2800" b="1" noProof="1">
                <a:latin typeface="Consolas" pitchFamily="49" charset="0"/>
              </a:rPr>
              <a:t>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0997" y="1861132"/>
            <a:ext cx="114300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int[] </a:t>
            </a:r>
            <a:r>
              <a:rPr lang="en-US" sz="2800" b="1" noProof="1">
                <a:latin typeface="Consolas" pitchFamily="49" charset="0"/>
              </a:rPr>
              <a:t>intArray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(int[]) </a:t>
            </a:r>
            <a:r>
              <a:rPr lang="en-US" sz="2800" b="1" noProof="1">
                <a:latin typeface="Consolas" pitchFamily="49" charset="0"/>
              </a:rPr>
              <a:t>Array.newInstance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(int.class, 3)</a:t>
            </a:r>
            <a:r>
              <a:rPr lang="en-US" sz="2800" b="1" noProof="1">
                <a:latin typeface="Consolas" pitchFamily="49" charset="0"/>
              </a:rPr>
              <a:t>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0FD81A9-D17D-461E-96B2-EE4FD2DD82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31596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perfectly know how to write High Quality Code</a:t>
            </a:r>
          </a:p>
          <a:p>
            <a:r>
              <a:rPr lang="en-US" dirty="0"/>
              <a:t>Check </a:t>
            </a:r>
            <a:r>
              <a:rPr lang="en-US" b="1" dirty="0">
                <a:solidFill>
                  <a:schemeClr val="bg1"/>
                </a:solidFill>
              </a:rPr>
              <a:t>Reflection class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print all mistakes in </a:t>
            </a:r>
            <a:r>
              <a:rPr lang="en-US" b="1" dirty="0">
                <a:solidFill>
                  <a:schemeClr val="bg1"/>
                </a:solidFill>
              </a:rPr>
              <a:t>access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modifiers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which you can find</a:t>
            </a:r>
          </a:p>
          <a:p>
            <a:r>
              <a:rPr lang="en-US" dirty="0"/>
              <a:t>Get all fields, getters and setters and sort each </a:t>
            </a:r>
            <a:br>
              <a:rPr lang="en-US" dirty="0"/>
            </a:br>
            <a:r>
              <a:rPr lang="en-US" dirty="0"/>
              <a:t>category by name</a:t>
            </a:r>
          </a:p>
          <a:p>
            <a:r>
              <a:rPr lang="en-US" dirty="0"/>
              <a:t>First print mistakes in </a:t>
            </a:r>
            <a:r>
              <a:rPr lang="en-US" b="1" dirty="0">
                <a:solidFill>
                  <a:schemeClr val="bg1"/>
                </a:solidFill>
              </a:rPr>
              <a:t>fields</a:t>
            </a:r>
          </a:p>
          <a:p>
            <a:r>
              <a:rPr lang="en-US" dirty="0"/>
              <a:t>Then print mistakes in </a:t>
            </a:r>
            <a:r>
              <a:rPr lang="en-US" b="1" dirty="0">
                <a:solidFill>
                  <a:schemeClr val="bg1"/>
                </a:solidFill>
              </a:rPr>
              <a:t>getters</a:t>
            </a:r>
          </a:p>
          <a:p>
            <a:r>
              <a:rPr lang="en-US" dirty="0"/>
              <a:t>Then print mistakes in </a:t>
            </a:r>
            <a:r>
              <a:rPr lang="en-US" b="1" dirty="0">
                <a:solidFill>
                  <a:schemeClr val="bg1"/>
                </a:solidFill>
              </a:rPr>
              <a:t>setters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High Quality Mistakes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0EC2EF-E4D3-4E58-8EB0-5A1AEAFF2638}"/>
              </a:ext>
            </a:extLst>
          </p:cNvPr>
          <p:cNvSpPr txBox="1"/>
          <p:nvPr/>
        </p:nvSpPr>
        <p:spPr>
          <a:xfrm>
            <a:off x="760412" y="634422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https://judge.softuni.bg/Contests/1604/Reflection-Lab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8EBDA96-6AF3-4774-B298-054CAB85B7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40200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High Quality Mistakes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18527" y="1610035"/>
            <a:ext cx="10554946" cy="36009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Field[] fields = Reflection.class.getDeclaredFields();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Arrays.stream(fields)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    .filter(f -&gt; !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Modifier.isPrivate</a:t>
            </a:r>
            <a:r>
              <a:rPr lang="en-US" sz="2400" b="1" noProof="1">
                <a:latin typeface="Consolas" pitchFamily="49" charset="0"/>
              </a:rPr>
              <a:t>(f.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getModifiers()</a:t>
            </a:r>
            <a:r>
              <a:rPr lang="en-US" sz="2400" b="1" noProof="1">
                <a:latin typeface="Consolas" pitchFamily="49" charset="0"/>
              </a:rPr>
              <a:t>))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    .sorted((Comparator.comparing(Field::getName)))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    .forEach(f -&gt; System.out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		   .printf("%s must be private!%n", f.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getName()</a:t>
            </a:r>
            <a:r>
              <a:rPr lang="en-US" sz="2400" b="1" noProof="1">
                <a:latin typeface="Consolas" pitchFamily="49" charset="0"/>
              </a:rPr>
              <a:t>));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TODO: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 Do the same for getters and setters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DBD656F-946E-4EF1-AC03-F824B9E277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13167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800A2C-BEF8-45F0-844B-FFA191BDA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382" y="1159777"/>
            <a:ext cx="2792792" cy="279279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6F646B7-414A-4319-9828-0B2D9E14CFA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Annotations</a:t>
            </a:r>
          </a:p>
        </p:txBody>
      </p:sp>
    </p:spTree>
    <p:extLst>
      <p:ext uri="{BB962C8B-B14F-4D97-AF65-F5344CB8AC3E}">
        <p14:creationId xmlns:p14="http://schemas.microsoft.com/office/powerpoint/2010/main" val="307915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98B13E4-AC20-4C03-974F-C65D511CED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613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holding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class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Describes</a:t>
            </a:r>
            <a:r>
              <a:rPr lang="en-US" dirty="0"/>
              <a:t> parts of your code</a:t>
            </a:r>
          </a:p>
          <a:p>
            <a:r>
              <a:rPr lang="en-US" dirty="0"/>
              <a:t>Applied to: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Fields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Annotation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65704" y="3684815"/>
            <a:ext cx="9621296" cy="27699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@Deprecated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deprecatedMethod()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System.out.println("Deprecated!");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2050" name="Picture 2" descr="Свързано изображени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888" y="1284330"/>
            <a:ext cx="3255313" cy="195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413E50BE-BED8-4DA0-928D-E0E247ADDE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54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433275"/>
          </a:xfrm>
        </p:spPr>
        <p:txBody>
          <a:bodyPr>
            <a:noAutofit/>
          </a:bodyPr>
          <a:lstStyle/>
          <a:p>
            <a:r>
              <a:rPr lang="en-US" dirty="0"/>
              <a:t>To generate </a:t>
            </a:r>
            <a:r>
              <a:rPr lang="en-US" b="1" dirty="0">
                <a:solidFill>
                  <a:schemeClr val="bg1"/>
                </a:solidFill>
              </a:rPr>
              <a:t>compiler messages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errors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 tools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 generation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tools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Documentation generation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tools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Testing</a:t>
            </a:r>
            <a:r>
              <a:rPr lang="en-US" dirty="0"/>
              <a:t> Frameworks</a:t>
            </a:r>
          </a:p>
          <a:p>
            <a:r>
              <a:rPr lang="en-US" dirty="0"/>
              <a:t>At runtime – </a:t>
            </a:r>
            <a:r>
              <a:rPr lang="en-US" b="1" dirty="0">
                <a:solidFill>
                  <a:schemeClr val="bg1"/>
                </a:solidFill>
              </a:rPr>
              <a:t>ORM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Serialization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Annotation Usage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19524" y="1874622"/>
            <a:ext cx="7092840" cy="12311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@SuppressWarnings("unchecked")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@Deprecated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B464F25-8291-46F2-B442-4FBFA1C7C9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880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@Override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generates </a:t>
            </a:r>
            <a:r>
              <a:rPr lang="en-US" b="1" dirty="0">
                <a:solidFill>
                  <a:schemeClr val="bg1"/>
                </a:solidFill>
              </a:rPr>
              <a:t>compile time error</a:t>
            </a:r>
            <a:r>
              <a:rPr lang="en-US" b="1" dirty="0"/>
              <a:t> </a:t>
            </a:r>
            <a:r>
              <a:rPr lang="en-US" dirty="0"/>
              <a:t>if the method does not override a method in a parent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Annotations (1)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65704" y="2514600"/>
            <a:ext cx="8021096" cy="25237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@Override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toString()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return "new toString() method";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F87EB38-1B87-47FE-8DB0-990CFC0016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570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@SupressWarning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turns off </a:t>
            </a:r>
            <a:r>
              <a:rPr lang="en-US" b="1" dirty="0">
                <a:solidFill>
                  <a:schemeClr val="bg1"/>
                </a:solidFill>
              </a:rPr>
              <a:t>compiler warnings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Annotations (2)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65704" y="2357497"/>
            <a:ext cx="9545096" cy="25237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@SuppressWarnings(value = "unchecked")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&lt;T&gt; void warning(int size)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T[] unchecked =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(T[])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new Object[size];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9546987" y="2563773"/>
            <a:ext cx="2019425" cy="1055608"/>
          </a:xfrm>
          <a:prstGeom prst="wedgeRoundRectCallout">
            <a:avLst>
              <a:gd name="adj1" fmla="val -60113"/>
              <a:gd name="adj2" fmla="val -3319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Annotation with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828800" y="4439830"/>
            <a:ext cx="4008582" cy="1055608"/>
          </a:xfrm>
          <a:prstGeom prst="wedgeRoundRectCallout">
            <a:avLst>
              <a:gd name="adj1" fmla="val 35514"/>
              <a:gd name="adj2" fmla="val -6390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Generates compiler warning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A4EF1A8D-E5F1-4E48-9ED7-5E1E4E4834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010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@Deprecated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generates a </a:t>
            </a:r>
            <a:r>
              <a:rPr lang="en-US" b="1" dirty="0">
                <a:solidFill>
                  <a:schemeClr val="bg1"/>
                </a:solidFill>
              </a:rPr>
              <a:t>compiler warning </a:t>
            </a:r>
            <a:r>
              <a:rPr lang="en-US" dirty="0"/>
              <a:t>if </a:t>
            </a:r>
            <a:br>
              <a:rPr lang="en-US" dirty="0"/>
            </a:br>
            <a:r>
              <a:rPr lang="en-US" dirty="0"/>
              <a:t>the element is used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Annotations (3)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74164" y="2619668"/>
            <a:ext cx="8698436" cy="25237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@Deprecated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deprecatedMethod()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System.out.println("Deprecated!");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3650672" y="2263838"/>
            <a:ext cx="3285837" cy="1055608"/>
          </a:xfrm>
          <a:prstGeom prst="wedgeRoundRectCallout">
            <a:avLst>
              <a:gd name="adj1" fmla="val -56897"/>
              <a:gd name="adj2" fmla="val 158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Generates compiler warning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DB8DEAC-A364-4F59-AFA2-D84D4E33F3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165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509475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@interface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the keyword for annotations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Annotations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65704" y="1905001"/>
            <a:ext cx="8935496" cy="18774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@interface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MyAnnotation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myValue()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"default";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65704" y="4029432"/>
            <a:ext cx="8935496" cy="25237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@MyAnnotation(myValue = "value")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annotatedMethod()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System.out.println("I am annotated");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173043" y="4371915"/>
            <a:ext cx="3674102" cy="919401"/>
          </a:xfrm>
          <a:prstGeom prst="wedgeRoundRectCallout">
            <a:avLst>
              <a:gd name="adj1" fmla="val -54198"/>
              <a:gd name="adj2" fmla="val -3410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Skip name if you have only one value named "value"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357253" y="3173611"/>
            <a:ext cx="2847109" cy="510778"/>
          </a:xfrm>
          <a:prstGeom prst="wedgeRoundRectCallout">
            <a:avLst>
              <a:gd name="adj1" fmla="val -54655"/>
              <a:gd name="adj2" fmla="val -4476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Annotation element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96966828-6518-48FC-B073-994105D048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575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+mj-lt"/>
              </a:rPr>
              <a:t>Allowed types for annotation elements:</a:t>
            </a:r>
          </a:p>
          <a:p>
            <a:pPr lvl="1"/>
            <a:r>
              <a:rPr lang="en-US" dirty="0">
                <a:latin typeface="+mj-lt"/>
              </a:rPr>
              <a:t>Primitive types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+mj-lt"/>
              </a:rPr>
              <a:t>,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latin typeface="+mj-lt"/>
              </a:rPr>
              <a:t>,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r>
              <a:rPr lang="en-US" dirty="0">
                <a:latin typeface="+mj-lt"/>
              </a:rPr>
              <a:t>, etc.)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Enum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Annotation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Arrays</a:t>
            </a:r>
            <a:r>
              <a:rPr lang="en-US" dirty="0">
                <a:latin typeface="+mj-lt"/>
              </a:rPr>
              <a:t> of any of the above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Annotation Elements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F200011-2593-4E31-8EB9-3785992FB6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079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+mj-lt"/>
              </a:rPr>
              <a:t>Meta annotations</a:t>
            </a:r>
            <a:r>
              <a:rPr lang="en-US" sz="3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>
                <a:latin typeface="+mj-lt"/>
              </a:rPr>
              <a:t>annotate annotations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@Target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– specifies where the annotation is applicable</a:t>
            </a:r>
          </a:p>
          <a:p>
            <a:pPr marL="0" indent="0">
              <a:buNone/>
            </a:pPr>
            <a:endParaRPr lang="en-US" sz="34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34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3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400" dirty="0"/>
              <a:t>Available element types –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 FIELD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bg-BG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bg-BG" sz="3400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LOCAL_VARIABLE</a:t>
            </a:r>
            <a:r>
              <a:rPr lang="en-US" sz="3400" dirty="0"/>
              <a:t>,</a:t>
            </a:r>
            <a:r>
              <a:rPr lang="bg-BG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 PACKAGE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 PARAMETER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 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Meta Annotations – </a:t>
            </a:r>
            <a:r>
              <a:rPr lang="en-US" dirty="0">
                <a:latin typeface="Consolas" panose="020B0609020204030204" pitchFamily="49" charset="0"/>
              </a:rPr>
              <a:t>@Target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65704" y="2667001"/>
            <a:ext cx="7776332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@Target(ElementType.FIELD)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@interface</a:t>
            </a: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FieldAnnotation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6446441" y="2454280"/>
            <a:ext cx="2519217" cy="919401"/>
          </a:xfrm>
          <a:prstGeom prst="wedgeRoundRectCallout">
            <a:avLst>
              <a:gd name="adj1" fmla="val -56380"/>
              <a:gd name="adj2" fmla="val -1043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Used to annotate fields only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F98BA57-EBE2-4934-9F32-4061A39E8D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80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@Retention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specifies where annotation is available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spcBef>
                <a:spcPts val="2400"/>
              </a:spcBef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Available retention policies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SOURCE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CLASS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RUNTIME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Meta Annotations – </a:t>
            </a:r>
            <a:r>
              <a:rPr lang="en-US" dirty="0">
                <a:latin typeface="Consolas" panose="020B0609020204030204" pitchFamily="49" charset="0"/>
              </a:rPr>
              <a:t>@Retention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74164" y="1961730"/>
            <a:ext cx="8081909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@Retention(RetentionPolicy.RUNTIME)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@interface </a:t>
            </a: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RuntimeAnnotation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8831392" y="1961730"/>
            <a:ext cx="2279953" cy="919401"/>
          </a:xfrm>
          <a:prstGeom prst="wedgeRoundRectCallout">
            <a:avLst>
              <a:gd name="adj1" fmla="val -59221"/>
              <a:gd name="adj2" fmla="val -1883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You can get info at runtime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AB4DD7E-A313-44EC-9EE6-1DAA85A668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256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annotation </a:t>
            </a:r>
            <a:r>
              <a:rPr lang="en-US" b="1" dirty="0">
                <a:solidFill>
                  <a:schemeClr val="bg1"/>
                </a:solidFill>
              </a:rPr>
              <a:t>Subject</a:t>
            </a:r>
            <a:r>
              <a:rPr lang="en-US" dirty="0"/>
              <a:t> with a String[]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"categories"</a:t>
            </a:r>
          </a:p>
          <a:p>
            <a:pPr lvl="1"/>
            <a:r>
              <a:rPr lang="en-US" dirty="0"/>
              <a:t>Should be </a:t>
            </a:r>
            <a:r>
              <a:rPr lang="en-US" b="1" dirty="0">
                <a:solidFill>
                  <a:schemeClr val="bg1"/>
                </a:solidFill>
              </a:rPr>
              <a:t>available at runtime</a:t>
            </a:r>
          </a:p>
          <a:p>
            <a:pPr lvl="1"/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placed</a:t>
            </a:r>
            <a:r>
              <a:rPr lang="en-US" dirty="0"/>
              <a:t> only </a:t>
            </a:r>
            <a:r>
              <a:rPr lang="en-US" b="1" dirty="0">
                <a:solidFill>
                  <a:schemeClr val="bg1"/>
                </a:solidFill>
              </a:rPr>
              <a:t>on types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Create Annotation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450395" y="3429000"/>
            <a:ext cx="6456243" cy="1362075"/>
            <a:chOff x="866916" y="4038600"/>
            <a:chExt cx="6456243" cy="136207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0459" y="4038600"/>
              <a:ext cx="6362700" cy="1362075"/>
            </a:xfrm>
            <a:prstGeom prst="roundRect">
              <a:avLst>
                <a:gd name="adj" fmla="val 8995"/>
              </a:avLst>
            </a:prstGeom>
            <a:ln>
              <a:solidFill>
                <a:schemeClr val="tx1"/>
              </a:solidFill>
            </a:ln>
          </p:spPr>
        </p:pic>
        <p:sp>
          <p:nvSpPr>
            <p:cNvPr id="9" name="Arrow: Right 8"/>
            <p:cNvSpPr/>
            <p:nvPr/>
          </p:nvSpPr>
          <p:spPr>
            <a:xfrm>
              <a:off x="866916" y="4174423"/>
              <a:ext cx="304800" cy="381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25A1B78D-3195-42AC-9EE7-E22DD525EF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071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868" y="1524000"/>
            <a:ext cx="3324266" cy="2362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77D2175-F8CD-4E4E-B1DE-FC50A19262C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Reflection</a:t>
            </a:r>
          </a:p>
        </p:txBody>
      </p:sp>
    </p:spTree>
    <p:extLst>
      <p:ext uri="{BB962C8B-B14F-4D97-AF65-F5344CB8AC3E}">
        <p14:creationId xmlns:p14="http://schemas.microsoft.com/office/powerpoint/2010/main" val="219373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Create Annotation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535887" y="1607127"/>
            <a:ext cx="8226949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@Target(ElementType.TYPE)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@Retention(RetentionPolicy.RUNTIME)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@interface 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Subject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String[] categories();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443CEAD-41F3-4E24-A3AF-FB1C3A0CC7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855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class annotations</a:t>
            </a:r>
            <a:endParaRPr lang="bg-BG" dirty="0"/>
          </a:p>
          <a:p>
            <a:pPr marL="0" indent="0">
              <a:spcBef>
                <a:spcPts val="3600"/>
              </a:spcBef>
              <a:buNone/>
            </a:pPr>
            <a:endParaRPr lang="bg-BG" dirty="0"/>
          </a:p>
          <a:p>
            <a:r>
              <a:rPr lang="en-US" dirty="0"/>
              <a:t>Obtain parameter annotations</a:t>
            </a:r>
          </a:p>
          <a:p>
            <a:pPr marL="0" indent="0">
              <a:spcBef>
                <a:spcPts val="3600"/>
              </a:spcBef>
              <a:buNone/>
            </a:pPr>
            <a:endParaRPr lang="en-US" dirty="0"/>
          </a:p>
          <a:p>
            <a:r>
              <a:rPr lang="en-US" dirty="0"/>
              <a:t>Obtain fields and methods annotations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4936" y="1771262"/>
            <a:ext cx="11039669" cy="1046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Annotation[] </a:t>
            </a:r>
            <a:r>
              <a:rPr lang="en-US" sz="2600" b="1" noProof="1">
                <a:latin typeface="Consolas" pitchFamily="49" charset="0"/>
              </a:rPr>
              <a:t>annotations = aClass.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getAnnotations()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Annotation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annotation = aClass.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getAnnotation(MyAnno.class)</a:t>
            </a:r>
            <a:r>
              <a:rPr lang="en-US" sz="26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1934" y="3561186"/>
            <a:ext cx="11032910" cy="1046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Annotation[][] </a:t>
            </a:r>
            <a:r>
              <a:rPr lang="en-US" sz="2600" b="1" noProof="1">
                <a:latin typeface="Consolas" pitchFamily="49" charset="0"/>
              </a:rPr>
              <a:t>parameterAnnotations =                    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                      method.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getParameterAnnotations()</a:t>
            </a:r>
            <a:r>
              <a:rPr lang="en-US" sz="2600" b="1" noProof="1">
                <a:latin typeface="Consolas" pitchFamily="49" charset="0"/>
              </a:rPr>
              <a:t>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1934" y="5352662"/>
            <a:ext cx="11032910" cy="1046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Annotation[] fieldAnots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field</a:t>
            </a:r>
            <a:r>
              <a:rPr lang="en-US" sz="2600" b="1" noProof="1">
                <a:latin typeface="Consolas" pitchFamily="49" charset="0"/>
              </a:rPr>
              <a:t>.getDeclaredAnnotations();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Annotation[] methodAnot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method</a:t>
            </a:r>
            <a:r>
              <a:rPr lang="en-US" sz="2600" b="1" noProof="1">
                <a:latin typeface="Consolas" pitchFamily="49" charset="0"/>
              </a:rPr>
              <a:t>.getDeclaredAnnotations();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39B4447-E27E-4EA4-B849-DF183105C4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79309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+mj-lt"/>
              </a:rPr>
              <a:t>Some annotations can be accessed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at runtime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Annotation (1)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19853" y="1895669"/>
            <a:ext cx="11086322" cy="43704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@Author(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 = "Gosho"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AuthoredClass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static void main(String[] args)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Class cl = AuthoredClass.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Author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author = 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Author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cl.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getAnnotation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Author.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System.out.println(author.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name()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E69D6E1-9312-4A3A-9767-E3C4E63C9E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951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+mj-lt"/>
              </a:rPr>
              <a:t>Some annotations can be accessed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at runtime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Annotation (2)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19853" y="1895669"/>
            <a:ext cx="11327994" cy="43704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cl = AuthoredClass.class;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Annotation[]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annotations = cl.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getAnnotations()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(Annotation annotation : annotations)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(annotation.annotationType().equals(Author.class))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Author author = 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Author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annotation;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System.out.println(author.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name()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17CF2DB-8126-453C-84ED-122B0DD0C8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260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annotation </a:t>
            </a:r>
            <a:r>
              <a:rPr lang="en-US" b="1" dirty="0">
                <a:solidFill>
                  <a:schemeClr val="bg1"/>
                </a:solidFill>
              </a:rPr>
              <a:t>Author</a:t>
            </a:r>
            <a:r>
              <a:rPr lang="en-US" dirty="0"/>
              <a:t> with a String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"name"</a:t>
            </a:r>
          </a:p>
          <a:p>
            <a:pPr lvl="1"/>
            <a:r>
              <a:rPr lang="en-US" dirty="0"/>
              <a:t>Should be </a:t>
            </a:r>
            <a:r>
              <a:rPr lang="en-US" b="1" dirty="0">
                <a:solidFill>
                  <a:schemeClr val="bg1"/>
                </a:solidFill>
              </a:rPr>
              <a:t>available at runtime</a:t>
            </a:r>
          </a:p>
          <a:p>
            <a:pPr lvl="1"/>
            <a:r>
              <a:rPr lang="en-US" dirty="0"/>
              <a:t>Should be </a:t>
            </a:r>
            <a:r>
              <a:rPr lang="en-US" b="1" dirty="0">
                <a:solidFill>
                  <a:schemeClr val="bg1"/>
                </a:solidFill>
              </a:rPr>
              <a:t>placed</a:t>
            </a:r>
            <a:r>
              <a:rPr lang="en-US" dirty="0"/>
              <a:t> only </a:t>
            </a:r>
            <a:r>
              <a:rPr lang="en-US" b="1" dirty="0">
                <a:solidFill>
                  <a:schemeClr val="bg1"/>
                </a:solidFill>
              </a:rPr>
              <a:t>on methods</a:t>
            </a:r>
          </a:p>
          <a:p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Tracker</a:t>
            </a:r>
            <a:r>
              <a:rPr lang="en-US" dirty="0"/>
              <a:t> with a method: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printMethodsByAuthor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Coding Tracker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9A6F62-3D0A-4CC7-BE0F-098AB0649F8D}"/>
              </a:ext>
            </a:extLst>
          </p:cNvPr>
          <p:cNvGrpSpPr/>
          <p:nvPr/>
        </p:nvGrpSpPr>
        <p:grpSpPr>
          <a:xfrm>
            <a:off x="599516" y="4760273"/>
            <a:ext cx="10626913" cy="1803203"/>
            <a:chOff x="485863" y="4760273"/>
            <a:chExt cx="10626913" cy="1803203"/>
          </a:xfrm>
        </p:grpSpPr>
        <p:sp>
          <p:nvSpPr>
            <p:cNvPr id="9" name="Arrow: Right 8"/>
            <p:cNvSpPr/>
            <p:nvPr/>
          </p:nvSpPr>
          <p:spPr>
            <a:xfrm>
              <a:off x="6814075" y="5471374"/>
              <a:ext cx="304800" cy="381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48D76F6-86F7-4436-A3CF-842987914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5863" y="4760273"/>
              <a:ext cx="6182411" cy="1803203"/>
            </a:xfrm>
            <a:prstGeom prst="roundRect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77D4B30-01D3-4C44-9FC7-D938B3724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64676" y="5347549"/>
              <a:ext cx="3848100" cy="628650"/>
            </a:xfrm>
            <a:prstGeom prst="roundRect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</p:pic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34E8FE6B-C3DA-445C-80A5-B073F9B580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300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Coding Tracker (1)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09142" y="1351729"/>
            <a:ext cx="11017778" cy="41242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Tracker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printMethodsByAuthor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(Class&lt;?&gt; cl)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Map&lt;String, List&lt;String&gt;&gt; methodsByAuthor = new HashMap&lt;&gt;();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Method[] methods = cl.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getDeclaredMethods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for (Method method : methods)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Author annotation = method.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getAnnotation(Author.class)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Continues on next slide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837138F-FE4E-4BB2-9405-6BFA8FE149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67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Coding Tracker (2)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09142" y="1351729"/>
            <a:ext cx="1084049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if (annotation != null)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methodsByAuthor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    .putIfAbsent(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annotation.name()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new ArrayList&lt;&gt;());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methodsByAuthor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    .get(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annotation.name()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).add(method.getName() + "()");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print the results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0280B99-1850-43F0-A090-D9D5A91D71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967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228"/>
            <a:ext cx="7579238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19751"/>
            <a:ext cx="8630747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9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9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43"/>
            <a:ext cx="2881926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7086" y="1664770"/>
            <a:ext cx="11811941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2932" y="1612806"/>
            <a:ext cx="8378730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schemeClr val="bg2"/>
                </a:solidFill>
              </a:rPr>
              <a:t>What is </a:t>
            </a:r>
            <a:r>
              <a:rPr lang="en-US" sz="3400" b="1" dirty="0">
                <a:solidFill>
                  <a:schemeClr val="bg1"/>
                </a:solidFill>
              </a:rPr>
              <a:t>Reflection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schemeClr val="bg2"/>
                </a:solidFill>
              </a:rPr>
              <a:t>Reflection </a:t>
            </a:r>
            <a:r>
              <a:rPr lang="en-US" sz="3400" b="1" dirty="0">
                <a:solidFill>
                  <a:schemeClr val="bg1"/>
                </a:solidFill>
              </a:rPr>
              <a:t>API</a:t>
            </a:r>
          </a:p>
          <a:p>
            <a:pPr marL="647646" lvl="1" indent="-3429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Reflecting Classes, Constructors,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Fields, Methods</a:t>
            </a:r>
          </a:p>
          <a:p>
            <a:pPr marL="647646" lvl="1" indent="-3429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Access Modifiers</a:t>
            </a:r>
          </a:p>
          <a:p>
            <a:pPr marL="342900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Annotations</a:t>
            </a:r>
            <a:endParaRPr lang="en-US" sz="3400" dirty="0">
              <a:solidFill>
                <a:schemeClr val="bg2"/>
              </a:solidFill>
            </a:endParaRPr>
          </a:p>
          <a:p>
            <a:pPr marL="800100" lvl="1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Used to describe our code</a:t>
            </a:r>
          </a:p>
          <a:p>
            <a:pPr marL="800100" lvl="1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Provide the possibility to work with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non-existing classes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Can be accessed through </a:t>
            </a:r>
            <a:r>
              <a:rPr lang="en-US" sz="3200" b="1" dirty="0">
                <a:solidFill>
                  <a:schemeClr val="bg1"/>
                </a:solidFill>
              </a:rPr>
              <a:t>reflection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FAC325AD-B350-4CDE-9179-AB18010EE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68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65139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715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5" name="Rectangle 3"/>
          <p:cNvSpPr>
            <a:spLocks noGrp="1" noChangeArrowheads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Programming technique </a:t>
            </a:r>
            <a:r>
              <a:rPr lang="en-US" dirty="0"/>
              <a:t>in which computer programs have the ability to treat </a:t>
            </a:r>
            <a:r>
              <a:rPr lang="en-US" b="1" dirty="0">
                <a:solidFill>
                  <a:schemeClr val="bg1"/>
                </a:solidFill>
              </a:rPr>
              <a:t>programs as their data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Program can be designed to: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Read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Generate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Analyze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Transform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Modify itself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while </a:t>
            </a:r>
            <a:r>
              <a:rPr lang="en-US" b="1" dirty="0">
                <a:solidFill>
                  <a:schemeClr val="bg1"/>
                </a:solidFill>
              </a:rPr>
              <a:t>running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r>
              <a:rPr lang="en-US" sz="4000" dirty="0"/>
              <a:t>What is </a:t>
            </a:r>
            <a:r>
              <a:rPr lang="en-GB" dirty="0"/>
              <a:t>Metaprogramming?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1" y="2514600"/>
            <a:ext cx="4470399" cy="33528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AD9A039A-3A6E-47A7-8594-D050AE10A3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45247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836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AC417BC-D838-4E93-8568-2B0162B6D24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94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30387E3-3E2B-4C74-9052-F2C188EAE3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828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GB" dirty="0"/>
              <a:t>Reflection?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ability of a programming language to be its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own metalanguage</a:t>
            </a:r>
          </a:p>
          <a:p>
            <a:r>
              <a:rPr lang="en-US" dirty="0"/>
              <a:t>Programs can examine information </a:t>
            </a:r>
            <a:br>
              <a:rPr lang="en-US" dirty="0"/>
            </a:br>
            <a:r>
              <a:rPr lang="en-US" dirty="0"/>
              <a:t>about </a:t>
            </a:r>
            <a:r>
              <a:rPr lang="en-US" b="1" dirty="0" smtClean="0">
                <a:solidFill>
                  <a:schemeClr val="bg1"/>
                </a:solidFill>
              </a:rPr>
              <a:t>themselves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D008A11-8C8E-42FC-9C1C-7A07B11E82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008" y="3251448"/>
            <a:ext cx="3925125" cy="392614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87B05187-B57B-4BAC-9E16-89E723F7D7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0778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Whenever we want:</a:t>
            </a:r>
          </a:p>
          <a:p>
            <a:pPr lvl="1"/>
            <a:r>
              <a:rPr lang="en-GB" dirty="0"/>
              <a:t>Code to become more </a:t>
            </a:r>
            <a:r>
              <a:rPr lang="en-GB" b="1" dirty="0">
                <a:solidFill>
                  <a:schemeClr val="bg1"/>
                </a:solidFill>
              </a:rPr>
              <a:t>extendible</a:t>
            </a:r>
          </a:p>
          <a:p>
            <a:pPr lvl="1"/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reduce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code</a:t>
            </a:r>
            <a:r>
              <a:rPr lang="en-US" dirty="0"/>
              <a:t> length significantly</a:t>
            </a:r>
          </a:p>
          <a:p>
            <a:pPr lvl="1"/>
            <a:r>
              <a:rPr lang="en-US" dirty="0"/>
              <a:t>Easier </a:t>
            </a:r>
            <a:r>
              <a:rPr lang="en-US" b="1" dirty="0">
                <a:solidFill>
                  <a:schemeClr val="bg1"/>
                </a:solidFill>
              </a:rPr>
              <a:t>maintenance</a:t>
            </a:r>
          </a:p>
          <a:p>
            <a:pPr lvl="1"/>
            <a:r>
              <a:rPr lang="en-US" dirty="0"/>
              <a:t>Easier </a:t>
            </a:r>
            <a:r>
              <a:rPr lang="en-US" b="1" dirty="0" smtClean="0">
                <a:solidFill>
                  <a:schemeClr val="bg1"/>
                </a:solidFill>
              </a:rPr>
              <a:t>testing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</a:t>
            </a:r>
            <a:r>
              <a:rPr lang="en-GB" dirty="0"/>
              <a:t>Reflection?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FA70FC-D3EC-4DE6-A57F-9CDFF56B308D}"/>
              </a:ext>
            </a:extLst>
          </p:cNvPr>
          <p:cNvSpPr/>
          <p:nvPr/>
        </p:nvSpPr>
        <p:spPr>
          <a:xfrm>
            <a:off x="9551430" y="735955"/>
            <a:ext cx="2227915" cy="538609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4400" b="1" dirty="0">
                <a:ln w="0"/>
              </a:rPr>
              <a:t>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36F446A-C217-4C15-8C55-533C87A1CA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5402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If it is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perform</a:t>
            </a:r>
            <a:r>
              <a:rPr lang="en-US" dirty="0"/>
              <a:t> an operation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using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reflection</a:t>
            </a:r>
            <a:r>
              <a:rPr lang="en-US" dirty="0"/>
              <a:t>, then it is preferable to </a:t>
            </a:r>
            <a:r>
              <a:rPr lang="en-US" b="1" dirty="0">
                <a:solidFill>
                  <a:schemeClr val="bg1"/>
                </a:solidFill>
              </a:rPr>
              <a:t>avoid using it</a:t>
            </a:r>
          </a:p>
          <a:p>
            <a:pPr>
              <a:buClr>
                <a:schemeClr val="tx1"/>
              </a:buClr>
            </a:pPr>
            <a:r>
              <a:rPr lang="en-GB" dirty="0"/>
              <a:t>Cons from using Reflection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Performance</a:t>
            </a:r>
            <a:r>
              <a:rPr lang="en-GB" dirty="0"/>
              <a:t> overhead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Security</a:t>
            </a:r>
            <a:r>
              <a:rPr lang="en-GB" dirty="0"/>
              <a:t> restrictions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Exposure of </a:t>
            </a:r>
            <a:r>
              <a:rPr lang="en-GB" b="1" dirty="0">
                <a:solidFill>
                  <a:schemeClr val="bg1"/>
                </a:solidFill>
              </a:rPr>
              <a:t>internal </a:t>
            </a:r>
            <a:r>
              <a:rPr lang="en-GB" b="1" dirty="0" smtClean="0">
                <a:solidFill>
                  <a:schemeClr val="bg1"/>
                </a:solidFill>
              </a:rPr>
              <a:t>logic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Not to Use </a:t>
            </a:r>
            <a:r>
              <a:rPr lang="en-GB" dirty="0"/>
              <a:t>Reflection?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15F100-9B6C-411E-B37A-5AC79044CF2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469" y="2441358"/>
            <a:ext cx="2908150" cy="2908908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0F789F0-0575-4D2E-9CEF-2536B542EA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29627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red light&#10;&#10;Description generated with high confidence">
            <a:extLst>
              <a:ext uri="{FF2B5EF4-FFF2-40B4-BE49-F238E27FC236}">
                <a16:creationId xmlns:a16="http://schemas.microsoft.com/office/drawing/2014/main" id="{17A85494-9AC9-4136-9A1E-CA059A4A8C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524000"/>
            <a:ext cx="3505200" cy="238991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CBF5232-F311-4534-A9DA-DDD9E8C28BB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Reflection </a:t>
            </a:r>
            <a:r>
              <a:rPr lang="en-US" dirty="0" smtClean="0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69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3710</TotalTime>
  <Words>2322</Words>
  <Application>Microsoft Office PowerPoint</Application>
  <PresentationFormat>Widescreen</PresentationFormat>
  <Paragraphs>532</Paragraphs>
  <Slides>52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Reflection and Annotations</vt:lpstr>
      <vt:lpstr>Table of Contents</vt:lpstr>
      <vt:lpstr>Have a Question?</vt:lpstr>
      <vt:lpstr>Reflection</vt:lpstr>
      <vt:lpstr>What is Metaprogramming?</vt:lpstr>
      <vt:lpstr>What is Reflection?</vt:lpstr>
      <vt:lpstr>When to Use Reflection?</vt:lpstr>
      <vt:lpstr>When Not to Use Reflection?</vt:lpstr>
      <vt:lpstr>Reflection API</vt:lpstr>
      <vt:lpstr>The Class Object</vt:lpstr>
      <vt:lpstr>Class Name</vt:lpstr>
      <vt:lpstr>Base Class and Interfaces</vt:lpstr>
      <vt:lpstr>Problem: Reflection</vt:lpstr>
      <vt:lpstr>Solution: Reflection</vt:lpstr>
      <vt:lpstr>Constructors, Fields and Methods</vt:lpstr>
      <vt:lpstr>Constructors (1)</vt:lpstr>
      <vt:lpstr>Constructors (2)</vt:lpstr>
      <vt:lpstr>Fields Name and Type</vt:lpstr>
      <vt:lpstr>Fields Set and Get</vt:lpstr>
      <vt:lpstr>Methods</vt:lpstr>
      <vt:lpstr>Method Invoke</vt:lpstr>
      <vt:lpstr>Problem: Getters and Setters</vt:lpstr>
      <vt:lpstr>Solution: Getters</vt:lpstr>
      <vt:lpstr>Access Modifiers</vt:lpstr>
      <vt:lpstr>Access Modifiers</vt:lpstr>
      <vt:lpstr>Arrays</vt:lpstr>
      <vt:lpstr>Problem: High Quality Mistakes</vt:lpstr>
      <vt:lpstr>Solution: High Quality Mistakes</vt:lpstr>
      <vt:lpstr>Annotations</vt:lpstr>
      <vt:lpstr>Annotation</vt:lpstr>
      <vt:lpstr>Annotation Usage</vt:lpstr>
      <vt:lpstr>Built-In Annotations (1)</vt:lpstr>
      <vt:lpstr>Built-In Annotations (2)</vt:lpstr>
      <vt:lpstr>Built-In Annotations (3)</vt:lpstr>
      <vt:lpstr>Creating Annotations</vt:lpstr>
      <vt:lpstr>Annotation Elements</vt:lpstr>
      <vt:lpstr>Meta Annotations – @Target</vt:lpstr>
      <vt:lpstr>Meta Annotations – @Retention</vt:lpstr>
      <vt:lpstr>Problem: Create Annotation</vt:lpstr>
      <vt:lpstr>Solution: Create Annotation</vt:lpstr>
      <vt:lpstr>Annotations</vt:lpstr>
      <vt:lpstr>Accessing Annotation (1)</vt:lpstr>
      <vt:lpstr>Accessing Annotation (2)</vt:lpstr>
      <vt:lpstr>Problem: Coding Tracker</vt:lpstr>
      <vt:lpstr>Solution: Coding Tracker (1)</vt:lpstr>
      <vt:lpstr>Solution: Coding Tracker (2)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- Reflection and Annotations</dc:title>
  <dc:subject>Java OOP – Practical Training Course @ SoftUni</dc:subject>
  <dc:creator>Software University</dc:creator>
  <cp:keywords>SOLID; Polymorphism; Encapsulation; Reflection; Abstartion; Interface; class; Java Basics; Java;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21</cp:revision>
  <dcterms:created xsi:type="dcterms:W3CDTF">2018-05-23T13:08:44Z</dcterms:created>
  <dcterms:modified xsi:type="dcterms:W3CDTF">2021-05-21T08:54:28Z</dcterms:modified>
  <cp:category>programming;computer programming;software development;web development</cp:category>
</cp:coreProperties>
</file>