
<file path=[Content_Types].xml><?xml version="1.0" encoding="utf-8"?>
<Types xmlns="http://schemas.openxmlformats.org/package/2006/content-types">
  <Default Extension="png" ContentType="image/png"/>
  <Default Extension="jfif"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401" r:id="rId25"/>
    <p:sldId id="497" r:id="rId26"/>
    <p:sldId id="498" r:id="rId27"/>
    <p:sldId id="405" r:id="rId28"/>
    <p:sldId id="4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8DC1711-45C9-4964-9582-70F0D7B31518}">
          <p14:sldIdLst>
            <p14:sldId id="256"/>
            <p14:sldId id="257"/>
            <p14:sldId id="258"/>
          </p14:sldIdLst>
        </p14:section>
        <p14:section name="Polymorphism" id="{2EADDFD8-021B-487B-B973-286E5A8CAC90}">
          <p14:sldIdLst>
            <p14:sldId id="259"/>
            <p14:sldId id="260"/>
            <p14:sldId id="261"/>
            <p14:sldId id="262"/>
            <p14:sldId id="263"/>
            <p14:sldId id="264"/>
            <p14:sldId id="265"/>
            <p14:sldId id="266"/>
            <p14:sldId id="267"/>
            <p14:sldId id="268"/>
            <p14:sldId id="269"/>
            <p14:sldId id="270"/>
            <p14:sldId id="271"/>
          </p14:sldIdLst>
        </p14:section>
        <p14:section name="Abstract Classes" id="{C0580128-5A86-4ECA-A59A-8F43B6077117}">
          <p14:sldIdLst>
            <p14:sldId id="272"/>
            <p14:sldId id="273"/>
            <p14:sldId id="274"/>
            <p14:sldId id="275"/>
            <p14:sldId id="276"/>
            <p14:sldId id="277"/>
          </p14:sldIdLst>
        </p14:section>
        <p14:section name="Conclusion" id="{75F00E72-430E-42D3-A0BE-45D4BDC6C866}">
          <p14:sldIdLst>
            <p14:sldId id="278"/>
            <p14:sldId id="401"/>
            <p14:sldId id="497"/>
            <p14:sldId id="49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69" d="100"/>
          <a:sy n="69" d="100"/>
        </p:scale>
        <p:origin x="822" y="6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21.5.2021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7">
            <a:extLst>
              <a:ext uri="{FF2B5EF4-FFF2-40B4-BE49-F238E27FC236}">
                <a16:creationId xmlns:a16="http://schemas.microsoft.com/office/drawing/2014/main" id="{1B727011-CC51-4397-9661-A3DB24FA446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86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37D6A4F8-8930-4201-B029-94FC42F0C9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12924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7" name="Footer Placeholder 7">
            <a:extLst>
              <a:ext uri="{FF2B5EF4-FFF2-40B4-BE49-F238E27FC236}">
                <a16:creationId xmlns:a16="http://schemas.microsoft.com/office/drawing/2014/main" id="{E017F1D3-996A-40EE-BFDC-B3C1CA28E7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405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A61466F6-2B3A-454D-952A-E7677F6D16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2550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a16="http://schemas.microsoft.com/office/drawing/2014/main" id="{278735EC-6B1D-4E10-983F-4DCDF273B0E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50703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B4121612-704D-4DFB-9642-71BE0380AB9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4505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A6C003DB-61A9-4647-8CCE-6D20169483A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94403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21</a:t>
            </a:fld>
            <a:r>
              <a:rPr lang="en-US" sz="1000" i="1" dirty="0"/>
              <a:t>##</a:t>
            </a:r>
            <a:endParaRPr lang="en-US" sz="1200" i="1" dirty="0"/>
          </a:p>
        </p:txBody>
      </p:sp>
      <p:sp>
        <p:nvSpPr>
          <p:cNvPr id="10" name="Footer Placeholder 7">
            <a:extLst>
              <a:ext uri="{FF2B5EF4-FFF2-40B4-BE49-F238E27FC236}">
                <a16:creationId xmlns:a16="http://schemas.microsoft.com/office/drawing/2014/main" id="{ACEB85E7-08D9-4E03-8496-30C6F3AFC4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1883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472DFA51-1D94-4E39-86B6-F35280D2AC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2503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6F620BFB-C1F9-4264-8BF6-D1DAE09624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1508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E7C1F345-BB65-4D67-A4A3-0415047C53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5615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id="{6AFE18A2-6FC6-44C9-98D2-501E5B45D97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1420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5841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81138FF5-BE8F-4F03-8F81-3DD4F7E3C1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6089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82F333A6-3561-4ADB-876B-877B13AC31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535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0D13D21-74FF-4306-965A-3842AD978E4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7602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6" name="Footer Placeholder 7">
            <a:extLst>
              <a:ext uri="{FF2B5EF4-FFF2-40B4-BE49-F238E27FC236}">
                <a16:creationId xmlns:a16="http://schemas.microsoft.com/office/drawing/2014/main" id="{98FF0639-7A3E-4861-ADBE-E7F2508F5DE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934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E1C2B1E4-169A-4FE2-8D53-78F6CEAF6A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363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C4055829-E810-4DA4-87EE-B3BBF59E68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247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0" name="Footer Placeholder 7">
            <a:extLst>
              <a:ext uri="{FF2B5EF4-FFF2-40B4-BE49-F238E27FC236}">
                <a16:creationId xmlns:a16="http://schemas.microsoft.com/office/drawing/2014/main" id="{C721BD59-4F31-4DA4-9E31-68D5F5A8E0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5555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59388229-073F-46B0-804D-27281F8F2F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3101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13ADDA78-4494-47B5-8E6C-C7BFE0CDE25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0817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judge.softuni.bg/Contests/1592/Polymorphism-Lab" TargetMode="Externa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coca-colahellenic.com/" TargetMode="External"/><Relationship Id="rId18" Type="http://schemas.openxmlformats.org/officeDocument/2006/relationships/image" Target="../media/image33.png"/><Relationship Id="rId3" Type="http://schemas.openxmlformats.org/officeDocument/2006/relationships/hyperlink" Target="http://www.infragistics.com/" TargetMode="External"/><Relationship Id="rId21" Type="http://schemas.openxmlformats.org/officeDocument/2006/relationships/image" Target="../media/image35.png"/><Relationship Id="rId7" Type="http://schemas.openxmlformats.org/officeDocument/2006/relationships/hyperlink" Target="http://www.postbank.bg/" TargetMode="External"/><Relationship Id="rId12" Type="http://schemas.openxmlformats.org/officeDocument/2006/relationships/image" Target="../media/image30.jpeg"/><Relationship Id="rId17" Type="http://schemas.openxmlformats.org/officeDocument/2006/relationships/hyperlink" Target="https://www.zuehlke.com/" TargetMode="External"/><Relationship Id="rId2" Type="http://schemas.openxmlformats.org/officeDocument/2006/relationships/notesSlide" Target="../notesSlides/notesSlide20.xml"/><Relationship Id="rId16" Type="http://schemas.openxmlformats.org/officeDocument/2006/relationships/image" Target="../media/image32.png"/><Relationship Id="rId20" Type="http://schemas.openxmlformats.org/officeDocument/2006/relationships/image" Target="../media/image34.jfif"/><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29.png"/><Relationship Id="rId19" Type="http://schemas.openxmlformats.org/officeDocument/2006/relationships/hyperlink" Target="https://www.softwaregroup.com/" TargetMode="External"/><Relationship Id="rId4" Type="http://schemas.openxmlformats.org/officeDocument/2006/relationships/image" Target="../media/image26.png"/><Relationship Id="rId9" Type="http://schemas.openxmlformats.org/officeDocument/2006/relationships/hyperlink" Target="http://smartit.bg/" TargetMode="External"/><Relationship Id="rId14" Type="http://schemas.openxmlformats.org/officeDocument/2006/relationships/image" Target="../media/image31.png"/><Relationship Id="rId22"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codexio.b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forum.softuni.bg/" TargetMode="External"/><Relationship Id="rId5" Type="http://schemas.openxmlformats.org/officeDocument/2006/relationships/hyperlink" Target="https://www.facebook.com/SoftwareUniversity" TargetMode="External"/><Relationship Id="rId4" Type="http://schemas.openxmlformats.org/officeDocument/2006/relationships/hyperlink" Target="https://softuni.foundatio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sli.do/"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sp>
        <p:nvSpPr>
          <p:cNvPr id="19" name="Text Placeholder 10"/>
          <p:cNvSpPr>
            <a:spLocks noGrp="1"/>
          </p:cNvSpPr>
          <p:nvPr>
            <p:ph type="body" sz="quarter" idx="17"/>
          </p:nvPr>
        </p:nvSpPr>
        <p:spPr/>
        <p:txBody>
          <a:bodyPr/>
          <a:lstStyle/>
          <a:p>
            <a:r>
              <a:rPr lang="en-US" dirty="0"/>
              <a:t>Software University</a:t>
            </a:r>
          </a:p>
        </p:txBody>
      </p:sp>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2561" y="4888476"/>
            <a:ext cx="2950749" cy="976925"/>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2" y="2739302"/>
            <a:ext cx="2383336" cy="192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7581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p:txBody>
          <a:bodyPr>
            <a:normAutofit/>
          </a:bodyPr>
          <a:lstStyle/>
          <a:p>
            <a:r>
              <a:rPr lang="en-US" dirty="0"/>
              <a:t>Also known as </a:t>
            </a:r>
            <a:r>
              <a:rPr lang="en-US" b="1" dirty="0">
                <a:solidFill>
                  <a:schemeClr val="bg1"/>
                </a:solidFill>
              </a:rPr>
              <a:t>Static Polymorphism</a:t>
            </a:r>
          </a:p>
          <a:p>
            <a:pPr marL="0" indent="0">
              <a:buNone/>
            </a:pPr>
            <a:endParaRPr lang="en-US" dirty="0">
              <a:solidFill>
                <a:schemeClr val="tx2">
                  <a:lumMod val="75000"/>
                </a:schemeClr>
              </a:solidFill>
            </a:endParaRPr>
          </a:p>
          <a:p>
            <a:pPr marL="0" indent="0">
              <a:buNone/>
            </a:pPr>
            <a:endParaRPr lang="en-US" dirty="0">
              <a:solidFill>
                <a:schemeClr val="tx2">
                  <a:lumMod val="75000"/>
                </a:schemeClr>
              </a:solidFill>
            </a:endParaRPr>
          </a:p>
          <a:p>
            <a:pPr>
              <a:spcBef>
                <a:spcPts val="0"/>
              </a:spcBef>
            </a:pPr>
            <a:r>
              <a:rPr lang="en-US" dirty="0"/>
              <a:t>Argument lists could </a:t>
            </a:r>
            <a:r>
              <a:rPr lang="en-US" b="1" dirty="0">
                <a:solidFill>
                  <a:schemeClr val="bg1"/>
                </a:solidFill>
              </a:rPr>
              <a:t>differ</a:t>
            </a:r>
            <a:r>
              <a:rPr lang="en-US" dirty="0"/>
              <a:t> in</a:t>
            </a:r>
          </a:p>
          <a:p>
            <a:pPr lvl="1"/>
            <a:r>
              <a:rPr lang="en-US" dirty="0"/>
              <a:t>Number of parameters</a:t>
            </a:r>
          </a:p>
          <a:p>
            <a:pPr lvl="1"/>
            <a:r>
              <a:rPr lang="en-US" dirty="0"/>
              <a:t>Data type of parameters</a:t>
            </a:r>
          </a:p>
          <a:p>
            <a:pPr lvl="1"/>
            <a:r>
              <a:rPr lang="en-US" dirty="0"/>
              <a:t>Sequence of Data type of </a:t>
            </a:r>
            <a:r>
              <a:rPr lang="en-US" dirty="0" smtClean="0"/>
              <a:t>parameters</a:t>
            </a:r>
            <a:endParaRPr lang="en-US" dirty="0"/>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16337" y="1880119"/>
            <a:ext cx="9155773"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int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int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int</a:t>
            </a:r>
            <a:r>
              <a:rPr lang="en-US" sz="2800" b="1" noProof="1">
                <a:latin typeface="Consolas" pitchFamily="49" charset="0"/>
                <a:cs typeface="Consolas" pitchFamily="49" charset="0"/>
              </a:rPr>
              <a:t> b) {}</a:t>
            </a:r>
          </a:p>
          <a:p>
            <a:pPr fontAlgn="base"/>
            <a:r>
              <a:rPr lang="en-US" sz="2800" b="1" noProof="1">
                <a:latin typeface="Consolas" pitchFamily="49" charset="0"/>
                <a:cs typeface="Consolas" pitchFamily="49" charset="0"/>
              </a:rPr>
              <a:t>static </a:t>
            </a:r>
            <a:r>
              <a:rPr lang="en-US" sz="2800" b="1" noProof="1">
                <a:solidFill>
                  <a:schemeClr val="bg1"/>
                </a:solidFill>
                <a:latin typeface="Consolas" pitchFamily="49" charset="0"/>
                <a:cs typeface="Consolas" pitchFamily="49" charset="0"/>
              </a:rPr>
              <a:t>Double myMethod</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 </a:t>
            </a:r>
            <a:r>
              <a:rPr lang="en-US" sz="2800" b="1" noProof="1">
                <a:solidFill>
                  <a:schemeClr val="bg1"/>
                </a:solidFill>
                <a:latin typeface="Consolas" pitchFamily="49" charset="0"/>
                <a:cs typeface="Consolas" pitchFamily="49" charset="0"/>
              </a:rPr>
              <a:t>Double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b) {}</a:t>
            </a:r>
          </a:p>
        </p:txBody>
      </p:sp>
      <p:sp>
        <p:nvSpPr>
          <p:cNvPr id="9" name="AutoShape 6"/>
          <p:cNvSpPr>
            <a:spLocks noChangeArrowheads="1"/>
          </p:cNvSpPr>
          <p:nvPr/>
        </p:nvSpPr>
        <p:spPr bwMode="auto">
          <a:xfrm>
            <a:off x="6545427" y="3024120"/>
            <a:ext cx="3540966" cy="612934"/>
          </a:xfrm>
          <a:prstGeom prst="wedgeRoundRectCallout">
            <a:avLst>
              <a:gd name="adj1" fmla="val -32309"/>
              <a:gd name="adj2" fmla="val -7117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0" name="Slide Number">
            <a:extLst>
              <a:ext uri="{FF2B5EF4-FFF2-40B4-BE49-F238E27FC236}">
                <a16:creationId xmlns:a16="http://schemas.microsoft.com/office/drawing/2014/main" id="{6AD624F1-8148-4587-878A-DF3DC93B548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372049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EC0295-AD27-4C7B-9F55-AE019D638662}"/>
              </a:ext>
            </a:extLst>
          </p:cNvPr>
          <p:cNvSpPr>
            <a:spLocks noGrp="1"/>
          </p:cNvSpPr>
          <p:nvPr>
            <p:ph type="body" sz="quarter" idx="10"/>
          </p:nvPr>
        </p:nvSpPr>
        <p:spPr/>
        <p:txBody>
          <a:bodyPr>
            <a:normAutofit/>
          </a:bodyPr>
          <a:lstStyle/>
          <a:p>
            <a:r>
              <a:rPr lang="en-GB" sz="3200" dirty="0"/>
              <a:t>Create a class </a:t>
            </a:r>
            <a:r>
              <a:rPr lang="en-GB" sz="3200" b="1" dirty="0" err="1">
                <a:solidFill>
                  <a:schemeClr val="bg1"/>
                </a:solidFill>
                <a:latin typeface="Consolas" panose="020B0609020204030204" pitchFamily="49" charset="0"/>
              </a:rPr>
              <a:t>MathOperation</a:t>
            </a:r>
            <a:r>
              <a:rPr lang="en-GB" sz="3200" dirty="0"/>
              <a:t>, which should have method </a:t>
            </a:r>
            <a:r>
              <a:rPr lang="en-US" sz="3200" b="1" dirty="0">
                <a:solidFill>
                  <a:schemeClr val="bg1"/>
                </a:solidFill>
                <a:latin typeface="Consolas" panose="020B0609020204030204" pitchFamily="49" charset="0"/>
              </a:rPr>
              <a:t>add()</a:t>
            </a:r>
            <a:endParaRPr lang="bg-BG" sz="3200" b="1" dirty="0">
              <a:solidFill>
                <a:schemeClr val="bg1"/>
              </a:solidFill>
              <a:latin typeface="Consolas" panose="020B0609020204030204" pitchFamily="49" charset="0"/>
            </a:endParaRPr>
          </a:p>
          <a:p>
            <a:r>
              <a:rPr lang="en-US" sz="3200" dirty="0"/>
              <a:t>Must</a:t>
            </a:r>
            <a:r>
              <a:rPr lang="en-GB" sz="3200" dirty="0"/>
              <a:t> be invoked with </a:t>
            </a:r>
            <a:r>
              <a:rPr lang="en-GB" sz="3200" b="1" dirty="0">
                <a:solidFill>
                  <a:schemeClr val="bg1"/>
                </a:solidFill>
              </a:rPr>
              <a:t>two</a:t>
            </a:r>
            <a:r>
              <a:rPr lang="en-GB" sz="3200" dirty="0"/>
              <a:t>,</a:t>
            </a:r>
            <a:r>
              <a:rPr lang="en-GB" sz="3200" b="1" dirty="0">
                <a:solidFill>
                  <a:schemeClr val="bg1"/>
                </a:solidFill>
              </a:rPr>
              <a:t> three </a:t>
            </a:r>
            <a:r>
              <a:rPr lang="en-GB" sz="3200" dirty="0"/>
              <a:t>or</a:t>
            </a:r>
            <a:r>
              <a:rPr lang="en-GB" sz="3200" b="1" dirty="0">
                <a:solidFill>
                  <a:schemeClr val="bg1"/>
                </a:solidFill>
              </a:rPr>
              <a:t> four integers</a:t>
            </a:r>
            <a:endParaRPr lang="en-US" sz="320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a:t>MathOperation</a:t>
            </a:r>
            <a:endParaRPr lang="bg-BG" sz="4000" dirty="0"/>
          </a:p>
        </p:txBody>
      </p:sp>
      <p:sp>
        <p:nvSpPr>
          <p:cNvPr id="18" name="Rectangle 4"/>
          <p:cNvSpPr>
            <a:spLocks noChangeArrowheads="1"/>
          </p:cNvSpPr>
          <p:nvPr/>
        </p:nvSpPr>
        <p:spPr bwMode="auto">
          <a:xfrm>
            <a:off x="616063" y="2511246"/>
            <a:ext cx="5372152" cy="45339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000" b="1" noProof="1">
                <a:latin typeface="Consolas" panose="020B0609020204030204" pitchFamily="49" charset="0"/>
              </a:rPr>
              <a:t>MathOperation</a:t>
            </a:r>
          </a:p>
        </p:txBody>
      </p:sp>
      <p:sp>
        <p:nvSpPr>
          <p:cNvPr id="19" name="Rectangle 18"/>
          <p:cNvSpPr>
            <a:spLocks noChangeArrowheads="1"/>
          </p:cNvSpPr>
          <p:nvPr/>
        </p:nvSpPr>
        <p:spPr bwMode="auto">
          <a:xfrm>
            <a:off x="616063" y="2992914"/>
            <a:ext cx="5372152"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0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10" y="4499755"/>
            <a:ext cx="8075440" cy="1528104"/>
          </a:xfrm>
          <a:prstGeom prst="rect">
            <a:avLst/>
          </a:prstGeom>
          <a:effectLst>
            <a:outerShdw blurRad="63500" sx="102000" sy="102000" algn="ctr" rotWithShape="0">
              <a:prstClr val="black">
                <a:alpha val="40000"/>
              </a:prstClr>
            </a:outerShdw>
          </a:effectLst>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3927" y="3757792"/>
            <a:ext cx="1872485" cy="2270067"/>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BAC173E4-FEC0-4CAC-B395-CE8D3A451EB8}"/>
              </a:ext>
            </a:extLst>
          </p:cNvPr>
          <p:cNvSpPr txBox="1"/>
          <p:nvPr/>
        </p:nvSpPr>
        <p:spPr>
          <a:xfrm>
            <a:off x="760412" y="6315652"/>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u="sng" dirty="0">
                <a:solidFill>
                  <a:schemeClr val="bg1"/>
                </a:solidFill>
                <a:hlinkClick r:id="rId5"/>
              </a:rPr>
              <a:t>https://judge.softuni.bg/Contests/1592/Polymorphism-Lab</a:t>
            </a:r>
            <a:endParaRPr lang="en-US" u="sng" dirty="0">
              <a:solidFill>
                <a:schemeClr val="bg1"/>
              </a:solidFill>
            </a:endParaRPr>
          </a:p>
        </p:txBody>
      </p:sp>
      <p:sp>
        <p:nvSpPr>
          <p:cNvPr id="6" name="Arrow: Right 5">
            <a:extLst>
              <a:ext uri="{FF2B5EF4-FFF2-40B4-BE49-F238E27FC236}">
                <a16:creationId xmlns:a16="http://schemas.microsoft.com/office/drawing/2014/main" id="{9617C4B5-1776-4CE2-AE15-9378774BA96E}"/>
              </a:ext>
            </a:extLst>
          </p:cNvPr>
          <p:cNvSpPr/>
          <p:nvPr/>
        </p:nvSpPr>
        <p:spPr bwMode="auto">
          <a:xfrm>
            <a:off x="8627758" y="5136978"/>
            <a:ext cx="877561" cy="253657"/>
          </a:xfrm>
          <a:prstGeom prst="rightArrow">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1" name="Slide Number">
            <a:extLst>
              <a:ext uri="{FF2B5EF4-FFF2-40B4-BE49-F238E27FC236}">
                <a16:creationId xmlns:a16="http://schemas.microsoft.com/office/drawing/2014/main" id="{C11290ED-FAFD-434B-9E1E-2FD79FF1DDB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2687756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err="1" smtClean="0"/>
              <a:t>MathOperation</a:t>
            </a:r>
            <a:endParaRPr lang="bg-BG" sz="4000" dirty="0"/>
          </a:p>
        </p:txBody>
      </p:sp>
      <p:sp>
        <p:nvSpPr>
          <p:cNvPr id="11" name="Text Placeholder 5"/>
          <p:cNvSpPr txBox="1">
            <a:spLocks/>
          </p:cNvSpPr>
          <p:nvPr/>
        </p:nvSpPr>
        <p:spPr>
          <a:xfrm>
            <a:off x="619125" y="1311720"/>
            <a:ext cx="9382125" cy="488516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MathOperation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a:t>
            </a:r>
          </a:p>
          <a:p>
            <a:r>
              <a:rPr lang="en-US" sz="2800" dirty="0">
                <a:solidFill>
                  <a:schemeClr val="tx1"/>
                </a:solidFill>
                <a:effectLst/>
              </a:rPr>
              <a:t>    return a + b;</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a:t>
            </a:r>
          </a:p>
          <a:p>
            <a:r>
              <a:rPr lang="en-US" sz="2800" dirty="0">
                <a:solidFill>
                  <a:schemeClr val="tx1"/>
                </a:solidFill>
                <a:effectLst/>
              </a:rPr>
              <a:t>    return a + b + c;</a:t>
            </a:r>
          </a:p>
          <a:p>
            <a:r>
              <a:rPr lang="en-US" sz="2800" dirty="0">
                <a:solidFill>
                  <a:schemeClr val="tx1"/>
                </a:solidFill>
                <a:effectLst/>
              </a:rPr>
              <a:t>  }</a:t>
            </a:r>
          </a:p>
          <a:p>
            <a:r>
              <a:rPr lang="en-US" sz="2800" dirty="0">
                <a:solidFill>
                  <a:schemeClr val="tx1"/>
                </a:solidFill>
                <a:effectLst/>
              </a:rPr>
              <a:t>  public int </a:t>
            </a:r>
            <a:r>
              <a:rPr lang="en-US" sz="2800" dirty="0">
                <a:solidFill>
                  <a:schemeClr val="bg1"/>
                </a:solidFill>
                <a:effectLst/>
              </a:rPr>
              <a:t>add</a:t>
            </a:r>
            <a:r>
              <a:rPr lang="en-US" sz="2800" dirty="0">
                <a:solidFill>
                  <a:schemeClr val="tx1"/>
                </a:solidFill>
                <a:effectLst/>
              </a:rPr>
              <a:t>(int a, int b, int c, int d) {</a:t>
            </a:r>
          </a:p>
          <a:p>
            <a:r>
              <a:rPr lang="en-US" sz="2800" dirty="0">
                <a:solidFill>
                  <a:schemeClr val="tx1"/>
                </a:solidFill>
                <a:effectLst/>
              </a:rPr>
              <a:t>    return a + b + c + d;</a:t>
            </a:r>
          </a:p>
          <a:p>
            <a:r>
              <a:rPr lang="en-US" sz="2800" dirty="0">
                <a:solidFill>
                  <a:schemeClr val="tx1"/>
                </a:solidFill>
                <a:effectLst/>
              </a:rPr>
              <a:t>  }</a:t>
            </a:r>
          </a:p>
          <a:p>
            <a:r>
              <a:rPr lang="en-US" sz="2800" dirty="0">
                <a:solidFill>
                  <a:schemeClr val="tx1"/>
                </a:solidFill>
                <a:effectLst/>
              </a:rPr>
              <a:t>}</a:t>
            </a:r>
          </a:p>
        </p:txBody>
      </p:sp>
      <p:sp>
        <p:nvSpPr>
          <p:cNvPr id="6" name="Slide Number">
            <a:extLst>
              <a:ext uri="{FF2B5EF4-FFF2-40B4-BE49-F238E27FC236}">
                <a16:creationId xmlns:a16="http://schemas.microsoft.com/office/drawing/2014/main" id="{3DA85C4B-574D-4D22-A907-63C3CE2AEA1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1525660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Overloading</a:t>
            </a:r>
            <a:r>
              <a:rPr lang="en-US" dirty="0"/>
              <a:t> can take place in the </a:t>
            </a:r>
            <a:r>
              <a:rPr lang="en-US" b="1" dirty="0">
                <a:solidFill>
                  <a:schemeClr val="bg1"/>
                </a:solidFill>
              </a:rPr>
              <a:t>same class </a:t>
            </a:r>
            <a:r>
              <a:rPr lang="en-US" dirty="0"/>
              <a:t>or in its </a:t>
            </a:r>
            <a:r>
              <a:rPr lang="en-US" b="1" dirty="0">
                <a:solidFill>
                  <a:schemeClr val="bg1"/>
                </a:solidFill>
              </a:rPr>
              <a:t>sub-class</a:t>
            </a:r>
            <a:endParaRPr lang="en-US" dirty="0">
              <a:solidFill>
                <a:schemeClr val="bg1"/>
              </a:solidFill>
            </a:endParaRPr>
          </a:p>
          <a:p>
            <a:pPr>
              <a:buClr>
                <a:schemeClr val="tx1"/>
              </a:buClr>
            </a:pPr>
            <a:r>
              <a:rPr lang="en-US" b="1" dirty="0">
                <a:solidFill>
                  <a:schemeClr val="bg1"/>
                </a:solidFill>
              </a:rPr>
              <a:t>Constructors</a:t>
            </a:r>
            <a:r>
              <a:rPr lang="en-US" dirty="0"/>
              <a:t> in Java can be </a:t>
            </a:r>
            <a:r>
              <a:rPr lang="en-US" b="1" dirty="0">
                <a:solidFill>
                  <a:schemeClr val="bg1"/>
                </a:solidFill>
              </a:rPr>
              <a:t>overloaded</a:t>
            </a:r>
          </a:p>
          <a:p>
            <a:pPr>
              <a:buClr>
                <a:schemeClr val="tx1"/>
              </a:buClr>
            </a:pPr>
            <a:r>
              <a:rPr lang="en-US" dirty="0"/>
              <a:t>Overloaded methods must have a </a:t>
            </a:r>
            <a:r>
              <a:rPr lang="en-US" b="1" dirty="0">
                <a:solidFill>
                  <a:schemeClr val="bg1"/>
                </a:solidFill>
              </a:rPr>
              <a:t>different argument list</a:t>
            </a:r>
            <a:endParaRPr lang="en-US" dirty="0">
              <a:solidFill>
                <a:schemeClr val="bg1"/>
              </a:solidFill>
            </a:endParaRPr>
          </a:p>
          <a:p>
            <a:pPr>
              <a:buClr>
                <a:schemeClr val="tx1"/>
              </a:buClr>
            </a:pPr>
            <a:r>
              <a:rPr lang="en-US" dirty="0"/>
              <a:t>Overloaded method should always be the part of the same         class (can also take place in sub class), with </a:t>
            </a:r>
            <a:r>
              <a:rPr lang="en-US" b="1" dirty="0">
                <a:solidFill>
                  <a:schemeClr val="bg1"/>
                </a:solidFill>
              </a:rPr>
              <a:t>same name </a:t>
            </a:r>
            <a:r>
              <a:rPr lang="en-US" dirty="0"/>
              <a:t>but       </a:t>
            </a:r>
            <a:r>
              <a:rPr lang="en-US" b="1" dirty="0">
                <a:solidFill>
                  <a:schemeClr val="bg1"/>
                </a:solidFill>
              </a:rPr>
              <a:t>different</a:t>
            </a:r>
            <a:r>
              <a:rPr lang="en-US" dirty="0">
                <a:solidFill>
                  <a:schemeClr val="bg1"/>
                </a:solidFill>
              </a:rPr>
              <a:t> </a:t>
            </a:r>
            <a:r>
              <a:rPr lang="en-US" b="1" dirty="0">
                <a:solidFill>
                  <a:schemeClr val="bg1"/>
                </a:solidFill>
              </a:rPr>
              <a:t>parameters</a:t>
            </a:r>
            <a:endParaRPr lang="en-US" dirty="0">
              <a:solidFill>
                <a:schemeClr val="bg1"/>
              </a:solidFill>
            </a:endParaRPr>
          </a:p>
          <a:p>
            <a:pPr>
              <a:buClr>
                <a:schemeClr val="tx1"/>
              </a:buClr>
            </a:pPr>
            <a:r>
              <a:rPr lang="en-US" dirty="0"/>
              <a:t>They may have the </a:t>
            </a:r>
            <a:r>
              <a:rPr lang="en-US" b="1" dirty="0">
                <a:solidFill>
                  <a:schemeClr val="bg1"/>
                </a:solidFill>
              </a:rPr>
              <a:t>same</a:t>
            </a:r>
            <a:r>
              <a:rPr lang="en-US" dirty="0"/>
              <a:t> or </a:t>
            </a:r>
            <a:r>
              <a:rPr lang="en-US" b="1" dirty="0">
                <a:solidFill>
                  <a:schemeClr val="bg1"/>
                </a:solidFill>
              </a:rPr>
              <a:t>different return types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Overloading Method</a:t>
            </a:r>
            <a:endParaRPr lang="en-US" dirty="0"/>
          </a:p>
        </p:txBody>
      </p:sp>
      <p:sp>
        <p:nvSpPr>
          <p:cNvPr id="5" name="Slide Number">
            <a:extLst>
              <a:ext uri="{FF2B5EF4-FFF2-40B4-BE49-F238E27FC236}">
                <a16:creationId xmlns:a16="http://schemas.microsoft.com/office/drawing/2014/main" id="{980F792D-BCA8-4A49-A75B-C08AFE5D804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4780725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type="body" sz="quarter" idx="10"/>
          </p:nvPr>
        </p:nvSpPr>
        <p:spPr/>
        <p:txBody>
          <a:bodyPr/>
          <a:lstStyle/>
          <a:p>
            <a:r>
              <a:rPr lang="en-US" dirty="0"/>
              <a:t>Using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9" name="Rectangle 8"/>
          <p:cNvSpPr>
            <a:spLocks noChangeArrowheads="1"/>
          </p:cNvSpPr>
          <p:nvPr/>
        </p:nvSpPr>
        <p:spPr bwMode="auto">
          <a:xfrm>
            <a:off x="620483" y="1995177"/>
            <a:ext cx="8747452" cy="35702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600"/>
              </a:spcBef>
            </a:pPr>
            <a:r>
              <a:rPr lang="en-US" sz="2800" b="1" noProof="1">
                <a:latin typeface="Consolas" pitchFamily="49" charset="0"/>
                <a:cs typeface="Consolas" pitchFamily="49" charset="0"/>
              </a:rPr>
              <a:t>public static void main(String[] args) {</a:t>
            </a:r>
          </a:p>
          <a:p>
            <a:pPr fontAlgn="base">
              <a:spcBef>
                <a:spcPts val="600"/>
              </a:spcBef>
            </a:pPr>
            <a:r>
              <a:rPr lang="en-US" sz="2800" b="1" noProof="1">
                <a:latin typeface="Consolas" pitchFamily="49" charset="0"/>
                <a:cs typeface="Consolas" pitchFamily="49" charset="0"/>
              </a:rPr>
              <a:t>  Rectangle rect = new Rectangle(3.0, 4.0);</a:t>
            </a:r>
          </a:p>
          <a:p>
            <a:pPr fontAlgn="base">
              <a:spcBef>
                <a:spcPts val="600"/>
              </a:spcBef>
            </a:pPr>
            <a:r>
              <a:rPr lang="en-US" sz="2800" b="1" noProof="1">
                <a:latin typeface="Consolas" pitchFamily="49" charset="0"/>
                <a:cs typeface="Consolas" pitchFamily="49" charset="0"/>
              </a:rPr>
              <a:t>  Rectangle square = new Square(4.0);</a:t>
            </a:r>
          </a:p>
          <a:p>
            <a:pPr fontAlgn="base">
              <a:spcBef>
                <a:spcPts val="600"/>
              </a:spcBef>
            </a:pPr>
            <a:endParaRPr lang="en-US" sz="2800" b="1" noProof="1">
              <a:latin typeface="Consolas" pitchFamily="49" charset="0"/>
              <a:cs typeface="Consolas" pitchFamily="49" charset="0"/>
            </a:endParaRP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rect.area()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  System.out.println(</a:t>
            </a:r>
            <a:r>
              <a:rPr lang="en-US" sz="2800" b="1" noProof="1">
                <a:solidFill>
                  <a:schemeClr val="bg1"/>
                </a:solidFill>
                <a:latin typeface="Consolas" pitchFamily="49" charset="0"/>
                <a:cs typeface="Consolas" pitchFamily="49" charset="0"/>
              </a:rPr>
              <a:t>square.area()</a:t>
            </a:r>
            <a:r>
              <a:rPr lang="en-US" sz="2800" b="1" noProof="1">
                <a:latin typeface="Consolas" pitchFamily="49" charset="0"/>
                <a:cs typeface="Consolas" pitchFamily="49" charset="0"/>
              </a:rPr>
              <a:t>);</a:t>
            </a:r>
          </a:p>
          <a:p>
            <a:pPr fontAlgn="base">
              <a:spcBef>
                <a:spcPts val="600"/>
              </a:spcBef>
            </a:pPr>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8162357" y="4293087"/>
            <a:ext cx="2101316" cy="1191816"/>
          </a:xfrm>
          <a:prstGeom prst="wedgeRoundRectCallout">
            <a:avLst>
              <a:gd name="adj1" fmla="val -62213"/>
              <a:gd name="adj2" fmla="val -272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rgbClr val="FFFFFF"/>
                </a:solidFill>
              </a:rPr>
              <a:t>Method overriding</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4AC54AA5-5F78-4B39-A5E9-A9678221331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703388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Also known as </a:t>
            </a:r>
            <a:r>
              <a:rPr lang="en-US" b="1" dirty="0">
                <a:solidFill>
                  <a:schemeClr val="bg1"/>
                </a:solidFill>
              </a:rPr>
              <a:t>Dynamic Polymorphism</a:t>
            </a:r>
          </a:p>
        </p:txBody>
      </p:sp>
      <p:sp>
        <p:nvSpPr>
          <p:cNvPr id="4" name="Title 3"/>
          <p:cNvSpPr>
            <a:spLocks noGrp="1"/>
          </p:cNvSpPr>
          <p:nvPr>
            <p:ph type="title"/>
          </p:nvPr>
        </p:nvSpPr>
        <p:spPr/>
        <p:txBody>
          <a:bodyPr/>
          <a:lstStyle/>
          <a:p>
            <a:r>
              <a:rPr lang="en-US" noProof="1"/>
              <a:t>Runtime Polymorphism</a:t>
            </a:r>
            <a:endParaRPr lang="en-US" dirty="0"/>
          </a:p>
        </p:txBody>
      </p:sp>
      <p:sp>
        <p:nvSpPr>
          <p:cNvPr id="5" name="Rectangle 4"/>
          <p:cNvSpPr>
            <a:spLocks noChangeArrowheads="1"/>
          </p:cNvSpPr>
          <p:nvPr/>
        </p:nvSpPr>
        <p:spPr bwMode="auto">
          <a:xfrm>
            <a:off x="620485" y="4095952"/>
            <a:ext cx="7245220" cy="24929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Square extends Rectangle {</a:t>
            </a:r>
          </a:p>
          <a:p>
            <a:pPr fontAlgn="base"/>
            <a:r>
              <a:rPr lang="en-US" sz="2600" b="1" noProof="1">
                <a:latin typeface="Consolas" pitchFamily="49" charset="0"/>
                <a:cs typeface="Consolas" pitchFamily="49" charset="0"/>
              </a:rPr>
              <a:t>  @Override</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this.a</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9" name="AutoShape 6"/>
          <p:cNvSpPr>
            <a:spLocks noChangeArrowheads="1"/>
          </p:cNvSpPr>
          <p:nvPr/>
        </p:nvSpPr>
        <p:spPr bwMode="auto">
          <a:xfrm>
            <a:off x="5808307" y="4777781"/>
            <a:ext cx="3279710" cy="553998"/>
          </a:xfrm>
          <a:custGeom>
            <a:avLst/>
            <a:gdLst>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1555486 w 3067052"/>
              <a:gd name="connsiteY18" fmla="*/ 114433 h 578882"/>
              <a:gd name="connsiteX19" fmla="*/ 0 w 3067052"/>
              <a:gd name="connsiteY19" fmla="*/ 96480 h 578882"/>
              <a:gd name="connsiteX20" fmla="*/ 0 w 3067052"/>
              <a:gd name="connsiteY20" fmla="*/ 96482 h 578882"/>
              <a:gd name="connsiteX0" fmla="*/ 0 w 3067052"/>
              <a:gd name="connsiteY0" fmla="*/ 96482 h 578882"/>
              <a:gd name="connsiteX1" fmla="*/ 96482 w 3067052"/>
              <a:gd name="connsiteY1" fmla="*/ 0 h 578882"/>
              <a:gd name="connsiteX2" fmla="*/ 511175 w 3067052"/>
              <a:gd name="connsiteY2" fmla="*/ 0 h 578882"/>
              <a:gd name="connsiteX3" fmla="*/ 511175 w 3067052"/>
              <a:gd name="connsiteY3" fmla="*/ 0 h 578882"/>
              <a:gd name="connsiteX4" fmla="*/ 1277938 w 3067052"/>
              <a:gd name="connsiteY4" fmla="*/ 0 h 578882"/>
              <a:gd name="connsiteX5" fmla="*/ 2970570 w 3067052"/>
              <a:gd name="connsiteY5" fmla="*/ 0 h 578882"/>
              <a:gd name="connsiteX6" fmla="*/ 3067052 w 3067052"/>
              <a:gd name="connsiteY6" fmla="*/ 96482 h 578882"/>
              <a:gd name="connsiteX7" fmla="*/ 3067052 w 3067052"/>
              <a:gd name="connsiteY7" fmla="*/ 96480 h 578882"/>
              <a:gd name="connsiteX8" fmla="*/ 3067052 w 3067052"/>
              <a:gd name="connsiteY8" fmla="*/ 96480 h 578882"/>
              <a:gd name="connsiteX9" fmla="*/ 3067052 w 3067052"/>
              <a:gd name="connsiteY9" fmla="*/ 241201 h 578882"/>
              <a:gd name="connsiteX10" fmla="*/ 3067052 w 3067052"/>
              <a:gd name="connsiteY10" fmla="*/ 482400 h 578882"/>
              <a:gd name="connsiteX11" fmla="*/ 2970570 w 3067052"/>
              <a:gd name="connsiteY11" fmla="*/ 578882 h 578882"/>
              <a:gd name="connsiteX12" fmla="*/ 1277938 w 3067052"/>
              <a:gd name="connsiteY12" fmla="*/ 578882 h 578882"/>
              <a:gd name="connsiteX13" fmla="*/ 511175 w 3067052"/>
              <a:gd name="connsiteY13" fmla="*/ 578882 h 578882"/>
              <a:gd name="connsiteX14" fmla="*/ 511175 w 3067052"/>
              <a:gd name="connsiteY14" fmla="*/ 578882 h 578882"/>
              <a:gd name="connsiteX15" fmla="*/ 96482 w 3067052"/>
              <a:gd name="connsiteY15" fmla="*/ 578882 h 578882"/>
              <a:gd name="connsiteX16" fmla="*/ 0 w 3067052"/>
              <a:gd name="connsiteY16" fmla="*/ 482400 h 578882"/>
              <a:gd name="connsiteX17" fmla="*/ 0 w 3067052"/>
              <a:gd name="connsiteY17" fmla="*/ 241201 h 578882"/>
              <a:gd name="connsiteX18" fmla="*/ 0 w 3067052"/>
              <a:gd name="connsiteY18" fmla="*/ 96480 h 578882"/>
              <a:gd name="connsiteX19" fmla="*/ 0 w 3067052"/>
              <a:gd name="connsiteY19" fmla="*/ 96482 h 57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67052" h="578882">
                <a:moveTo>
                  <a:pt x="0" y="96482"/>
                </a:moveTo>
                <a:cubicBezTo>
                  <a:pt x="0" y="43196"/>
                  <a:pt x="43196" y="0"/>
                  <a:pt x="96482" y="0"/>
                </a:cubicBezTo>
                <a:lnTo>
                  <a:pt x="511175" y="0"/>
                </a:lnTo>
                <a:lnTo>
                  <a:pt x="511175" y="0"/>
                </a:lnTo>
                <a:lnTo>
                  <a:pt x="1277938" y="0"/>
                </a:lnTo>
                <a:lnTo>
                  <a:pt x="2970570" y="0"/>
                </a:lnTo>
                <a:cubicBezTo>
                  <a:pt x="3023856" y="0"/>
                  <a:pt x="3067052" y="43196"/>
                  <a:pt x="3067052" y="96482"/>
                </a:cubicBezTo>
                <a:lnTo>
                  <a:pt x="3067052" y="96480"/>
                </a:lnTo>
                <a:lnTo>
                  <a:pt x="3067052" y="96480"/>
                </a:lnTo>
                <a:lnTo>
                  <a:pt x="3067052" y="241201"/>
                </a:lnTo>
                <a:lnTo>
                  <a:pt x="3067052" y="482400"/>
                </a:lnTo>
                <a:cubicBezTo>
                  <a:pt x="3067052" y="535686"/>
                  <a:pt x="3023856" y="578882"/>
                  <a:pt x="2970570" y="578882"/>
                </a:cubicBezTo>
                <a:lnTo>
                  <a:pt x="1277938" y="578882"/>
                </a:lnTo>
                <a:lnTo>
                  <a:pt x="511175" y="578882"/>
                </a:lnTo>
                <a:lnTo>
                  <a:pt x="511175" y="578882"/>
                </a:lnTo>
                <a:lnTo>
                  <a:pt x="96482" y="578882"/>
                </a:lnTo>
                <a:cubicBezTo>
                  <a:pt x="43196" y="578882"/>
                  <a:pt x="0" y="535686"/>
                  <a:pt x="0" y="482400"/>
                </a:cubicBezTo>
                <a:lnTo>
                  <a:pt x="0" y="241201"/>
                </a:lnTo>
                <a:lnTo>
                  <a:pt x="0" y="96480"/>
                </a:lnTo>
                <a:lnTo>
                  <a:pt x="0" y="96482"/>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7" name="Rectangle 6">
            <a:extLst>
              <a:ext uri="{FF2B5EF4-FFF2-40B4-BE49-F238E27FC236}">
                <a16:creationId xmlns:a16="http://schemas.microsoft.com/office/drawing/2014/main" id="{76F57FCE-0B82-439F-BE12-F73205AD68A2}"/>
              </a:ext>
            </a:extLst>
          </p:cNvPr>
          <p:cNvSpPr>
            <a:spLocks noChangeArrowheads="1"/>
          </p:cNvSpPr>
          <p:nvPr/>
        </p:nvSpPr>
        <p:spPr bwMode="auto">
          <a:xfrm>
            <a:off x="620485" y="1789925"/>
            <a:ext cx="7245220"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600" b="1" noProof="1">
                <a:latin typeface="Consolas" pitchFamily="49" charset="0"/>
                <a:cs typeface="Consolas" pitchFamily="49" charset="0"/>
              </a:rPr>
              <a:t>public class Rectangle {</a:t>
            </a:r>
          </a:p>
          <a:p>
            <a:pPr fontAlgn="base"/>
            <a:r>
              <a:rPr lang="en-US" sz="2600" b="1" noProof="1">
                <a:latin typeface="Consolas" pitchFamily="49" charset="0"/>
                <a:cs typeface="Consolas" pitchFamily="49" charset="0"/>
              </a:rPr>
              <a:t>  public </a:t>
            </a:r>
            <a:r>
              <a:rPr lang="en-US" sz="2600" b="1" noProof="1">
                <a:solidFill>
                  <a:schemeClr val="bg1"/>
                </a:solidFill>
                <a:latin typeface="Consolas" pitchFamily="49" charset="0"/>
                <a:cs typeface="Consolas" pitchFamily="49" charset="0"/>
              </a:rPr>
              <a:t>Double area() </a:t>
            </a:r>
            <a:r>
              <a:rPr lang="en-US" sz="2600" b="1" noProof="1">
                <a:latin typeface="Consolas" pitchFamily="49" charset="0"/>
                <a:cs typeface="Consolas" pitchFamily="49" charset="0"/>
              </a:rPr>
              <a:t>{</a:t>
            </a:r>
          </a:p>
          <a:p>
            <a:pPr fontAlgn="base"/>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latin typeface="Consolas" pitchFamily="49" charset="0"/>
                <a:cs typeface="Consolas" pitchFamily="49" charset="0"/>
              </a:rPr>
              <a:t>return </a:t>
            </a:r>
            <a:r>
              <a:rPr lang="en-US" sz="2600" b="1" noProof="1">
                <a:solidFill>
                  <a:schemeClr val="bg1"/>
                </a:solidFill>
                <a:latin typeface="Consolas" pitchFamily="49" charset="0"/>
                <a:cs typeface="Consolas" pitchFamily="49" charset="0"/>
              </a:rPr>
              <a:t>this.a * this.b</a:t>
            </a:r>
            <a:r>
              <a:rPr lang="en-US" sz="2600" b="1" noProof="1">
                <a:latin typeface="Consolas" pitchFamily="49" charset="0"/>
                <a:cs typeface="Consolas" pitchFamily="49" charset="0"/>
              </a:rPr>
              <a:t>;</a:t>
            </a:r>
          </a:p>
          <a:p>
            <a:pPr fontAlgn="base"/>
            <a:r>
              <a:rPr lang="en-US" sz="2600" b="1" noProof="1">
                <a:latin typeface="Consolas" pitchFamily="49" charset="0"/>
                <a:cs typeface="Consolas" pitchFamily="49" charset="0"/>
              </a:rPr>
              <a:t>  }</a:t>
            </a:r>
          </a:p>
          <a:p>
            <a:pPr fontAlgn="base"/>
            <a:r>
              <a:rPr lang="en-US" sz="2600"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FB0C1980-36E9-4C89-A8ED-05493B57C1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478543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US" b="1" dirty="0">
                <a:solidFill>
                  <a:schemeClr val="bg1"/>
                </a:solidFill>
              </a:rPr>
              <a:t>Overriding</a:t>
            </a:r>
            <a:r>
              <a:rPr lang="en-US" dirty="0"/>
              <a:t> can take place in </a:t>
            </a:r>
            <a:r>
              <a:rPr lang="en-US" b="1" dirty="0">
                <a:solidFill>
                  <a:schemeClr val="bg1"/>
                </a:solidFill>
              </a:rPr>
              <a:t>sub-class</a:t>
            </a:r>
            <a:endParaRPr lang="en-US" dirty="0">
              <a:solidFill>
                <a:schemeClr val="bg1"/>
              </a:solidFill>
            </a:endParaRPr>
          </a:p>
          <a:p>
            <a:pPr>
              <a:buClr>
                <a:schemeClr val="tx1"/>
              </a:buClr>
            </a:pPr>
            <a:r>
              <a:rPr lang="en-US" b="1" dirty="0">
                <a:solidFill>
                  <a:schemeClr val="bg1"/>
                </a:solidFill>
              </a:rPr>
              <a:t>Argument list </a:t>
            </a:r>
            <a:r>
              <a:rPr lang="en-US" dirty="0"/>
              <a:t>must be the </a:t>
            </a:r>
            <a:r>
              <a:rPr lang="en-US" b="1" dirty="0">
                <a:solidFill>
                  <a:schemeClr val="bg1"/>
                </a:solidFill>
              </a:rPr>
              <a:t>same</a:t>
            </a:r>
            <a:r>
              <a:rPr lang="en-US" dirty="0"/>
              <a:t> as that of the </a:t>
            </a:r>
            <a:r>
              <a:rPr lang="en-US" b="1" dirty="0">
                <a:solidFill>
                  <a:schemeClr val="bg1"/>
                </a:solidFill>
              </a:rPr>
              <a:t>parent method</a:t>
            </a:r>
          </a:p>
          <a:p>
            <a:pPr>
              <a:buClr>
                <a:schemeClr val="tx1"/>
              </a:buClr>
            </a:pPr>
            <a:r>
              <a:rPr lang="en-US" dirty="0"/>
              <a:t>The overriding method must have </a:t>
            </a:r>
            <a:r>
              <a:rPr lang="en-US" b="1" dirty="0">
                <a:solidFill>
                  <a:schemeClr val="bg1"/>
                </a:solidFill>
              </a:rPr>
              <a:t>same return type</a:t>
            </a:r>
          </a:p>
          <a:p>
            <a:pPr>
              <a:buClr>
                <a:schemeClr val="tx1"/>
              </a:buClr>
            </a:pPr>
            <a:r>
              <a:rPr lang="en-US" b="1" dirty="0">
                <a:solidFill>
                  <a:schemeClr val="bg1"/>
                </a:solidFill>
              </a:rPr>
              <a:t>Access modifier </a:t>
            </a:r>
            <a:r>
              <a:rPr lang="en-US" dirty="0"/>
              <a:t>cannot be more </a:t>
            </a:r>
            <a:r>
              <a:rPr lang="en-US" b="1" dirty="0">
                <a:solidFill>
                  <a:schemeClr val="bg1"/>
                </a:solidFill>
              </a:rPr>
              <a:t>restrictive</a:t>
            </a:r>
          </a:p>
          <a:p>
            <a:pPr>
              <a:buClr>
                <a:schemeClr val="tx1"/>
              </a:buClr>
            </a:pPr>
            <a:r>
              <a:rPr lang="en-US" b="1" dirty="0">
                <a:solidFill>
                  <a:schemeClr val="bg1"/>
                </a:solidFill>
              </a:rPr>
              <a:t>Private</a:t>
            </a:r>
            <a:r>
              <a:rPr lang="en-US" dirty="0"/>
              <a:t>,</a:t>
            </a:r>
            <a:r>
              <a:rPr lang="en-US" b="1" dirty="0">
                <a:solidFill>
                  <a:schemeClr val="bg1"/>
                </a:solidFill>
              </a:rPr>
              <a:t> static </a:t>
            </a:r>
            <a:r>
              <a:rPr lang="en-US" dirty="0"/>
              <a:t>and</a:t>
            </a:r>
            <a:r>
              <a:rPr lang="en-US" b="1" dirty="0">
                <a:solidFill>
                  <a:schemeClr val="bg1"/>
                </a:solidFill>
              </a:rPr>
              <a:t> final </a:t>
            </a:r>
            <a:r>
              <a:rPr lang="en-US" dirty="0"/>
              <a:t>methods can </a:t>
            </a:r>
            <a:r>
              <a:rPr lang="en-US" b="1" dirty="0">
                <a:solidFill>
                  <a:schemeClr val="bg1"/>
                </a:solidFill>
              </a:rPr>
              <a:t>NOT</a:t>
            </a:r>
            <a:r>
              <a:rPr lang="en-US" dirty="0">
                <a:solidFill>
                  <a:schemeClr val="bg1"/>
                </a:solidFill>
              </a:rPr>
              <a:t> </a:t>
            </a:r>
            <a:r>
              <a:rPr lang="en-US" dirty="0"/>
              <a:t>be overriden</a:t>
            </a:r>
          </a:p>
          <a:p>
            <a:pPr>
              <a:buClr>
                <a:schemeClr val="tx1"/>
              </a:buClr>
            </a:pPr>
            <a:r>
              <a:rPr lang="en-US" dirty="0"/>
              <a:t>The overriding method </a:t>
            </a:r>
            <a:r>
              <a:rPr lang="en-US" b="1" dirty="0">
                <a:solidFill>
                  <a:schemeClr val="bg1"/>
                </a:solidFill>
              </a:rPr>
              <a:t>must not </a:t>
            </a:r>
            <a:r>
              <a:rPr lang="en-US" dirty="0"/>
              <a:t>throw new or broader              </a:t>
            </a:r>
            <a:r>
              <a:rPr lang="en-US" b="1" dirty="0">
                <a:solidFill>
                  <a:schemeClr val="bg1"/>
                </a:solidFill>
              </a:rPr>
              <a:t>checked exceptions</a:t>
            </a:r>
            <a:endParaRPr lang="en-US" dirty="0">
              <a:solidFill>
                <a:schemeClr val="bg1"/>
              </a:solidFill>
            </a:endParaRPr>
          </a:p>
        </p:txBody>
      </p:sp>
      <p:sp>
        <p:nvSpPr>
          <p:cNvPr id="4" name="Title 3"/>
          <p:cNvSpPr>
            <a:spLocks noGrp="1"/>
          </p:cNvSpPr>
          <p:nvPr>
            <p:ph type="title"/>
          </p:nvPr>
        </p:nvSpPr>
        <p:spPr/>
        <p:txBody>
          <a:bodyPr/>
          <a:lstStyle/>
          <a:p>
            <a:r>
              <a:rPr lang="en-US" noProof="1"/>
              <a:t>Rules for Overriding Method</a:t>
            </a:r>
            <a:endParaRPr lang="en-US" dirty="0"/>
          </a:p>
        </p:txBody>
      </p:sp>
      <p:sp>
        <p:nvSpPr>
          <p:cNvPr id="5" name="Slide Number">
            <a:extLst>
              <a:ext uri="{FF2B5EF4-FFF2-40B4-BE49-F238E27FC236}">
                <a16:creationId xmlns:a16="http://schemas.microsoft.com/office/drawing/2014/main" id="{A49861CA-31E8-4472-80D0-2B1C7040C94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0714132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2AE1E29C-7B9A-4EBF-8D6C-F8CE16735AFB}"/>
              </a:ext>
            </a:extLst>
          </p:cNvPr>
          <p:cNvSpPr/>
          <p:nvPr/>
        </p:nvSpPr>
        <p:spPr bwMode="auto">
          <a:xfrm>
            <a:off x="5341596" y="1148443"/>
            <a:ext cx="1508811"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3209" y="2736852"/>
            <a:ext cx="1016772"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15" y="2833335"/>
            <a:ext cx="1119382"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518" y="2311416"/>
            <a:ext cx="219591"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896" y="2311416"/>
            <a:ext cx="208329"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4" name="Title 3">
            <a:extLst>
              <a:ext uri="{FF2B5EF4-FFF2-40B4-BE49-F238E27FC236}">
                <a16:creationId xmlns:a16="http://schemas.microsoft.com/office/drawing/2014/main" id="{E0FB9DD2-26E7-4CF1-87F4-594B89D35BB2}"/>
              </a:ext>
            </a:extLst>
          </p:cNvPr>
          <p:cNvSpPr>
            <a:spLocks noGrp="1"/>
          </p:cNvSpPr>
          <p:nvPr>
            <p:ph type="title" sz="quarter" idx="10"/>
          </p:nvPr>
        </p:nvSpPr>
        <p:spPr/>
        <p:txBody>
          <a:bodyPr/>
          <a:lstStyle/>
          <a:p>
            <a:r>
              <a:rPr lang="en-US"/>
              <a:t>Abstract Classes</a:t>
            </a:r>
          </a:p>
        </p:txBody>
      </p:sp>
    </p:spTree>
    <p:extLst>
      <p:ext uri="{BB962C8B-B14F-4D97-AF65-F5344CB8AC3E}">
        <p14:creationId xmlns:p14="http://schemas.microsoft.com/office/powerpoint/2010/main" val="3232939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a:xfrm>
            <a:off x="1894325" y="1121143"/>
            <a:ext cx="9858705" cy="5546589"/>
          </a:xfrm>
        </p:spPr>
        <p:txBody>
          <a:bodyPr>
            <a:normAutofit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r>
              <a:rPr lang="en-US" b="1" dirty="0">
                <a:solidFill>
                  <a:schemeClr val="bg1"/>
                </a:solidFill>
              </a:rPr>
              <a:t>abstract methods</a:t>
            </a:r>
            <a:endParaRPr lang="en-US" dirty="0">
              <a:solidFill>
                <a:schemeClr val="tx2">
                  <a:lumMod val="75000"/>
                </a:schemeClr>
              </a:solidFill>
            </a:endParaRPr>
          </a:p>
          <a:p>
            <a:r>
              <a:rPr lang="en-US" dirty="0"/>
              <a:t>If it has at least one abstract method, it must be </a:t>
            </a:r>
            <a:br>
              <a:rPr lang="en-US" dirty="0"/>
            </a:br>
            <a:r>
              <a:rPr lang="en-US" dirty="0"/>
              <a:t>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p:txBody>
      </p:sp>
      <p:sp>
        <p:nvSpPr>
          <p:cNvPr id="8" name="Text Placeholder 5"/>
          <p:cNvSpPr txBox="1">
            <a:spLocks/>
          </p:cNvSpPr>
          <p:nvPr/>
        </p:nvSpPr>
        <p:spPr>
          <a:xfrm>
            <a:off x="2811564" y="1806266"/>
            <a:ext cx="848864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a:t>
            </a:r>
            <a:r>
              <a:rPr lang="en-US" sz="2400" b="1" dirty="0">
                <a:solidFill>
                  <a:schemeClr val="accent2"/>
                </a:solidFill>
              </a:rPr>
              <a:t> </a:t>
            </a:r>
            <a:r>
              <a:rPr lang="en-US" sz="2400" b="1" dirty="0">
                <a:solidFill>
                  <a:schemeClr val="bg1"/>
                </a:solidFill>
              </a:rPr>
              <a:t>abstract</a:t>
            </a:r>
            <a:r>
              <a:rPr lang="en-US" sz="2400" b="1" dirty="0">
                <a:solidFill>
                  <a:schemeClr val="accent2"/>
                </a:solidFill>
              </a:rPr>
              <a:t> </a:t>
            </a:r>
            <a:r>
              <a:rPr lang="en-US" sz="2400" b="1" dirty="0"/>
              <a:t>class Shape {} </a:t>
            </a:r>
          </a:p>
          <a:p>
            <a:r>
              <a:rPr lang="en-US" sz="2400" b="1" dirty="0"/>
              <a:t>public class Circle extends Shape {}</a:t>
            </a:r>
          </a:p>
          <a:p>
            <a:r>
              <a:rPr lang="en-US" sz="2400" b="1" dirty="0">
                <a:solidFill>
                  <a:schemeClr val="bg1"/>
                </a:solidFill>
              </a:rPr>
              <a:t>Shape</a:t>
            </a:r>
            <a:r>
              <a:rPr lang="en-US" sz="2400" b="1" dirty="0">
                <a:solidFill>
                  <a:schemeClr val="accent2"/>
                </a:solidFill>
              </a:rPr>
              <a:t> </a:t>
            </a:r>
            <a:r>
              <a:rPr lang="en-US" sz="2400" b="1" dirty="0"/>
              <a:t>shape =</a:t>
            </a:r>
            <a:r>
              <a:rPr lang="en-US" sz="2400" b="1" dirty="0">
                <a:solidFill>
                  <a:schemeClr val="accent2"/>
                </a:solidFill>
              </a:rPr>
              <a:t> </a:t>
            </a:r>
            <a:r>
              <a:rPr lang="en-US" sz="2400" b="1" dirty="0">
                <a:solidFill>
                  <a:schemeClr val="bg1"/>
                </a:solidFill>
              </a:rPr>
              <a:t>new Shape()</a:t>
            </a:r>
            <a:r>
              <a:rPr lang="en-US" sz="2400" b="1" dirty="0"/>
              <a:t>;</a:t>
            </a:r>
            <a:r>
              <a:rPr lang="en-US" sz="2400" b="1" dirty="0">
                <a:solidFill>
                  <a:schemeClr val="accent2"/>
                </a:solidFill>
              </a:rPr>
              <a:t> </a:t>
            </a:r>
            <a:r>
              <a:rPr lang="en-US" sz="2400" b="1" i="1" dirty="0">
                <a:solidFill>
                  <a:schemeClr val="accent2"/>
                </a:solidFill>
              </a:rPr>
              <a:t>// Compile time error</a:t>
            </a:r>
          </a:p>
          <a:p>
            <a:r>
              <a:rPr lang="en-US" sz="2400" b="1" dirty="0">
                <a:solidFill>
                  <a:schemeClr val="bg1"/>
                </a:solidFill>
              </a:rPr>
              <a:t>Shape</a:t>
            </a:r>
            <a:r>
              <a:rPr lang="en-US" sz="2400" b="1" dirty="0">
                <a:solidFill>
                  <a:schemeClr val="accent2"/>
                </a:solidFill>
              </a:rPr>
              <a:t> </a:t>
            </a:r>
            <a:r>
              <a:rPr lang="en-US" sz="2400" b="1" dirty="0"/>
              <a:t>circle =</a:t>
            </a:r>
            <a:r>
              <a:rPr lang="en-US" sz="2400" b="1" dirty="0">
                <a:solidFill>
                  <a:schemeClr val="accent2"/>
                </a:solidFill>
              </a:rPr>
              <a:t> </a:t>
            </a:r>
            <a:r>
              <a:rPr lang="en-US" sz="2400" b="1" dirty="0">
                <a:solidFill>
                  <a:schemeClr val="bg1"/>
                </a:solidFill>
              </a:rPr>
              <a:t>new Circle()</a:t>
            </a:r>
            <a:r>
              <a:rPr lang="en-US" sz="2400" b="1" dirty="0"/>
              <a:t>;</a:t>
            </a:r>
            <a:r>
              <a:rPr lang="en-US" sz="2400" b="1" dirty="0">
                <a:solidFill>
                  <a:schemeClr val="accent2"/>
                </a:solidFill>
              </a:rPr>
              <a:t> </a:t>
            </a:r>
            <a:r>
              <a:rPr lang="en-US" sz="2400" b="1" i="1" dirty="0">
                <a:solidFill>
                  <a:schemeClr val="accent2"/>
                </a:solidFill>
              </a:rPr>
              <a:t>// polymorphism</a:t>
            </a:r>
          </a:p>
        </p:txBody>
      </p:sp>
      <p:sp>
        <p:nvSpPr>
          <p:cNvPr id="6" name="Slide Number">
            <a:extLst>
              <a:ext uri="{FF2B5EF4-FFF2-40B4-BE49-F238E27FC236}">
                <a16:creationId xmlns:a16="http://schemas.microsoft.com/office/drawing/2014/main" id="{C5E9D0B9-13FB-4805-8ABC-B6843294D26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21306479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18" name="Rectangle 4"/>
          <p:cNvSpPr>
            <a:spLocks noChangeArrowheads="1"/>
          </p:cNvSpPr>
          <p:nvPr/>
        </p:nvSpPr>
        <p:spPr bwMode="auto">
          <a:xfrm>
            <a:off x="3276600" y="1173346"/>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Shape</a:t>
            </a:r>
          </a:p>
        </p:txBody>
      </p:sp>
      <p:sp>
        <p:nvSpPr>
          <p:cNvPr id="19" name="Rectangle 18"/>
          <p:cNvSpPr>
            <a:spLocks noChangeArrowheads="1"/>
          </p:cNvSpPr>
          <p:nvPr/>
        </p:nvSpPr>
        <p:spPr bwMode="auto">
          <a:xfrm>
            <a:off x="3276600" y="1637823"/>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sp>
        <p:nvSpPr>
          <p:cNvPr id="10" name="Rectangle 9"/>
          <p:cNvSpPr>
            <a:spLocks noChangeArrowheads="1"/>
          </p:cNvSpPr>
          <p:nvPr/>
        </p:nvSpPr>
        <p:spPr bwMode="auto">
          <a:xfrm>
            <a:off x="3279776" y="2502246"/>
            <a:ext cx="5421424"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#setPerimeter(Double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12" name="Rectangle 4"/>
          <p:cNvSpPr>
            <a:spLocks noChangeArrowheads="1"/>
          </p:cNvSpPr>
          <p:nvPr/>
        </p:nvSpPr>
        <p:spPr bwMode="auto">
          <a:xfrm>
            <a:off x="609600" y="434806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Rectangle</a:t>
            </a:r>
          </a:p>
        </p:txBody>
      </p:sp>
      <p:sp>
        <p:nvSpPr>
          <p:cNvPr id="13" name="Rectangle 12"/>
          <p:cNvSpPr>
            <a:spLocks noChangeArrowheads="1"/>
          </p:cNvSpPr>
          <p:nvPr/>
        </p:nvSpPr>
        <p:spPr bwMode="auto">
          <a:xfrm>
            <a:off x="609600" y="4829346"/>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81209"/>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0" name="Rectangle 4"/>
          <p:cNvSpPr>
            <a:spLocks noChangeArrowheads="1"/>
          </p:cNvSpPr>
          <p:nvPr/>
        </p:nvSpPr>
        <p:spPr bwMode="auto">
          <a:xfrm>
            <a:off x="7230525" y="4343400"/>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400" b="1" noProof="1">
                <a:latin typeface="Consolas" panose="020B0609020204030204" pitchFamily="49" charset="0"/>
              </a:rPr>
              <a:t>Circle</a:t>
            </a:r>
          </a:p>
        </p:txBody>
      </p:sp>
      <p:sp>
        <p:nvSpPr>
          <p:cNvPr id="21" name="Rectangle 20"/>
          <p:cNvSpPr>
            <a:spLocks noChangeArrowheads="1"/>
          </p:cNvSpPr>
          <p:nvPr/>
        </p:nvSpPr>
        <p:spPr bwMode="auto">
          <a:xfrm>
            <a:off x="7230525" y="4825485"/>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252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sp>
        <p:nvSpPr>
          <p:cNvPr id="26" name="AutoShape 6"/>
          <p:cNvSpPr>
            <a:spLocks noChangeArrowheads="1"/>
          </p:cNvSpPr>
          <p:nvPr/>
        </p:nvSpPr>
        <p:spPr bwMode="auto">
          <a:xfrm>
            <a:off x="1073021" y="2169458"/>
            <a:ext cx="1856792" cy="919401"/>
          </a:xfrm>
          <a:prstGeom prst="wedgeRoundRectCallout">
            <a:avLst>
              <a:gd name="adj1" fmla="val 61656"/>
              <a:gd name="adj2" fmla="val 3402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b="1" dirty="0">
                <a:solidFill>
                  <a:srgbClr val="FFFFFF"/>
                </a:solidFill>
              </a:rPr>
              <a:t>Encapsulate area</a:t>
            </a:r>
            <a:endParaRPr lang="bg-BG" sz="2400" b="1" dirty="0">
              <a:solidFill>
                <a:schemeClr val="tx2">
                  <a:lumMod val="75000"/>
                </a:schemeClr>
              </a:solidFill>
            </a:endParaRPr>
          </a:p>
        </p:txBody>
      </p:sp>
      <p:sp>
        <p:nvSpPr>
          <p:cNvPr id="9" name="Bent Arrow 8"/>
          <p:cNvSpPr/>
          <p:nvPr/>
        </p:nvSpPr>
        <p:spPr>
          <a:xfrm rot="5400000">
            <a:off x="8926752" y="3290422"/>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7232" y="3292214"/>
            <a:ext cx="813816" cy="868680"/>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16" name="Slide Number">
            <a:extLst>
              <a:ext uri="{FF2B5EF4-FFF2-40B4-BE49-F238E27FC236}">
                <a16:creationId xmlns:a16="http://schemas.microsoft.com/office/drawing/2014/main" id="{03C9C884-0B1F-4ACA-9ADD-785EC58D0C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82799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20" grpId="0" animBg="1"/>
      <p:bldP spid="21" grpId="0" animBg="1"/>
      <p:bldP spid="22" grpId="0" animBg="1"/>
      <p:bldP spid="26" grpId="0" animBg="1"/>
      <p:bldP spid="9"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Rectangle 3"/>
          <p:cNvSpPr>
            <a:spLocks noGrp="1" noChangeArrowheads="1"/>
          </p:cNvSpPr>
          <p:nvPr>
            <p:ph type="body" sz="quarter" idx="10"/>
          </p:nvPr>
        </p:nvSpPr>
        <p:spPr/>
        <p:txBody>
          <a:bodyPr>
            <a:normAutofit/>
          </a:bodyPr>
          <a:lstStyle/>
          <a:p>
            <a:pPr marL="514350" indent="-514350">
              <a:lnSpc>
                <a:spcPct val="100000"/>
              </a:lnSpc>
              <a:buFont typeface="+mj-lt"/>
              <a:buAutoNum type="arabicPeriod"/>
            </a:pPr>
            <a:r>
              <a:rPr lang="en-US" dirty="0"/>
              <a:t>Polymorphism</a:t>
            </a:r>
          </a:p>
          <a:p>
            <a:pPr marL="1047416" lvl="1" indent="-514350">
              <a:lnSpc>
                <a:spcPct val="100000"/>
              </a:lnSpc>
            </a:pPr>
            <a:r>
              <a:rPr lang="en-US" dirty="0"/>
              <a:t>What is Polymorphism?</a:t>
            </a:r>
          </a:p>
          <a:p>
            <a:pPr marL="1047416" lvl="1" indent="-514350">
              <a:lnSpc>
                <a:spcPct val="100000"/>
              </a:lnSpc>
            </a:pPr>
            <a:r>
              <a:rPr lang="en-US" dirty="0"/>
              <a:t>Types of Polymorphism</a:t>
            </a:r>
          </a:p>
          <a:p>
            <a:pPr marL="1047416" lvl="1" indent="-514350">
              <a:lnSpc>
                <a:spcPct val="100000"/>
              </a:lnSpc>
            </a:pPr>
            <a:r>
              <a:rPr lang="en-US" dirty="0"/>
              <a:t>Override Methods</a:t>
            </a:r>
          </a:p>
          <a:p>
            <a:pPr marL="1047416" lvl="1" indent="-514350">
              <a:lnSpc>
                <a:spcPct val="100000"/>
              </a:lnSpc>
            </a:pPr>
            <a:r>
              <a:rPr lang="en-US" dirty="0"/>
              <a:t>Overload Methods</a:t>
            </a:r>
          </a:p>
          <a:p>
            <a:pPr marL="514350" indent="-514350">
              <a:lnSpc>
                <a:spcPct val="100000"/>
              </a:lnSpc>
              <a:buFont typeface="+mj-lt"/>
              <a:buAutoNum type="arabicPeriod"/>
            </a:pPr>
            <a:r>
              <a:rPr lang="en-US" dirty="0"/>
              <a:t>Abstract Classes</a:t>
            </a:r>
          </a:p>
          <a:p>
            <a:pPr marL="1047416" lvl="1" indent="-514350">
              <a:lnSpc>
                <a:spcPct val="100000"/>
              </a:lnSpc>
            </a:pPr>
            <a:r>
              <a:rPr lang="en-US" dirty="0"/>
              <a:t>Abstract </a:t>
            </a:r>
            <a:r>
              <a:rPr lang="en-US" dirty="0" smtClean="0"/>
              <a:t>Methods</a:t>
            </a:r>
            <a:endParaRPr lang="en-US"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pic>
        <p:nvPicPr>
          <p:cNvPr id="8" name="Picture 7" descr="A drawing of a cartoon character&#10;&#10;Description generated with high confidence">
            <a:extLst>
              <a:ext uri="{FF2B5EF4-FFF2-40B4-BE49-F238E27FC236}">
                <a16:creationId xmlns:a16="http://schemas.microsoft.com/office/drawing/2014/main" id="{EAA88B39-43D4-45D3-BE33-CC628C821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848600" y="1371601"/>
            <a:ext cx="3572162" cy="4385137"/>
          </a:xfrm>
          <a:prstGeom prst="rect">
            <a:avLst/>
          </a:prstGeom>
        </p:spPr>
      </p:pic>
      <p:sp>
        <p:nvSpPr>
          <p:cNvPr id="6" name="Slide Number">
            <a:extLst>
              <a:ext uri="{FF2B5EF4-FFF2-40B4-BE49-F238E27FC236}">
                <a16:creationId xmlns:a16="http://schemas.microsoft.com/office/drawing/2014/main" id="{9F69F56A-3893-4138-96F6-F8DF86D46BA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2196953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19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198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Shapes (1)</a:t>
            </a:r>
            <a:endParaRPr lang="bg-BG" sz="4000" dirty="0"/>
          </a:p>
        </p:txBody>
      </p:sp>
      <p:sp>
        <p:nvSpPr>
          <p:cNvPr id="11" name="Text Placeholder 5"/>
          <p:cNvSpPr txBox="1">
            <a:spLocks/>
          </p:cNvSpPr>
          <p:nvPr/>
        </p:nvSpPr>
        <p:spPr>
          <a:xfrm>
            <a:off x="760412" y="1261210"/>
            <a:ext cx="104394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a:t>
            </a:r>
            <a:r>
              <a:rPr lang="en-US" sz="2400" dirty="0">
                <a:solidFill>
                  <a:schemeClr val="accent1">
                    <a:lumMod val="20000"/>
                    <a:lumOff val="80000"/>
                  </a:schemeClr>
                </a:solidFill>
              </a:rPr>
              <a:t> </a:t>
            </a:r>
            <a:r>
              <a:rPr lang="en-US" sz="2400" dirty="0">
                <a:solidFill>
                  <a:schemeClr val="bg1"/>
                </a:solidFill>
                <a:effectLst/>
              </a:rPr>
              <a:t>abstract</a:t>
            </a:r>
            <a:r>
              <a:rPr lang="en-US" sz="2400" dirty="0">
                <a:solidFill>
                  <a:schemeClr val="accent1">
                    <a:lumMod val="20000"/>
                    <a:lumOff val="80000"/>
                  </a:schemeClr>
                </a:solidFill>
              </a:rPr>
              <a:t> </a:t>
            </a:r>
            <a:r>
              <a:rPr lang="en-US" sz="2400" dirty="0">
                <a:solidFill>
                  <a:schemeClr val="tx1"/>
                </a:solidFill>
                <a:effectLst/>
              </a:rPr>
              <a:t>class Shape {</a:t>
            </a:r>
          </a:p>
          <a:p>
            <a:pPr>
              <a:spcBef>
                <a:spcPts val="600"/>
              </a:spcBef>
            </a:pPr>
            <a:r>
              <a:rPr lang="en-US" sz="2400" dirty="0">
                <a:solidFill>
                  <a:schemeClr val="accent1">
                    <a:lumMod val="20000"/>
                    <a:lumOff val="80000"/>
                  </a:schemeClr>
                </a:solidFill>
              </a:rPr>
              <a:t>  </a:t>
            </a:r>
            <a:r>
              <a:rPr lang="en-US" sz="2400" dirty="0">
                <a:solidFill>
                  <a:schemeClr val="tx1"/>
                </a:solidFill>
                <a:effectLst/>
              </a:rPr>
              <a:t>private Double perimeter;</a:t>
            </a:r>
          </a:p>
          <a:p>
            <a:pPr>
              <a:spcBef>
                <a:spcPts val="600"/>
              </a:spcBef>
            </a:pPr>
            <a:r>
              <a:rPr lang="en-US" sz="2400" dirty="0">
                <a:solidFill>
                  <a:schemeClr val="tx1"/>
                </a:solidFill>
                <a:effectLst/>
              </a:rPr>
              <a:t>  private Double area;</a:t>
            </a:r>
          </a:p>
          <a:p>
            <a:pPr>
              <a:spcBef>
                <a:spcPts val="600"/>
              </a:spcBef>
            </a:pPr>
            <a:r>
              <a:rPr lang="en-US" sz="2400" dirty="0">
                <a:solidFill>
                  <a:schemeClr val="tx1"/>
                </a:solidFill>
                <a:effectLst/>
              </a:rPr>
              <a:t>  protected void setPerimeter(Double perimeter) {     </a:t>
            </a:r>
          </a:p>
          <a:p>
            <a:pPr>
              <a:spcBef>
                <a:spcPts val="600"/>
              </a:spcBef>
            </a:pPr>
            <a:r>
              <a:rPr lang="en-US" sz="2400" dirty="0">
                <a:solidFill>
                  <a:schemeClr val="tx1"/>
                </a:solidFill>
                <a:effectLst/>
              </a:rPr>
              <a:t>    this.perimeter = perimeter;</a:t>
            </a:r>
          </a:p>
          <a:p>
            <a:pPr>
              <a:spcBef>
                <a:spcPts val="600"/>
              </a:spcBef>
            </a:pPr>
            <a:r>
              <a:rPr lang="en-US" sz="2400" dirty="0">
                <a:solidFill>
                  <a:schemeClr val="tx1"/>
                </a:solidFill>
                <a:effectLst/>
              </a:rPr>
              <a:t>  }</a:t>
            </a:r>
          </a:p>
          <a:p>
            <a:pPr>
              <a:spcBef>
                <a:spcPts val="600"/>
              </a:spcBef>
            </a:pPr>
            <a:r>
              <a:rPr lang="en-US" sz="2400" dirty="0">
                <a:solidFill>
                  <a:schemeClr val="tx1"/>
                </a:solidFill>
                <a:effectLst/>
              </a:rPr>
              <a:t>  public Double getPerimeter() { return this.perimeter; }</a:t>
            </a:r>
          </a:p>
          <a:p>
            <a:pPr>
              <a:spcBef>
                <a:spcPts val="600"/>
              </a:spcBef>
            </a:pPr>
            <a:r>
              <a:rPr lang="en-US" sz="2400" dirty="0">
                <a:solidFill>
                  <a:schemeClr val="tx1"/>
                </a:solidFill>
                <a:effectLst/>
              </a:rPr>
              <a:t>  protected void setArea(Double area) {this.area = area;</a:t>
            </a:r>
            <a:r>
              <a:rPr lang="bg-BG" sz="2400" dirty="0">
                <a:solidFill>
                  <a:schemeClr val="tx1"/>
                </a:solidFill>
                <a:effectLst/>
              </a:rPr>
              <a:t> </a:t>
            </a:r>
            <a:r>
              <a:rPr lang="en-US" sz="2400" dirty="0">
                <a:solidFill>
                  <a:schemeClr val="tx1"/>
                </a:solidFill>
                <a:effectLst/>
              </a:rPr>
              <a:t>}</a:t>
            </a:r>
          </a:p>
          <a:p>
            <a:pPr>
              <a:spcBef>
                <a:spcPts val="600"/>
              </a:spcBef>
            </a:pPr>
            <a:r>
              <a:rPr lang="en-US" sz="2400" dirty="0">
                <a:solidFill>
                  <a:schemeClr val="tx1"/>
                </a:solidFill>
                <a:effectLst/>
              </a:rPr>
              <a:t>  public Double getArea() { return this.area; }</a:t>
            </a:r>
          </a:p>
          <a:p>
            <a:pPr>
              <a:spcBef>
                <a:spcPts val="600"/>
              </a:spcBef>
            </a:pPr>
            <a:r>
              <a:rPr lang="en-US" sz="2400" dirty="0">
                <a:solidFill>
                  <a:schemeClr val="tx2">
                    <a:lumMod val="75000"/>
                  </a:schemeClr>
                </a:solidFill>
              </a:rPr>
              <a:t>  </a:t>
            </a:r>
            <a:r>
              <a:rPr lang="en-US" sz="2400" dirty="0">
                <a:solidFill>
                  <a:schemeClr val="bg1"/>
                </a:solidFill>
                <a:effectLst/>
              </a:rPr>
              <a:t>protected abstract void calculatePerimeter()</a:t>
            </a:r>
            <a:r>
              <a:rPr lang="en-US" sz="2400" dirty="0">
                <a:solidFill>
                  <a:schemeClr val="tx1"/>
                </a:solidFill>
                <a:effectLst/>
              </a:rPr>
              <a:t>;</a:t>
            </a:r>
          </a:p>
          <a:p>
            <a:pPr>
              <a:spcBef>
                <a:spcPts val="600"/>
              </a:spcBef>
            </a:pPr>
            <a:r>
              <a:rPr lang="en-US" sz="2400" dirty="0">
                <a:solidFill>
                  <a:schemeClr val="bg1"/>
                </a:solidFill>
                <a:effectLst/>
              </a:rPr>
              <a:t>  protected abstract void calculateArea()</a:t>
            </a:r>
            <a:r>
              <a:rPr lang="en-US" sz="2400" dirty="0">
                <a:solidFill>
                  <a:schemeClr val="tx1"/>
                </a:solidFill>
                <a:effectLst/>
              </a:rPr>
              <a:t>;</a:t>
            </a:r>
          </a:p>
          <a:p>
            <a:pPr>
              <a:spcBef>
                <a:spcPts val="600"/>
              </a:spcBef>
            </a:pPr>
            <a:r>
              <a:rPr lang="en-US" sz="2400" dirty="0">
                <a:solidFill>
                  <a:schemeClr val="tx1"/>
                </a:solidFill>
                <a:effectLst/>
              </a:rPr>
              <a:t>}</a:t>
            </a:r>
          </a:p>
        </p:txBody>
      </p:sp>
      <p:sp>
        <p:nvSpPr>
          <p:cNvPr id="6" name="Slide Number">
            <a:extLst>
              <a:ext uri="{FF2B5EF4-FFF2-40B4-BE49-F238E27FC236}">
                <a16:creationId xmlns:a16="http://schemas.microsoft.com/office/drawing/2014/main" id="{4AD1B2A0-33DD-4E8F-85F3-69921F7D03D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431056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smtClean="0"/>
              <a:t>Shapes (2)</a:t>
            </a:r>
            <a:endParaRPr lang="bg-BG" sz="4000" dirty="0"/>
          </a:p>
        </p:txBody>
      </p:sp>
      <p:sp>
        <p:nvSpPr>
          <p:cNvPr id="11" name="Text Placeholder 5"/>
          <p:cNvSpPr txBox="1">
            <a:spLocks/>
          </p:cNvSpPr>
          <p:nvPr/>
        </p:nvSpPr>
        <p:spPr>
          <a:xfrm>
            <a:off x="1143000" y="1219201"/>
            <a:ext cx="9906000" cy="54237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400" dirty="0">
                <a:solidFill>
                  <a:schemeClr val="tx1"/>
                </a:solidFill>
                <a:effectLst/>
              </a:rPr>
              <a:t>public class Rectangle extends Shape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fields</a:t>
            </a:r>
          </a:p>
          <a:p>
            <a:pPr>
              <a:spcBef>
                <a:spcPts val="600"/>
              </a:spcBef>
            </a:pPr>
            <a:r>
              <a:rPr lang="en-US" sz="2400" dirty="0">
                <a:solidFill>
                  <a:schemeClr val="accent1">
                    <a:lumMod val="20000"/>
                    <a:lumOff val="80000"/>
                  </a:schemeClr>
                </a:solidFill>
              </a:rPr>
              <a:t>  </a:t>
            </a:r>
            <a:r>
              <a:rPr lang="en-US" sz="2400" dirty="0">
                <a:solidFill>
                  <a:schemeClr val="tx1"/>
                </a:solidFill>
                <a:effectLst/>
              </a:rPr>
              <a:t>public Rectangle(Double height, Double width) {</a:t>
            </a:r>
          </a:p>
          <a:p>
            <a:pPr>
              <a:spcBef>
                <a:spcPts val="600"/>
              </a:spcBef>
            </a:pPr>
            <a:r>
              <a:rPr lang="en-US" sz="2400" dirty="0">
                <a:solidFill>
                  <a:schemeClr val="tx1"/>
                </a:solidFill>
                <a:effectLst/>
              </a:rPr>
              <a:t>    this.setHeight(height); this.setWidth(width);</a:t>
            </a:r>
          </a:p>
          <a:p>
            <a:pPr>
              <a:spcBef>
                <a:spcPts val="600"/>
              </a:spcBef>
            </a:pPr>
            <a:r>
              <a:rPr lang="en-US" sz="2400" dirty="0">
                <a:solidFill>
                  <a:schemeClr val="tx1"/>
                </a:solidFill>
                <a:effectLst/>
              </a:rPr>
              <a:t>    this.calculatePerimeter(); this.calculateArea(); }</a:t>
            </a:r>
          </a:p>
          <a:p>
            <a:pPr>
              <a:spcBef>
                <a:spcPts val="600"/>
              </a:spcBef>
            </a:pPr>
            <a:r>
              <a:rPr lang="en-US" sz="2400" dirty="0">
                <a:solidFill>
                  <a:schemeClr val="accent1">
                    <a:lumMod val="20000"/>
                    <a:lumOff val="80000"/>
                  </a:schemeClr>
                </a:solidFill>
              </a:rPr>
              <a:t>  </a:t>
            </a:r>
            <a:r>
              <a:rPr lang="en-US" sz="2400" dirty="0">
                <a:solidFill>
                  <a:schemeClr val="accent2"/>
                </a:solidFill>
                <a:effectLst/>
              </a:rPr>
              <a:t>//TODO:</a:t>
            </a:r>
            <a:r>
              <a:rPr lang="en-US" sz="2400" i="1" dirty="0">
                <a:solidFill>
                  <a:schemeClr val="accent2"/>
                </a:solidFill>
                <a:effectLst/>
              </a:rPr>
              <a:t> Add getters and setters</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calculatePerimeter() {</a:t>
            </a:r>
          </a:p>
          <a:p>
            <a:pPr>
              <a:spcBef>
                <a:spcPts val="600"/>
              </a:spcBef>
            </a:pPr>
            <a:r>
              <a:rPr lang="en-US" sz="2400" dirty="0">
                <a:solidFill>
                  <a:schemeClr val="tx1"/>
                </a:solidFill>
                <a:effectLst/>
              </a:rPr>
              <a:t>    setPerimeter(this.height * 2 + this.width * 2); }</a:t>
            </a:r>
          </a:p>
          <a:p>
            <a:pPr>
              <a:spcBef>
                <a:spcPts val="600"/>
              </a:spcBef>
            </a:pPr>
            <a:r>
              <a:rPr lang="en-US" sz="2400" dirty="0">
                <a:solidFill>
                  <a:schemeClr val="bg1"/>
                </a:solidFill>
                <a:effectLst/>
              </a:rPr>
              <a:t>  @Override</a:t>
            </a:r>
          </a:p>
          <a:p>
            <a:pPr>
              <a:spcBef>
                <a:spcPts val="600"/>
              </a:spcBef>
            </a:pPr>
            <a:r>
              <a:rPr lang="en-US" sz="2400" dirty="0">
                <a:solidFill>
                  <a:schemeClr val="accent1">
                    <a:lumMod val="20000"/>
                    <a:lumOff val="80000"/>
                  </a:schemeClr>
                </a:solidFill>
              </a:rPr>
              <a:t>  </a:t>
            </a:r>
            <a:r>
              <a:rPr lang="en-US" sz="2400" dirty="0">
                <a:solidFill>
                  <a:schemeClr val="tx1"/>
                </a:solidFill>
                <a:effectLst/>
              </a:rPr>
              <a:t>protected void calculateArea() {</a:t>
            </a:r>
          </a:p>
          <a:p>
            <a:pPr>
              <a:spcBef>
                <a:spcPts val="600"/>
              </a:spcBef>
            </a:pPr>
            <a:r>
              <a:rPr lang="en-US" sz="2400" dirty="0">
                <a:solidFill>
                  <a:schemeClr val="tx1"/>
                </a:solidFill>
                <a:effectLst/>
              </a:rPr>
              <a:t>  </a:t>
            </a:r>
            <a:r>
              <a:rPr lang="bg-BG" sz="2400" dirty="0">
                <a:solidFill>
                  <a:schemeClr val="tx1"/>
                </a:solidFill>
                <a:effectLst/>
              </a:rPr>
              <a:t>  </a:t>
            </a:r>
            <a:r>
              <a:rPr lang="en-US" sz="2400" dirty="0" err="1">
                <a:solidFill>
                  <a:schemeClr val="tx1"/>
                </a:solidFill>
                <a:effectLst/>
              </a:rPr>
              <a:t>setArea</a:t>
            </a:r>
            <a:r>
              <a:rPr lang="en-US" sz="2400" dirty="0">
                <a:solidFill>
                  <a:schemeClr val="tx1"/>
                </a:solidFill>
                <a:effectLst/>
              </a:rPr>
              <a:t>(this.height * this.width); } }</a:t>
            </a:r>
          </a:p>
        </p:txBody>
      </p:sp>
      <p:sp>
        <p:nvSpPr>
          <p:cNvPr id="6" name="Slide Number">
            <a:extLst>
              <a:ext uri="{FF2B5EF4-FFF2-40B4-BE49-F238E27FC236}">
                <a16:creationId xmlns:a16="http://schemas.microsoft.com/office/drawing/2014/main" id="{7639D2E0-FDE9-40F0-A33D-F2B095AD74E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566244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smtClean="0"/>
              <a:t>Shapes (3)</a:t>
            </a:r>
            <a:endParaRPr lang="bg-BG" sz="4000" dirty="0"/>
          </a:p>
        </p:txBody>
      </p:sp>
      <p:sp>
        <p:nvSpPr>
          <p:cNvPr id="11" name="Text Placeholder 5"/>
          <p:cNvSpPr txBox="1">
            <a:spLocks/>
          </p:cNvSpPr>
          <p:nvPr/>
        </p:nvSpPr>
        <p:spPr>
          <a:xfrm>
            <a:off x="1600200" y="1295401"/>
            <a:ext cx="8991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400" dirty="0">
                <a:solidFill>
                  <a:schemeClr val="tx1"/>
                </a:solidFill>
                <a:effectLst/>
              </a:rPr>
              <a:t>public class Circle extends Shape</a:t>
            </a:r>
            <a:r>
              <a:rPr lang="bg-BG" sz="2400" dirty="0">
                <a:solidFill>
                  <a:schemeClr val="tx1"/>
                </a:solidFill>
                <a:effectLst/>
              </a:rPr>
              <a:t> </a:t>
            </a:r>
            <a:r>
              <a:rPr lang="en-US" sz="2400" dirty="0">
                <a:solidFill>
                  <a:schemeClr val="tx1"/>
                </a:solidFill>
                <a:effectLst/>
              </a:rPr>
              <a:t>{</a:t>
            </a:r>
          </a:p>
          <a:p>
            <a:r>
              <a:rPr lang="en-US" sz="2400" dirty="0">
                <a:solidFill>
                  <a:schemeClr val="tx1"/>
                </a:solidFill>
                <a:effectLst/>
              </a:rPr>
              <a:t>  private Double radius;</a:t>
            </a:r>
          </a:p>
          <a:p>
            <a:r>
              <a:rPr lang="en-US" sz="2400" dirty="0">
                <a:solidFill>
                  <a:schemeClr val="tx1"/>
                </a:solidFill>
                <a:effectLst/>
              </a:rPr>
              <a:t>  public Circle (Double radius) {</a:t>
            </a:r>
          </a:p>
          <a:p>
            <a:r>
              <a:rPr lang="en-US" sz="2400" dirty="0">
                <a:solidFill>
                  <a:schemeClr val="tx1"/>
                </a:solidFill>
                <a:effectLst/>
              </a:rPr>
              <a:t>    this.setRadius(radius);</a:t>
            </a:r>
          </a:p>
          <a:p>
            <a:r>
              <a:rPr lang="en-US" sz="2400" dirty="0">
                <a:solidFill>
                  <a:schemeClr val="tx1"/>
                </a:solidFill>
                <a:effectLst/>
              </a:rPr>
              <a:t>    this.calculatePerimeter();</a:t>
            </a:r>
          </a:p>
          <a:p>
            <a:r>
              <a:rPr lang="en-US" sz="2400" dirty="0">
                <a:solidFill>
                  <a:schemeClr val="tx1"/>
                </a:solidFill>
                <a:effectLst/>
              </a:rPr>
              <a:t>    this.calculateArea(); </a:t>
            </a:r>
          </a:p>
          <a:p>
            <a:r>
              <a:rPr lang="en-US" sz="2400" dirty="0">
                <a:solidFill>
                  <a:schemeClr val="tx1"/>
                </a:solidFill>
                <a:effectLst/>
              </a:rPr>
              <a:t>  }</a:t>
            </a:r>
          </a:p>
          <a:p>
            <a:r>
              <a:rPr lang="en-US" sz="2400" dirty="0">
                <a:solidFill>
                  <a:schemeClr val="tx1"/>
                </a:solidFill>
                <a:effectLst/>
              </a:rPr>
              <a:t>  public final Double getRadius() {</a:t>
            </a:r>
          </a:p>
          <a:p>
            <a:r>
              <a:rPr lang="en-US" sz="2400" dirty="0">
                <a:solidFill>
                  <a:schemeClr val="tx1"/>
                </a:solidFill>
                <a:effectLst/>
              </a:rPr>
              <a:t>    return radius;</a:t>
            </a:r>
          </a:p>
          <a:p>
            <a:r>
              <a:rPr lang="en-US" sz="2400" dirty="0">
                <a:solidFill>
                  <a:schemeClr val="tx1"/>
                </a:solidFill>
                <a:effectLst/>
              </a:rPr>
              <a:t>  }</a:t>
            </a:r>
          </a:p>
          <a:p>
            <a:endParaRPr lang="en-US" sz="2400" dirty="0">
              <a:solidFill>
                <a:schemeClr val="accent1">
                  <a:lumMod val="20000"/>
                  <a:lumOff val="80000"/>
                </a:schemeClr>
              </a:solidFill>
            </a:endParaRPr>
          </a:p>
          <a:p>
            <a:r>
              <a:rPr lang="en-US" sz="2400" dirty="0">
                <a:solidFill>
                  <a:schemeClr val="tx2">
                    <a:lumMod val="75000"/>
                  </a:schemeClr>
                </a:solidFill>
              </a:rPr>
              <a:t>  </a:t>
            </a:r>
            <a:r>
              <a:rPr lang="en-US" sz="2400" dirty="0">
                <a:solidFill>
                  <a:schemeClr val="accent2"/>
                </a:solidFill>
                <a:effectLst/>
              </a:rPr>
              <a:t>//TODO:</a:t>
            </a:r>
            <a:r>
              <a:rPr lang="en-US" sz="2400" i="1" dirty="0">
                <a:solidFill>
                  <a:schemeClr val="accent2"/>
                </a:solidFill>
                <a:effectLst/>
              </a:rPr>
              <a:t> Finish encapsulation</a:t>
            </a:r>
          </a:p>
          <a:p>
            <a:r>
              <a:rPr lang="en-US" sz="2400" i="1" dirty="0">
                <a:solidFill>
                  <a:schemeClr val="accent2"/>
                </a:solidFill>
                <a:effectLst/>
              </a:rPr>
              <a:t>  </a:t>
            </a:r>
            <a:r>
              <a:rPr lang="en-US" sz="2400" dirty="0">
                <a:solidFill>
                  <a:schemeClr val="accent2"/>
                </a:solidFill>
                <a:effectLst/>
              </a:rPr>
              <a:t>//TODO:</a:t>
            </a:r>
            <a:r>
              <a:rPr lang="en-US" sz="2400" i="1" dirty="0">
                <a:solidFill>
                  <a:schemeClr val="accent2"/>
                </a:solidFill>
                <a:effectLst/>
              </a:rPr>
              <a:t> Override calculate Area and Perimeter</a:t>
            </a:r>
          </a:p>
          <a:p>
            <a:r>
              <a:rPr lang="en-US" sz="2400" dirty="0">
                <a:solidFill>
                  <a:schemeClr val="tx1"/>
                </a:solidFill>
                <a:effectLst/>
              </a:rPr>
              <a:t>}</a:t>
            </a:r>
          </a:p>
        </p:txBody>
      </p:sp>
      <p:sp>
        <p:nvSpPr>
          <p:cNvPr id="6" name="Slide Number">
            <a:extLst>
              <a:ext uri="{FF2B5EF4-FFF2-40B4-BE49-F238E27FC236}">
                <a16:creationId xmlns:a16="http://schemas.microsoft.com/office/drawing/2014/main" id="{8C2B19FE-F3B4-4257-AA82-CCA7B73D845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38381041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3481" y="1428717"/>
            <a:ext cx="8630747"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227" y="3276643"/>
            <a:ext cx="2881926"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06714"/>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smtClean="0">
                <a:solidFill>
                  <a:schemeClr val="bg1"/>
                </a:solidFill>
              </a:rPr>
              <a:t>Methods</a:t>
            </a:r>
            <a:endParaRPr lang="en-US" sz="3400" b="1" dirty="0">
              <a:solidFill>
                <a:schemeClr val="bg1"/>
              </a:solidFill>
            </a:endParaRPr>
          </a:p>
        </p:txBody>
      </p:sp>
      <p:sp>
        <p:nvSpPr>
          <p:cNvPr id="16" name="Slide Number">
            <a:extLst>
              <a:ext uri="{FF2B5EF4-FFF2-40B4-BE49-F238E27FC236}">
                <a16:creationId xmlns:a16="http://schemas.microsoft.com/office/drawing/2014/main" id="{ED5BA1DB-A9D0-461E-9D64-10653148AC9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487160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588620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8209" y="2547249"/>
            <a:ext cx="3625551" cy="1009712"/>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7954" y="1393728"/>
            <a:ext cx="3334615" cy="966797"/>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2280" y="5307007"/>
            <a:ext cx="3655944" cy="1134902"/>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8209" y="1393728"/>
            <a:ext cx="3625551" cy="989152"/>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305" y="4078250"/>
            <a:ext cx="2554395" cy="2363659"/>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2280" y="3834279"/>
            <a:ext cx="3655944" cy="1230808"/>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224" y="2606080"/>
            <a:ext cx="1600787" cy="1230809"/>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58" y="2617384"/>
            <a:ext cx="1600787" cy="1208202"/>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733" y="5307007"/>
            <a:ext cx="3625551" cy="1134903"/>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2280" y="1393728"/>
            <a:ext cx="3391512" cy="2163232"/>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732" y="3863192"/>
            <a:ext cx="3625551" cy="1230808"/>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5683388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26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6000" y="1764000"/>
            <a:ext cx="5037446" cy="1395000"/>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6000" y="4239000"/>
            <a:ext cx="5037446" cy="2083029"/>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7131000" y="2034000"/>
            <a:ext cx="4113596" cy="3753000"/>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Tree>
    <p:extLst>
      <p:ext uri="{BB962C8B-B14F-4D97-AF65-F5344CB8AC3E}">
        <p14:creationId xmlns:p14="http://schemas.microsoft.com/office/powerpoint/2010/main" val="9264552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endParaRPr lang="en-US" sz="3000" noProof="1"/>
          </a:p>
          <a:p>
            <a:pPr>
              <a:lnSpc>
                <a:spcPct val="100000"/>
              </a:lnSpc>
            </a:pPr>
            <a:r>
              <a:rPr lang="en-US" sz="3200" dirty="0"/>
              <a:t>Software University Foundation</a:t>
            </a:r>
            <a:endParaRPr lang="bg-BG" sz="3200" dirty="0"/>
          </a:p>
          <a:p>
            <a:pPr lvl="1"/>
            <a:r>
              <a:rPr lang="en-US" sz="3000" noProof="1">
                <a:hlinkClick r:id="rId4"/>
              </a:rPr>
              <a:t>softuni.foundation</a:t>
            </a:r>
            <a:endParaRPr lang="en-US" sz="3000" noProof="1"/>
          </a:p>
          <a:p>
            <a:pPr>
              <a:lnSpc>
                <a:spcPct val="100000"/>
              </a:lnSpc>
            </a:pPr>
            <a:r>
              <a:rPr lang="en-US" sz="3200" dirty="0"/>
              <a:t>Software University @ Facebook</a:t>
            </a:r>
          </a:p>
          <a:p>
            <a:pPr lvl="1"/>
            <a:r>
              <a:rPr lang="en-US" sz="3000" noProof="1">
                <a:hlinkClick r:id="rId5"/>
              </a:rPr>
              <a:t>facebook.com/SoftwareUniversity</a:t>
            </a:r>
            <a:endParaRPr lang="en-US" sz="3000" noProof="1"/>
          </a:p>
          <a:p>
            <a:pPr>
              <a:lnSpc>
                <a:spcPct val="100000"/>
              </a:lnSpc>
            </a:pPr>
            <a:r>
              <a:rPr lang="en-US" sz="3200" dirty="0"/>
              <a:t>Software University Forums</a:t>
            </a:r>
          </a:p>
          <a:p>
            <a:pPr lvl="1"/>
            <a:r>
              <a:rPr lang="en-US" sz="3000" dirty="0">
                <a:hlinkClick r:id="rId6"/>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A09EB61B-DCEE-4B58-BEAF-65E307A8224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dirty="0"/>
          </a:p>
        </p:txBody>
      </p:sp>
    </p:spTree>
    <p:extLst>
      <p:ext uri="{BB962C8B-B14F-4D97-AF65-F5344CB8AC3E}">
        <p14:creationId xmlns:p14="http://schemas.microsoft.com/office/powerpoint/2010/main" val="1412413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64AB58BC-8F09-4C00-AEF6-AC66766CC5F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5354964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hlinkClick r:id="rId2"/>
              </a:rPr>
              <a:t>sli.do</a:t>
            </a:r>
            <a:endParaRPr lang="en-US" sz="8800" b="1" u="sng" dirty="0">
              <a:solidFill>
                <a:schemeClr val="bg1"/>
              </a:solidFill>
            </a:endParaRP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E1EA3205-E533-4451-9C6B-A9E6853E44E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274223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371E124A-5E10-488D-8991-31A4D416C5CB}"/>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24342" y="1480932"/>
            <a:ext cx="2143316" cy="2143316"/>
          </a:xfrm>
          <a:prstGeom prst="rect">
            <a:avLst/>
          </a:prstGeom>
        </p:spPr>
      </p:pic>
      <p:sp>
        <p:nvSpPr>
          <p:cNvPr id="4" name="Title 3">
            <a:extLst>
              <a:ext uri="{FF2B5EF4-FFF2-40B4-BE49-F238E27FC236}">
                <a16:creationId xmlns:a16="http://schemas.microsoft.com/office/drawing/2014/main" id="{9161CE49-BE62-4A88-A286-CEB470A37145}"/>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22292448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6560" y="1121144"/>
            <a:ext cx="9927138" cy="5736856"/>
          </a:xfrm>
        </p:spPr>
        <p:txBody>
          <a:bodyPr>
            <a:normAutofit lnSpcReduction="10000"/>
          </a:bodyPr>
          <a:lstStyle/>
          <a:p>
            <a:r>
              <a:rPr lang="en-US" dirty="0"/>
              <a:t>From the Greek</a:t>
            </a:r>
          </a:p>
          <a:p>
            <a:endParaRPr lang="en-US" dirty="0"/>
          </a:p>
          <a:p>
            <a:endParaRPr lang="en-US" dirty="0"/>
          </a:p>
          <a:p>
            <a:endParaRPr lang="en-US" dirty="0"/>
          </a:p>
          <a:p>
            <a:endParaRPr lang="en-US" dirty="0"/>
          </a:p>
          <a:p>
            <a:r>
              <a:rPr lang="en-GB" dirty="0"/>
              <a:t>Such as a word having several different meanings based on the context</a:t>
            </a:r>
          </a:p>
          <a:p>
            <a:r>
              <a:rPr lang="en-US" dirty="0"/>
              <a:t>Often referred to as the third pillar of OOP, after encapsulation and </a:t>
            </a:r>
            <a:r>
              <a:rPr lang="en-US" dirty="0" smtClean="0"/>
              <a:t>inheritance</a:t>
            </a:r>
            <a:endParaRPr lang="en-GB" dirty="0"/>
          </a:p>
        </p:txBody>
      </p:sp>
      <p:sp>
        <p:nvSpPr>
          <p:cNvPr id="4" name="Title 3"/>
          <p:cNvSpPr>
            <a:spLocks noGrp="1"/>
          </p:cNvSpPr>
          <p:nvPr>
            <p:ph type="title"/>
          </p:nvPr>
        </p:nvSpPr>
        <p:spPr/>
        <p:txBody>
          <a:bodyPr/>
          <a:lstStyle/>
          <a:p>
            <a:r>
              <a:rPr lang="en-US" noProof="1"/>
              <a:t>What is Polymorphism?</a:t>
            </a:r>
            <a:endParaRPr lang="en-US" dirty="0"/>
          </a:p>
        </p:txBody>
      </p:sp>
      <p:grpSp>
        <p:nvGrpSpPr>
          <p:cNvPr id="7" name="Group 6"/>
          <p:cNvGrpSpPr/>
          <p:nvPr/>
        </p:nvGrpSpPr>
        <p:grpSpPr>
          <a:xfrm>
            <a:off x="2676163" y="1718421"/>
            <a:ext cx="8053314" cy="2271152"/>
            <a:chOff x="2094702" y="1775810"/>
            <a:chExt cx="8055411" cy="2686652"/>
          </a:xfrm>
          <a:solidFill>
            <a:srgbClr val="C2C7D2"/>
          </a:solidFill>
        </p:grpSpPr>
        <p:sp>
          <p:nvSpPr>
            <p:cNvPr id="5" name="Rectangle: Rounded Corners 4"/>
            <p:cNvSpPr>
              <a:spLocks noChangeArrowheads="1"/>
            </p:cNvSpPr>
            <p:nvPr/>
          </p:nvSpPr>
          <p:spPr bwMode="auto">
            <a:xfrm>
              <a:off x="2094702" y="1775810"/>
              <a:ext cx="3124200" cy="1318964"/>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778273"/>
              <a:ext cx="3124200" cy="1316501"/>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20000"/>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218902" y="2435292"/>
              <a:ext cx="1807010" cy="123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grpFill/>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a:extLst>
              <a:ext uri="{FF2B5EF4-FFF2-40B4-BE49-F238E27FC236}">
                <a16:creationId xmlns:a16="http://schemas.microsoft.com/office/drawing/2014/main" id="{71838AC6-7B27-4A0E-A692-D8B4A3F69B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0722233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Ability of an</a:t>
            </a:r>
            <a:r>
              <a:rPr lang="en-US" dirty="0">
                <a:solidFill>
                  <a:schemeClr val="bg1"/>
                </a:solidFill>
              </a:rPr>
              <a:t> </a:t>
            </a:r>
            <a:r>
              <a:rPr lang="en-US" b="1" dirty="0">
                <a:solidFill>
                  <a:schemeClr val="bg1"/>
                </a:solidFill>
              </a:rPr>
              <a:t>object</a:t>
            </a:r>
            <a:r>
              <a:rPr lang="en-US" dirty="0">
                <a:solidFill>
                  <a:schemeClr val="bg1"/>
                </a:solidFill>
              </a:rPr>
              <a:t> </a:t>
            </a:r>
            <a:r>
              <a:rPr lang="en-US" dirty="0"/>
              <a:t>to take on </a:t>
            </a:r>
            <a:r>
              <a:rPr lang="en-US" b="1" dirty="0">
                <a:solidFill>
                  <a:schemeClr val="bg1"/>
                </a:solidFill>
              </a:rPr>
              <a:t>many</a:t>
            </a:r>
            <a:r>
              <a:rPr lang="en-US" b="1" dirty="0">
                <a:solidFill>
                  <a:schemeClr val="tx2">
                    <a:lumMod val="75000"/>
                  </a:schemeClr>
                </a:solidFill>
              </a:rPr>
              <a:t> </a:t>
            </a:r>
            <a:r>
              <a:rPr lang="en-US" b="1" dirty="0">
                <a:solidFill>
                  <a:schemeClr val="bg1"/>
                </a:solidFill>
              </a:rPr>
              <a:t>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533400" y="2133601"/>
            <a:ext cx="11034600" cy="1384995"/>
          </a:xfrm>
          <a:prstGeom prst="rect">
            <a:avLst/>
          </a:prstGeom>
          <a:solidFill>
            <a:srgbClr val="C2C7D2">
              <a:alpha val="20000"/>
            </a:srgb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public</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abstract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class Mammal {}</a:t>
            </a:r>
          </a:p>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p:txBody>
      </p:sp>
      <p:sp>
        <p:nvSpPr>
          <p:cNvPr id="8" name="Rectangle 7"/>
          <p:cNvSpPr>
            <a:spLocks noChangeArrowheads="1"/>
          </p:cNvSpPr>
          <p:nvPr/>
        </p:nvSpPr>
        <p:spPr bwMode="auto">
          <a:xfrm>
            <a:off x="943574" y="4191001"/>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Person</a:t>
            </a:r>
          </a:p>
        </p:txBody>
      </p:sp>
      <p:sp>
        <p:nvSpPr>
          <p:cNvPr id="9" name="Rectangle 8"/>
          <p:cNvSpPr>
            <a:spLocks noChangeArrowheads="1"/>
          </p:cNvSpPr>
          <p:nvPr/>
        </p:nvSpPr>
        <p:spPr bwMode="auto">
          <a:xfrm>
            <a:off x="943574" y="5294532"/>
            <a:ext cx="4297426"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Mammal</a:t>
            </a:r>
          </a:p>
        </p:txBody>
      </p:sp>
      <p:sp>
        <p:nvSpPr>
          <p:cNvPr id="10" name="Rectangle 9"/>
          <p:cNvSpPr>
            <a:spLocks noChangeArrowheads="1"/>
          </p:cNvSpPr>
          <p:nvPr/>
        </p:nvSpPr>
        <p:spPr bwMode="auto">
          <a:xfrm>
            <a:off x="6235076" y="5294532"/>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Object</a:t>
            </a:r>
          </a:p>
        </p:txBody>
      </p:sp>
      <p:sp>
        <p:nvSpPr>
          <p:cNvPr id="11" name="Rectangle 10"/>
          <p:cNvSpPr>
            <a:spLocks noChangeArrowheads="1"/>
          </p:cNvSpPr>
          <p:nvPr/>
        </p:nvSpPr>
        <p:spPr bwMode="auto">
          <a:xfrm>
            <a:off x="6235076" y="4191001"/>
            <a:ext cx="4450924" cy="5847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latin typeface="Consolas" pitchFamily="49" charset="0"/>
                <a:cs typeface="Consolas" pitchFamily="49" charset="0"/>
              </a:rPr>
              <a:t>Person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IS-AN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Animal</a:t>
            </a:r>
          </a:p>
        </p:txBody>
      </p:sp>
      <p:sp>
        <p:nvSpPr>
          <p:cNvPr id="12" name="Slide Number">
            <a:extLst>
              <a:ext uri="{FF2B5EF4-FFF2-40B4-BE49-F238E27FC236}">
                <a16:creationId xmlns:a16="http://schemas.microsoft.com/office/drawing/2014/main" id="{EBB9412B-8772-4F03-BC3B-B94585AC5C7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4105151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4267202"/>
            <a:ext cx="11804822" cy="2057399"/>
          </a:xfrm>
        </p:spPr>
        <p:txBody>
          <a:bodyPr>
            <a:normAutofit/>
          </a:bodyPr>
          <a:lstStyle/>
          <a:p>
            <a:pPr>
              <a:buClr>
                <a:schemeClr val="tx1"/>
              </a:buClr>
            </a:pPr>
            <a:r>
              <a:rPr lang="en-US" b="1" dirty="0">
                <a:solidFill>
                  <a:schemeClr val="bg1"/>
                </a:solidFill>
              </a:rPr>
              <a:t>Variables</a:t>
            </a:r>
            <a:r>
              <a:rPr lang="en-US" dirty="0"/>
              <a:t> are saved in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7112" y="1274278"/>
            <a:ext cx="11034600" cy="1815882"/>
          </a:xfrm>
          <a:prstGeom prst="rect">
            <a:avLst/>
          </a:prstGeom>
          <a:solidFill>
            <a:schemeClr val="accent5">
              <a:lumMod val="40000"/>
              <a:lumOff val="60000"/>
              <a:alpha val="20000"/>
            </a:schemeClr>
          </a:solidFill>
          <a:ln w="12700">
            <a:solidFill>
              <a:srgbClr val="C2C7D2"/>
            </a:solidFill>
          </a:ln>
        </p:spPr>
        <p:txBody>
          <a:bodyPr wrap="square">
            <a:spAutoFit/>
          </a:bodyPr>
          <a:lstStyle/>
          <a:p>
            <a:pPr fontAlgn="base"/>
            <a:r>
              <a:rPr lang="en-US" sz="2800" b="1" noProof="1">
                <a:latin typeface="Consolas" pitchFamily="49" charset="0"/>
                <a:cs typeface="Consolas" pitchFamily="49" charset="0"/>
              </a:rPr>
              <a:t>public class Person </a:t>
            </a:r>
            <a:r>
              <a:rPr lang="en-US" sz="2800" b="1" noProof="1">
                <a:solidFill>
                  <a:schemeClr val="bg1"/>
                </a:solidFill>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Mammal</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Animal {}</a:t>
            </a:r>
          </a:p>
          <a:p>
            <a:pPr fontAlgn="base"/>
            <a:r>
              <a:rPr lang="en-US" sz="2800" b="1" noProof="1">
                <a:latin typeface="Consolas" pitchFamily="49" charset="0"/>
                <a:cs typeface="Consolas" pitchFamily="49" charset="0"/>
              </a:rPr>
              <a:t>Animal person    = new Person();</a:t>
            </a:r>
          </a:p>
          <a:p>
            <a:pPr fontAlgn="base"/>
            <a:r>
              <a:rPr lang="en-US" sz="2800" b="1" noProof="1">
                <a:latin typeface="Consolas" pitchFamily="49" charset="0"/>
                <a:cs typeface="Consolas" pitchFamily="49" charset="0"/>
              </a:rPr>
              <a:t>Mammal personOne = new Person();</a:t>
            </a:r>
          </a:p>
          <a:p>
            <a:pPr fontAlgn="base"/>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92696" y="1759226"/>
            <a:ext cx="1312304" cy="1330934"/>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bg1"/>
              </a:solidFill>
              <a:latin typeface="Consolas" pitchFamily="49" charset="0"/>
            </a:endParaRPr>
          </a:p>
        </p:txBody>
      </p:sp>
      <p:sp>
        <p:nvSpPr>
          <p:cNvPr id="13" name="AutoShape 6"/>
          <p:cNvSpPr>
            <a:spLocks noChangeArrowheads="1"/>
          </p:cNvSpPr>
          <p:nvPr/>
        </p:nvSpPr>
        <p:spPr bwMode="auto">
          <a:xfrm>
            <a:off x="1143000" y="3356952"/>
            <a:ext cx="2981131" cy="646986"/>
          </a:xfrm>
          <a:prstGeom prst="wedgeRoundRectCallout">
            <a:avLst>
              <a:gd name="adj1" fmla="val -47244"/>
              <a:gd name="adj2" fmla="val -8467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Reference Type</a:t>
            </a:r>
            <a:endParaRPr lang="bg-BG" sz="3200" b="1" dirty="0">
              <a:solidFill>
                <a:schemeClr val="bg2"/>
              </a:solidFill>
            </a:endParaRPr>
          </a:p>
        </p:txBody>
      </p:sp>
      <p:sp>
        <p:nvSpPr>
          <p:cNvPr id="14" name="Rectangle: Rounded Corners 4"/>
          <p:cNvSpPr>
            <a:spLocks noChangeArrowheads="1"/>
          </p:cNvSpPr>
          <p:nvPr/>
        </p:nvSpPr>
        <p:spPr bwMode="auto">
          <a:xfrm>
            <a:off x="5105400" y="1759224"/>
            <a:ext cx="1600200" cy="1330935"/>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905500" y="3356124"/>
            <a:ext cx="2981131" cy="646986"/>
          </a:xfrm>
          <a:prstGeom prst="wedgeRoundRectCallout">
            <a:avLst>
              <a:gd name="adj1" fmla="val -42110"/>
              <a:gd name="adj2" fmla="val -81163"/>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2"/>
                </a:solidFill>
              </a:rPr>
              <a:t>Object Type</a:t>
            </a:r>
            <a:endParaRPr lang="bg-BG" sz="3200" b="1" dirty="0">
              <a:solidFill>
                <a:schemeClr val="bg2"/>
              </a:solidFill>
            </a:endParaRPr>
          </a:p>
        </p:txBody>
      </p:sp>
      <p:sp>
        <p:nvSpPr>
          <p:cNvPr id="10" name="Slide Number">
            <a:extLst>
              <a:ext uri="{FF2B5EF4-FFF2-40B4-BE49-F238E27FC236}">
                <a16:creationId xmlns:a16="http://schemas.microsoft.com/office/drawing/2014/main" id="{F25D71F0-8571-4B47-86B2-508A4A5986E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42186859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0"/>
          </p:nvPr>
        </p:nvSpPr>
        <p:spPr/>
        <p:txBody>
          <a:bodyPr/>
          <a:lstStyle/>
          <a:p>
            <a:r>
              <a:rPr lang="en-US" dirty="0"/>
              <a:t>Check if </a:t>
            </a:r>
            <a:r>
              <a:rPr lang="en-US" b="1" dirty="0">
                <a:solidFill>
                  <a:schemeClr val="bg1"/>
                </a:solidFill>
              </a:rPr>
              <a:t>object</a:t>
            </a:r>
            <a:r>
              <a:rPr lang="en-US" dirty="0"/>
              <a:t> is an </a:t>
            </a:r>
            <a:r>
              <a:rPr lang="en-US" b="1" dirty="0">
                <a:solidFill>
                  <a:schemeClr val="bg1"/>
                </a:solidFill>
              </a:rPr>
              <a:t>instance</a:t>
            </a:r>
            <a:r>
              <a:rPr lang="en-US" dirty="0"/>
              <a:t> of a specific </a:t>
            </a:r>
            <a:r>
              <a:rPr lang="en-US" b="1" dirty="0" smtClean="0">
                <a:solidFill>
                  <a:schemeClr val="bg1"/>
                </a:solidFill>
              </a:rPr>
              <a:t>class</a:t>
            </a:r>
            <a:endParaRPr lang="en-US" b="1" dirty="0">
              <a:solidFill>
                <a:schemeClr val="bg1"/>
              </a:solidFill>
            </a:endParaRPr>
          </a:p>
        </p:txBody>
      </p:sp>
      <p:sp>
        <p:nvSpPr>
          <p:cNvPr id="11" name="Rectangle 10">
            <a:extLst>
              <a:ext uri="{FF2B5EF4-FFF2-40B4-BE49-F238E27FC236}">
                <a16:creationId xmlns:a16="http://schemas.microsoft.com/office/drawing/2014/main" id="{AAE8BB6D-7786-4964-9181-F9E5C10717DD}"/>
              </a:ext>
            </a:extLst>
          </p:cNvPr>
          <p:cNvSpPr>
            <a:spLocks noChangeArrowheads="1"/>
          </p:cNvSpPr>
          <p:nvPr/>
        </p:nvSpPr>
        <p:spPr bwMode="auto">
          <a:xfrm>
            <a:off x="787592" y="4718160"/>
            <a:ext cx="8101326" cy="126188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Bef>
                <a:spcPts val="1200"/>
              </a:spcBef>
            </a:pPr>
            <a:r>
              <a:rPr lang="en-US" sz="2800" b="1" noProof="1">
                <a:latin typeface="Consolas" pitchFamily="49" charset="0"/>
                <a:cs typeface="Consolas" pitchFamily="49" charset="0"/>
              </a:rPr>
              <a:t>if (peter.getClass() == Person.class)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latin typeface="Consolas" pitchFamily="49" charset="0"/>
                <a:cs typeface="Consolas" pitchFamily="49" charset="0"/>
              </a:rPr>
              <a:t>peter</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000" b="1" noProof="1">
                <a:latin typeface="Consolas" pitchFamily="49" charset="0"/>
                <a:cs typeface="Consolas" pitchFamily="49" charset="0"/>
              </a:rPr>
              <a:t>}</a:t>
            </a:r>
          </a:p>
        </p:txBody>
      </p:sp>
      <p:sp>
        <p:nvSpPr>
          <p:cNvPr id="4" name="Title 3"/>
          <p:cNvSpPr>
            <a:spLocks noGrp="1"/>
          </p:cNvSpPr>
          <p:nvPr>
            <p:ph type="title"/>
          </p:nvPr>
        </p:nvSpPr>
        <p:spPr/>
        <p:txBody>
          <a:bodyPr/>
          <a:lstStyle/>
          <a:p>
            <a:r>
              <a:rPr lang="en-US"/>
              <a:t>Keyword – Instanceof</a:t>
            </a:r>
            <a:endParaRPr lang="en-US" dirty="0">
              <a:latin typeface="Consolas" panose="020B0609020204030204" pitchFamily="49" charset="0"/>
            </a:endParaRPr>
          </a:p>
        </p:txBody>
      </p:sp>
      <p:sp>
        <p:nvSpPr>
          <p:cNvPr id="7" name="Rectangle 6"/>
          <p:cNvSpPr>
            <a:spLocks noChangeArrowheads="1"/>
          </p:cNvSpPr>
          <p:nvPr/>
        </p:nvSpPr>
        <p:spPr bwMode="auto">
          <a:xfrm>
            <a:off x="787592" y="1901738"/>
            <a:ext cx="8101326"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Mammal george = new Person();</a:t>
            </a:r>
          </a:p>
          <a:p>
            <a:pPr fontAlgn="base"/>
            <a:r>
              <a:rPr lang="en-US" sz="2800" b="1" noProof="1">
                <a:latin typeface="Consolas" pitchFamily="49" charset="0"/>
                <a:cs typeface="Consolas" pitchFamily="49" charset="0"/>
              </a:rPr>
              <a:t>Person peter = new Person();</a:t>
            </a:r>
            <a:endParaRPr lang="en-US" sz="2000" b="1" noProof="1">
              <a:latin typeface="Consolas" pitchFamily="49" charset="0"/>
              <a:cs typeface="Consolas" pitchFamily="49" charset="0"/>
            </a:endParaRPr>
          </a:p>
        </p:txBody>
      </p:sp>
      <p:sp>
        <p:nvSpPr>
          <p:cNvPr id="17" name="AutoShape 6"/>
          <p:cNvSpPr>
            <a:spLocks noChangeArrowheads="1"/>
          </p:cNvSpPr>
          <p:nvPr/>
        </p:nvSpPr>
        <p:spPr bwMode="auto">
          <a:xfrm>
            <a:off x="1854969" y="5952401"/>
            <a:ext cx="6130433" cy="578882"/>
          </a:xfrm>
          <a:prstGeom prst="wedgeRoundRectCallout">
            <a:avLst>
              <a:gd name="adj1" fmla="val -32681"/>
              <a:gd name="adj2" fmla="val -7243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Cast to object type and use its methods</a:t>
            </a:r>
            <a:endParaRPr lang="bg-BG" sz="2800" b="1" dirty="0">
              <a:solidFill>
                <a:schemeClr val="bg2"/>
              </a:solidFill>
            </a:endParaRPr>
          </a:p>
        </p:txBody>
      </p:sp>
      <p:sp>
        <p:nvSpPr>
          <p:cNvPr id="13" name="Rectangle 12"/>
          <p:cNvSpPr>
            <a:spLocks noChangeArrowheads="1"/>
          </p:cNvSpPr>
          <p:nvPr/>
        </p:nvSpPr>
        <p:spPr bwMode="auto">
          <a:xfrm>
            <a:off x="766954" y="3122559"/>
            <a:ext cx="810132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if (george </a:t>
            </a:r>
            <a:r>
              <a:rPr lang="en-US" sz="2800" b="1" noProof="1">
                <a:solidFill>
                  <a:schemeClr val="bg1"/>
                </a:solidFill>
                <a:latin typeface="Consolas" pitchFamily="49" charset="0"/>
                <a:cs typeface="Consolas" pitchFamily="49" charset="0"/>
              </a:rPr>
              <a:t>instanceof</a:t>
            </a:r>
            <a:r>
              <a:rPr lang="en-US" sz="2800" b="1" noProof="1">
                <a:latin typeface="Consolas" pitchFamily="49" charset="0"/>
                <a:cs typeface="Consolas" pitchFamily="49" charset="0"/>
              </a:rPr>
              <a:t> Person) {</a:t>
            </a:r>
          </a:p>
          <a:p>
            <a:pPr fontAlgn="base"/>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((Person) </a:t>
            </a:r>
            <a:r>
              <a:rPr lang="en-US" sz="2800" b="1" noProof="1">
                <a:solidFill>
                  <a:schemeClr val="bg1"/>
                </a:solidFill>
                <a:latin typeface="Consolas" pitchFamily="49" charset="0"/>
              </a:rPr>
              <a:t>george</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.getSalary();</a:t>
            </a:r>
          </a:p>
          <a:p>
            <a:pPr fontAlgn="base"/>
            <a:r>
              <a:rPr lang="en-US" sz="2800" b="1" noProof="1">
                <a:latin typeface="Consolas" pitchFamily="49" charset="0"/>
                <a:cs typeface="Consolas" pitchFamily="49" charset="0"/>
              </a:rPr>
              <a:t>}</a:t>
            </a:r>
          </a:p>
        </p:txBody>
      </p:sp>
      <p:sp>
        <p:nvSpPr>
          <p:cNvPr id="14" name="AutoShape 6"/>
          <p:cNvSpPr>
            <a:spLocks noChangeArrowheads="1"/>
          </p:cNvSpPr>
          <p:nvPr/>
        </p:nvSpPr>
        <p:spPr bwMode="auto">
          <a:xfrm>
            <a:off x="6530853" y="2487569"/>
            <a:ext cx="4459008" cy="578882"/>
          </a:xfrm>
          <a:prstGeom prst="wedgeRoundRectCallout">
            <a:avLst>
              <a:gd name="adj1" fmla="val -57383"/>
              <a:gd name="adj2" fmla="val 3686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chemeClr val="bg2"/>
                </a:solidFill>
              </a:rPr>
              <a:t>Check object type of person</a:t>
            </a:r>
            <a:endParaRPr lang="bg-BG" sz="2800" b="1" dirty="0">
              <a:solidFill>
                <a:schemeClr val="bg2"/>
              </a:solidFill>
            </a:endParaRPr>
          </a:p>
        </p:txBody>
      </p:sp>
      <p:sp>
        <p:nvSpPr>
          <p:cNvPr id="10" name="Slide Number">
            <a:extLst>
              <a:ext uri="{FF2B5EF4-FFF2-40B4-BE49-F238E27FC236}">
                <a16:creationId xmlns:a16="http://schemas.microsoft.com/office/drawing/2014/main" id="{B4D37C5B-E01C-4B89-90AF-D1C980FF055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3478484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400" b="1" dirty="0">
                <a:solidFill>
                  <a:schemeClr val="bg1"/>
                </a:solidFill>
              </a:rPr>
              <a:t>Runtime</a:t>
            </a:r>
            <a:r>
              <a:rPr lang="en-GB" sz="3400" dirty="0"/>
              <a:t> </a:t>
            </a:r>
            <a:r>
              <a:rPr lang="en-GB" sz="3400" dirty="0" smtClean="0"/>
              <a:t>polymorphism</a:t>
            </a:r>
            <a:br>
              <a:rPr lang="en-GB" sz="3400" dirty="0" smtClean="0"/>
            </a:br>
            <a:r>
              <a:rPr lang="en-GB" sz="3400" dirty="0" smtClean="0"/>
              <a:t/>
            </a:r>
            <a:br>
              <a:rPr lang="en-GB" sz="3400" dirty="0" smtClean="0"/>
            </a:br>
            <a:r>
              <a:rPr lang="en-GB" sz="3400" dirty="0" smtClean="0"/>
              <a:t/>
            </a:r>
            <a:br>
              <a:rPr lang="en-GB" sz="3400" dirty="0" smtClean="0"/>
            </a:br>
            <a:r>
              <a:rPr lang="en-GB" sz="3400" dirty="0" smtClean="0"/>
              <a:t/>
            </a:r>
            <a:br>
              <a:rPr lang="en-GB" sz="3400" dirty="0" smtClean="0"/>
            </a:br>
            <a:r>
              <a:rPr lang="en-GB" sz="3400" dirty="0" smtClean="0"/>
              <a:t/>
            </a:r>
            <a:br>
              <a:rPr lang="en-GB" sz="3400" dirty="0" smtClean="0"/>
            </a:br>
            <a:endParaRPr lang="en-GB" sz="3400" dirty="0"/>
          </a:p>
          <a:p>
            <a:pPr>
              <a:spcBef>
                <a:spcPts val="1200"/>
              </a:spcBef>
              <a:buClr>
                <a:schemeClr val="tx1"/>
              </a:buClr>
            </a:pPr>
            <a:r>
              <a:rPr lang="en-US" sz="3400" b="1" dirty="0">
                <a:solidFill>
                  <a:schemeClr val="bg1"/>
                </a:solidFill>
              </a:rPr>
              <a:t>Compile time </a:t>
            </a:r>
            <a:r>
              <a:rPr lang="en-US" sz="3400" dirty="0"/>
              <a:t>polymorphism</a:t>
            </a:r>
          </a:p>
        </p:txBody>
      </p:sp>
      <p:sp>
        <p:nvSpPr>
          <p:cNvPr id="4" name="Title 3"/>
          <p:cNvSpPr>
            <a:spLocks noGrp="1"/>
          </p:cNvSpPr>
          <p:nvPr>
            <p:ph type="title"/>
          </p:nvPr>
        </p:nvSpPr>
        <p:spPr/>
        <p:txBody>
          <a:bodyPr/>
          <a:lstStyle/>
          <a:p>
            <a:r>
              <a:rPr lang="en-US" noProof="1"/>
              <a:t>Types of Polymorphism</a:t>
            </a:r>
            <a:endParaRPr lang="en-US" dirty="0"/>
          </a:p>
        </p:txBody>
      </p:sp>
      <p:sp>
        <p:nvSpPr>
          <p:cNvPr id="9" name="Rectangle 8"/>
          <p:cNvSpPr>
            <a:spLocks noChangeArrowheads="1"/>
          </p:cNvSpPr>
          <p:nvPr/>
        </p:nvSpPr>
        <p:spPr bwMode="auto">
          <a:xfrm>
            <a:off x="525382" y="2001077"/>
            <a:ext cx="82296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latin typeface="Consolas" pitchFamily="49" charset="0"/>
                <a:cs typeface="Consolas" pitchFamily="49" charset="0"/>
              </a:rPr>
              <a:t>public class Shape {}</a:t>
            </a:r>
          </a:p>
          <a:p>
            <a:pPr fontAlgn="base"/>
            <a:r>
              <a:rPr lang="en-US" sz="2800" b="1" noProof="1">
                <a:latin typeface="Consolas" pitchFamily="49" charset="0"/>
                <a:cs typeface="Consolas" pitchFamily="49" charset="0"/>
              </a:rPr>
              <a:t>public class Circle extends Shape {}</a:t>
            </a:r>
          </a:p>
          <a:p>
            <a:pPr fontAlgn="base"/>
            <a:r>
              <a:rPr lang="en-US" sz="2800" b="1" noProof="1">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Shape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latin typeface="Consolas" pitchFamily="49" charset="0"/>
                <a:cs typeface="Consolas" pitchFamily="49" charset="0"/>
              </a:rPr>
              <a:t>shape = new </a:t>
            </a:r>
            <a:r>
              <a:rPr lang="en-US" sz="2800" b="1" noProof="1">
                <a:solidFill>
                  <a:schemeClr val="bg1"/>
                </a:solidFill>
                <a:latin typeface="Consolas" pitchFamily="49" charset="0"/>
                <a:cs typeface="Consolas" pitchFamily="49" charset="0"/>
              </a:rPr>
              <a:t>Circle</a:t>
            </a:r>
            <a:r>
              <a:rPr lang="en-US" sz="2800" b="1" noProof="1">
                <a:latin typeface="Consolas" pitchFamily="49" charset="0"/>
                <a:cs typeface="Consolas" pitchFamily="49" charset="0"/>
              </a:rPr>
              <a:t>();</a:t>
            </a:r>
          </a:p>
          <a:p>
            <a:pPr fontAlgn="base"/>
            <a:r>
              <a:rPr lang="en-US" sz="2800" b="1" noProof="1">
                <a:latin typeface="Consolas" pitchFamily="49" charset="0"/>
                <a:cs typeface="Consolas" pitchFamily="49" charset="0"/>
              </a:rPr>
              <a:t>}</a:t>
            </a:r>
          </a:p>
        </p:txBody>
      </p:sp>
      <p:sp>
        <p:nvSpPr>
          <p:cNvPr id="10" name="Rectangle 9"/>
          <p:cNvSpPr>
            <a:spLocks noChangeArrowheads="1"/>
          </p:cNvSpPr>
          <p:nvPr/>
        </p:nvSpPr>
        <p:spPr bwMode="auto">
          <a:xfrm>
            <a:off x="525382" y="5333285"/>
            <a:ext cx="8229600"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chemeClr val="bg1"/>
                </a:solidFill>
                <a:latin typeface="Consolas" pitchFamily="49" charset="0"/>
                <a:cs typeface="Consolas" pitchFamily="49" charset="0"/>
              </a:rPr>
              <a:t>int sum</a:t>
            </a:r>
            <a:r>
              <a:rPr lang="en-US" sz="2800" b="1" noProof="1">
                <a:latin typeface="Consolas" pitchFamily="49" charset="0"/>
                <a:cs typeface="Consolas" pitchFamily="49" charset="0"/>
              </a:rPr>
              <a:t>(int a, int b, int c){}</a:t>
            </a:r>
          </a:p>
          <a:p>
            <a:pPr fontAlgn="base"/>
            <a:r>
              <a:rPr lang="en-US" sz="2800" b="1" noProof="1">
                <a:solidFill>
                  <a:schemeClr val="bg1"/>
                </a:solidFill>
                <a:latin typeface="Consolas" pitchFamily="49" charset="0"/>
                <a:cs typeface="Consolas" pitchFamily="49" charset="0"/>
              </a:rPr>
              <a:t>double sum</a:t>
            </a:r>
            <a:r>
              <a:rPr lang="en-US" sz="2800" b="1" noProof="1">
                <a:latin typeface="Consolas" pitchFamily="49" charset="0"/>
                <a:cs typeface="Consolas" pitchFamily="49" charset="0"/>
              </a:rPr>
              <a:t>(Double a, Double b){}</a:t>
            </a:r>
          </a:p>
        </p:txBody>
      </p:sp>
      <p:sp>
        <p:nvSpPr>
          <p:cNvPr id="11" name="AutoShape 6"/>
          <p:cNvSpPr>
            <a:spLocks noChangeArrowheads="1"/>
          </p:cNvSpPr>
          <p:nvPr/>
        </p:nvSpPr>
        <p:spPr bwMode="auto">
          <a:xfrm>
            <a:off x="9017813" y="5240951"/>
            <a:ext cx="2727854" cy="1015663"/>
          </a:xfrm>
          <a:custGeom>
            <a:avLst/>
            <a:gdLst>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349476 w 3562813"/>
              <a:gd name="connsiteY18" fmla="*/ 125032 h 612934"/>
              <a:gd name="connsiteX19" fmla="*/ 0 w 3562813"/>
              <a:gd name="connsiteY19" fmla="*/ 102156 h 612934"/>
              <a:gd name="connsiteX20" fmla="*/ 0 w 3562813"/>
              <a:gd name="connsiteY20" fmla="*/ 102158 h 612934"/>
              <a:gd name="connsiteX0" fmla="*/ 0 w 3562813"/>
              <a:gd name="connsiteY0" fmla="*/ 102158 h 612934"/>
              <a:gd name="connsiteX1" fmla="*/ 102158 w 3562813"/>
              <a:gd name="connsiteY1" fmla="*/ 0 h 612934"/>
              <a:gd name="connsiteX2" fmla="*/ 593802 w 3562813"/>
              <a:gd name="connsiteY2" fmla="*/ 0 h 612934"/>
              <a:gd name="connsiteX3" fmla="*/ 593802 w 3562813"/>
              <a:gd name="connsiteY3" fmla="*/ 0 h 612934"/>
              <a:gd name="connsiteX4" fmla="*/ 1484505 w 3562813"/>
              <a:gd name="connsiteY4" fmla="*/ 0 h 612934"/>
              <a:gd name="connsiteX5" fmla="*/ 3460655 w 3562813"/>
              <a:gd name="connsiteY5" fmla="*/ 0 h 612934"/>
              <a:gd name="connsiteX6" fmla="*/ 3562813 w 3562813"/>
              <a:gd name="connsiteY6" fmla="*/ 102158 h 612934"/>
              <a:gd name="connsiteX7" fmla="*/ 3562813 w 3562813"/>
              <a:gd name="connsiteY7" fmla="*/ 102156 h 612934"/>
              <a:gd name="connsiteX8" fmla="*/ 3562813 w 3562813"/>
              <a:gd name="connsiteY8" fmla="*/ 102156 h 612934"/>
              <a:gd name="connsiteX9" fmla="*/ 3562813 w 3562813"/>
              <a:gd name="connsiteY9" fmla="*/ 255389 h 612934"/>
              <a:gd name="connsiteX10" fmla="*/ 3562813 w 3562813"/>
              <a:gd name="connsiteY10" fmla="*/ 510776 h 612934"/>
              <a:gd name="connsiteX11" fmla="*/ 3460655 w 3562813"/>
              <a:gd name="connsiteY11" fmla="*/ 612934 h 612934"/>
              <a:gd name="connsiteX12" fmla="*/ 1484505 w 3562813"/>
              <a:gd name="connsiteY12" fmla="*/ 612934 h 612934"/>
              <a:gd name="connsiteX13" fmla="*/ 593802 w 3562813"/>
              <a:gd name="connsiteY13" fmla="*/ 612934 h 612934"/>
              <a:gd name="connsiteX14" fmla="*/ 593802 w 3562813"/>
              <a:gd name="connsiteY14" fmla="*/ 612934 h 612934"/>
              <a:gd name="connsiteX15" fmla="*/ 102158 w 3562813"/>
              <a:gd name="connsiteY15" fmla="*/ 612934 h 612934"/>
              <a:gd name="connsiteX16" fmla="*/ 0 w 3562813"/>
              <a:gd name="connsiteY16" fmla="*/ 510776 h 612934"/>
              <a:gd name="connsiteX17" fmla="*/ 0 w 3562813"/>
              <a:gd name="connsiteY17" fmla="*/ 255389 h 612934"/>
              <a:gd name="connsiteX18" fmla="*/ 0 w 3562813"/>
              <a:gd name="connsiteY18" fmla="*/ 102156 h 612934"/>
              <a:gd name="connsiteX19" fmla="*/ 0 w 3562813"/>
              <a:gd name="connsiteY19" fmla="*/ 102158 h 61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62813" h="612934">
                <a:moveTo>
                  <a:pt x="0" y="102158"/>
                </a:moveTo>
                <a:cubicBezTo>
                  <a:pt x="0" y="45738"/>
                  <a:pt x="45738" y="0"/>
                  <a:pt x="102158" y="0"/>
                </a:cubicBezTo>
                <a:lnTo>
                  <a:pt x="593802" y="0"/>
                </a:lnTo>
                <a:lnTo>
                  <a:pt x="593802" y="0"/>
                </a:lnTo>
                <a:lnTo>
                  <a:pt x="1484505" y="0"/>
                </a:lnTo>
                <a:lnTo>
                  <a:pt x="3460655" y="0"/>
                </a:lnTo>
                <a:cubicBezTo>
                  <a:pt x="3517075" y="0"/>
                  <a:pt x="3562813" y="45738"/>
                  <a:pt x="3562813" y="102158"/>
                </a:cubicBezTo>
                <a:lnTo>
                  <a:pt x="3562813" y="102156"/>
                </a:lnTo>
                <a:lnTo>
                  <a:pt x="3562813" y="102156"/>
                </a:lnTo>
                <a:lnTo>
                  <a:pt x="3562813" y="255389"/>
                </a:lnTo>
                <a:lnTo>
                  <a:pt x="3562813" y="510776"/>
                </a:lnTo>
                <a:cubicBezTo>
                  <a:pt x="3562813" y="567196"/>
                  <a:pt x="3517075" y="612934"/>
                  <a:pt x="3460655" y="612934"/>
                </a:cubicBezTo>
                <a:lnTo>
                  <a:pt x="1484505" y="612934"/>
                </a:lnTo>
                <a:lnTo>
                  <a:pt x="593802" y="612934"/>
                </a:lnTo>
                <a:lnTo>
                  <a:pt x="593802" y="612934"/>
                </a:lnTo>
                <a:lnTo>
                  <a:pt x="102158" y="612934"/>
                </a:lnTo>
                <a:cubicBezTo>
                  <a:pt x="45738" y="612934"/>
                  <a:pt x="0" y="567196"/>
                  <a:pt x="0" y="510776"/>
                </a:cubicBezTo>
                <a:lnTo>
                  <a:pt x="0" y="255389"/>
                </a:lnTo>
                <a:lnTo>
                  <a:pt x="0" y="102156"/>
                </a:lnTo>
                <a:lnTo>
                  <a:pt x="0" y="102158"/>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overloading</a:t>
            </a:r>
            <a:endParaRPr lang="bg-BG" sz="3000" b="1" dirty="0">
              <a:solidFill>
                <a:schemeClr val="tx2">
                  <a:lumMod val="75000"/>
                </a:schemeClr>
              </a:solidFill>
            </a:endParaRPr>
          </a:p>
        </p:txBody>
      </p:sp>
      <p:sp>
        <p:nvSpPr>
          <p:cNvPr id="12" name="AutoShape 6"/>
          <p:cNvSpPr>
            <a:spLocks noChangeArrowheads="1"/>
          </p:cNvSpPr>
          <p:nvPr/>
        </p:nvSpPr>
        <p:spPr bwMode="auto">
          <a:xfrm>
            <a:off x="9017813" y="2616629"/>
            <a:ext cx="2727854" cy="1015663"/>
          </a:xfrm>
          <a:custGeom>
            <a:avLst/>
            <a:gdLst>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758834 w 2727853"/>
              <a:gd name="connsiteY18" fmla="*/ 329821 h 1123712"/>
              <a:gd name="connsiteX19" fmla="*/ 0 w 2727853"/>
              <a:gd name="connsiteY19" fmla="*/ 187285 h 1123712"/>
              <a:gd name="connsiteX20" fmla="*/ 0 w 2727853"/>
              <a:gd name="connsiteY20" fmla="*/ 187289 h 1123712"/>
              <a:gd name="connsiteX0" fmla="*/ 0 w 2727853"/>
              <a:gd name="connsiteY0" fmla="*/ 187289 h 1123712"/>
              <a:gd name="connsiteX1" fmla="*/ 187289 w 2727853"/>
              <a:gd name="connsiteY1" fmla="*/ 0 h 1123712"/>
              <a:gd name="connsiteX2" fmla="*/ 454642 w 2727853"/>
              <a:gd name="connsiteY2" fmla="*/ 0 h 1123712"/>
              <a:gd name="connsiteX3" fmla="*/ 454642 w 2727853"/>
              <a:gd name="connsiteY3" fmla="*/ 0 h 1123712"/>
              <a:gd name="connsiteX4" fmla="*/ 1136605 w 2727853"/>
              <a:gd name="connsiteY4" fmla="*/ 0 h 1123712"/>
              <a:gd name="connsiteX5" fmla="*/ 2540564 w 2727853"/>
              <a:gd name="connsiteY5" fmla="*/ 0 h 1123712"/>
              <a:gd name="connsiteX6" fmla="*/ 2727853 w 2727853"/>
              <a:gd name="connsiteY6" fmla="*/ 187289 h 1123712"/>
              <a:gd name="connsiteX7" fmla="*/ 2727853 w 2727853"/>
              <a:gd name="connsiteY7" fmla="*/ 187285 h 1123712"/>
              <a:gd name="connsiteX8" fmla="*/ 2727853 w 2727853"/>
              <a:gd name="connsiteY8" fmla="*/ 187285 h 1123712"/>
              <a:gd name="connsiteX9" fmla="*/ 2727853 w 2727853"/>
              <a:gd name="connsiteY9" fmla="*/ 468213 h 1123712"/>
              <a:gd name="connsiteX10" fmla="*/ 2727853 w 2727853"/>
              <a:gd name="connsiteY10" fmla="*/ 936423 h 1123712"/>
              <a:gd name="connsiteX11" fmla="*/ 2540564 w 2727853"/>
              <a:gd name="connsiteY11" fmla="*/ 1123712 h 1123712"/>
              <a:gd name="connsiteX12" fmla="*/ 1136605 w 2727853"/>
              <a:gd name="connsiteY12" fmla="*/ 1123712 h 1123712"/>
              <a:gd name="connsiteX13" fmla="*/ 454642 w 2727853"/>
              <a:gd name="connsiteY13" fmla="*/ 1123712 h 1123712"/>
              <a:gd name="connsiteX14" fmla="*/ 454642 w 2727853"/>
              <a:gd name="connsiteY14" fmla="*/ 1123712 h 1123712"/>
              <a:gd name="connsiteX15" fmla="*/ 187289 w 2727853"/>
              <a:gd name="connsiteY15" fmla="*/ 1123712 h 1123712"/>
              <a:gd name="connsiteX16" fmla="*/ 0 w 2727853"/>
              <a:gd name="connsiteY16" fmla="*/ 936423 h 1123712"/>
              <a:gd name="connsiteX17" fmla="*/ 0 w 2727853"/>
              <a:gd name="connsiteY17" fmla="*/ 468213 h 1123712"/>
              <a:gd name="connsiteX18" fmla="*/ 0 w 2727853"/>
              <a:gd name="connsiteY18" fmla="*/ 187285 h 1123712"/>
              <a:gd name="connsiteX19" fmla="*/ 0 w 2727853"/>
              <a:gd name="connsiteY19" fmla="*/ 187289 h 112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7853" h="1123712">
                <a:moveTo>
                  <a:pt x="0" y="187289"/>
                </a:moveTo>
                <a:cubicBezTo>
                  <a:pt x="0" y="83852"/>
                  <a:pt x="83852" y="0"/>
                  <a:pt x="187289" y="0"/>
                </a:cubicBezTo>
                <a:lnTo>
                  <a:pt x="454642" y="0"/>
                </a:lnTo>
                <a:lnTo>
                  <a:pt x="454642" y="0"/>
                </a:lnTo>
                <a:lnTo>
                  <a:pt x="1136605" y="0"/>
                </a:lnTo>
                <a:lnTo>
                  <a:pt x="2540564" y="0"/>
                </a:lnTo>
                <a:cubicBezTo>
                  <a:pt x="2644001" y="0"/>
                  <a:pt x="2727853" y="83852"/>
                  <a:pt x="2727853" y="187289"/>
                </a:cubicBezTo>
                <a:lnTo>
                  <a:pt x="2727853" y="187285"/>
                </a:lnTo>
                <a:lnTo>
                  <a:pt x="2727853" y="187285"/>
                </a:lnTo>
                <a:lnTo>
                  <a:pt x="2727853" y="468213"/>
                </a:lnTo>
                <a:lnTo>
                  <a:pt x="2727853" y="936423"/>
                </a:lnTo>
                <a:cubicBezTo>
                  <a:pt x="2727853" y="1039860"/>
                  <a:pt x="2644001" y="1123712"/>
                  <a:pt x="2540564" y="1123712"/>
                </a:cubicBezTo>
                <a:lnTo>
                  <a:pt x="1136605" y="1123712"/>
                </a:lnTo>
                <a:lnTo>
                  <a:pt x="454642" y="1123712"/>
                </a:lnTo>
                <a:lnTo>
                  <a:pt x="454642" y="1123712"/>
                </a:lnTo>
                <a:lnTo>
                  <a:pt x="187289" y="1123712"/>
                </a:lnTo>
                <a:cubicBezTo>
                  <a:pt x="83852" y="1123712"/>
                  <a:pt x="0" y="1039860"/>
                  <a:pt x="0" y="936423"/>
                </a:cubicBezTo>
                <a:lnTo>
                  <a:pt x="0" y="468213"/>
                </a:lnTo>
                <a:lnTo>
                  <a:pt x="0" y="187285"/>
                </a:lnTo>
                <a:lnTo>
                  <a:pt x="0" y="187289"/>
                </a:lnTo>
                <a:close/>
              </a:path>
            </a:pathLst>
          </a:cu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000" b="1" dirty="0">
                <a:solidFill>
                  <a:srgbClr val="FFFFFF"/>
                </a:solidFill>
              </a:rPr>
              <a:t>Method overriding</a:t>
            </a:r>
            <a:endParaRPr lang="bg-BG" sz="3000" b="1" dirty="0">
              <a:solidFill>
                <a:schemeClr val="tx2">
                  <a:lumMod val="75000"/>
                </a:schemeClr>
              </a:solidFill>
            </a:endParaRPr>
          </a:p>
        </p:txBody>
      </p:sp>
      <p:sp>
        <p:nvSpPr>
          <p:cNvPr id="13" name="Slide Number">
            <a:extLst>
              <a:ext uri="{FF2B5EF4-FFF2-40B4-BE49-F238E27FC236}">
                <a16:creationId xmlns:a16="http://schemas.microsoft.com/office/drawing/2014/main" id="{8B606335-C7BF-4B72-845F-092ECBDC2DB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358090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3981</TotalTime>
  <Words>2495</Words>
  <Application>Microsoft Office PowerPoint</Application>
  <PresentationFormat>Widescreen</PresentationFormat>
  <Paragraphs>378</Paragraphs>
  <Slides>28</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맑은 고딕</vt:lpstr>
      <vt:lpstr>Arial</vt:lpstr>
      <vt:lpstr>Calibri</vt:lpstr>
      <vt:lpstr>Consolas</vt:lpstr>
      <vt:lpstr>Wingdings</vt:lpstr>
      <vt:lpstr>Wingdings 2</vt:lpstr>
      <vt:lpstr>SoftUni</vt:lpstr>
      <vt:lpstr>Polymorphism</vt:lpstr>
      <vt:lpstr>Table of Contents</vt:lpstr>
      <vt:lpstr>Have a Question?</vt:lpstr>
      <vt:lpstr>Polymorphism</vt:lpstr>
      <vt:lpstr>What is Polymorphism?</vt:lpstr>
      <vt:lpstr>Polymorphism in OOP</vt:lpstr>
      <vt:lpstr>Reference Type and Object Type</vt:lpstr>
      <vt:lpstr>Keyword – Instanceof</vt:lpstr>
      <vt:lpstr>Types of Polymorphism</vt:lpstr>
      <vt:lpstr>Compile Time Polymorphism</vt:lpstr>
      <vt:lpstr>Problem: MathOperation</vt:lpstr>
      <vt:lpstr>Solution: MathOperation</vt:lpstr>
      <vt:lpstr>Rules for Overloading Method</vt:lpstr>
      <vt:lpstr>Runtime Polymorphism</vt:lpstr>
      <vt:lpstr>Runtime Polymorphism</vt:lpstr>
      <vt:lpstr>Rules for Overriding Method</vt:lpstr>
      <vt:lpstr>Abstract Classes</vt:lpstr>
      <vt:lpstr>Abstract Classes</vt:lpstr>
      <vt:lpstr>Problem: Shapes</vt:lpstr>
      <vt:lpstr>Solution: Shapes (1)</vt:lpstr>
      <vt:lpstr>Solution: Shapes (2)</vt:lpstr>
      <vt:lpstr>Solution: Shapes (3)</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Polymorphism</dc:title>
  <dc:subject>Java OOP – Practical Training Course @ SoftUni</dc:subject>
  <dc:creator>Software University</dc:creator>
  <cp:keywords>Polymorphism; Encapsulation; 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Yoana</cp:lastModifiedBy>
  <cp:revision>22</cp:revision>
  <dcterms:created xsi:type="dcterms:W3CDTF">2018-05-23T13:08:44Z</dcterms:created>
  <dcterms:modified xsi:type="dcterms:W3CDTF">2021-05-21T08:55:35Z</dcterms:modified>
  <cp:category>programming;computer programming;software development;web development</cp:category>
</cp:coreProperties>
</file>