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2"/>
  </p:notesMasterIdLst>
  <p:sldIdLst>
    <p:sldId id="256" r:id="rId2"/>
    <p:sldId id="268" r:id="rId3"/>
    <p:sldId id="257" r:id="rId4"/>
    <p:sldId id="258" r:id="rId5"/>
    <p:sldId id="259" r:id="rId6"/>
    <p:sldId id="269" r:id="rId7"/>
    <p:sldId id="260" r:id="rId8"/>
    <p:sldId id="265" r:id="rId9"/>
    <p:sldId id="263" r:id="rId10"/>
    <p:sldId id="266" r:id="rId11"/>
    <p:sldId id="273" r:id="rId12"/>
    <p:sldId id="270" r:id="rId13"/>
    <p:sldId id="267" r:id="rId14"/>
    <p:sldId id="271" r:id="rId15"/>
    <p:sldId id="274" r:id="rId16"/>
    <p:sldId id="275" r:id="rId17"/>
    <p:sldId id="277" r:id="rId18"/>
    <p:sldId id="272" r:id="rId19"/>
    <p:sldId id="27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4" autoAdjust="0"/>
    <p:restoredTop sz="94660"/>
  </p:normalViewPr>
  <p:slideViewPr>
    <p:cSldViewPr snapToGrid="0">
      <p:cViewPr>
        <p:scale>
          <a:sx n="66" d="100"/>
          <a:sy n="66" d="100"/>
        </p:scale>
        <p:origin x="-744" y="-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9951E-D72B-41AE-A9BE-E58F31C2E357}" type="datetimeFigureOut">
              <a:rPr lang="en-US"/>
              <a:t>11/23/2014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59561-058F-4A9F-9AE1-6FBDDC30733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5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59561-058F-4A9F-9AE1-6FBDDC30733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5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59561-058F-4A9F-9AE1-6FBDDC30733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2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59561-058F-4A9F-9AE1-6FBDDC30733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62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59561-058F-4A9F-9AE1-6FBDDC30733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93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59561-058F-4A9F-9AE1-6FBDDC307332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61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59561-058F-4A9F-9AE1-6FBDDC307332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9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59561-058F-4A9F-9AE1-6FBDDC30733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39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59561-058F-4A9F-9AE1-6FBDDC30733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4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59561-058F-4A9F-9AE1-6FBDDC30733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7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59561-058F-4A9F-9AE1-6FBDDC30733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59561-058F-4A9F-9AE1-6FBDDC30733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5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59561-058F-4A9F-9AE1-6FBDDC30733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89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59561-058F-4A9F-9AE1-6FBDDC30733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8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59561-058F-4A9F-9AE1-6FBDDC30733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7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8585"/>
      </p:ext>
    </p:extLst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62057"/>
      </p:ext>
    </p:extLst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19756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59303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26079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7823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027"/>
      </p:ext>
    </p:extLst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9992"/>
      </p:ext>
    </p:extLst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79600"/>
      </p:ext>
    </p:extLst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2976"/>
      </p:ext>
    </p:extLst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24337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9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ransition spd="slow">
    <p:split orient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ss.unist.h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Uvod u PHP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Predavač: Petar Ivančević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Nizovi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940017"/>
            <a:ext cx="7315200" cy="4164222"/>
          </a:xfrm>
        </p:spPr>
        <p:txBody>
          <a:bodyPr>
            <a:normAutofit/>
          </a:bodyPr>
          <a:lstStyle/>
          <a:p>
            <a:r>
              <a:rPr lang="hr-HR" dirty="0" smtClean="0"/>
              <a:t>Podatkovna struktura</a:t>
            </a:r>
          </a:p>
          <a:p>
            <a:r>
              <a:rPr lang="hr-HR" dirty="0" smtClean="0"/>
              <a:t>Indeksira </a:t>
            </a:r>
            <a:r>
              <a:rPr lang="hr-HR" dirty="0"/>
              <a:t>se od </a:t>
            </a:r>
            <a:r>
              <a:rPr lang="hr-HR" sz="2400" i="1" dirty="0"/>
              <a:t>0 .... </a:t>
            </a:r>
            <a:r>
              <a:rPr lang="hr-HR" sz="2400" i="1" dirty="0" smtClean="0"/>
              <a:t>n-1</a:t>
            </a:r>
          </a:p>
          <a:p>
            <a:r>
              <a:rPr lang="hr-HR" dirty="0" smtClean="0"/>
              <a:t>Moguće je imati različite tipove unutar jednog niza</a:t>
            </a:r>
          </a:p>
          <a:p>
            <a:r>
              <a:rPr lang="hr-HR" dirty="0" smtClean="0"/>
              <a:t>Moguće je mijenjati veličinu</a:t>
            </a:r>
          </a:p>
          <a:p>
            <a:r>
              <a:rPr lang="hr-HR" i="1" dirty="0" smtClean="0"/>
              <a:t>PHP Primjer</a:t>
            </a:r>
          </a:p>
          <a:p>
            <a:pPr marL="0" indent="0">
              <a:buNone/>
            </a:pPr>
            <a:r>
              <a:rPr lang="hr-HR" i="1" dirty="0"/>
              <a:t>	</a:t>
            </a:r>
            <a:r>
              <a:rPr lang="hr-HR" sz="3200" b="1" i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hr-HR" b="1" i="1" dirty="0" smtClean="0">
                <a:latin typeface="Courier New" pitchFamily="49" charset="0"/>
                <a:cs typeface="Courier New" pitchFamily="49" charset="0"/>
              </a:rPr>
              <a:t>niz = array( 26, ‘Mate’, 1.2, 28, 30 );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42151" y="525293"/>
            <a:ext cx="5104978" cy="1062414"/>
            <a:chOff x="3855308" y="733163"/>
            <a:chExt cx="2619660" cy="667266"/>
          </a:xfrm>
        </p:grpSpPr>
        <p:sp>
          <p:nvSpPr>
            <p:cNvPr id="4" name="Cube 3"/>
            <p:cNvSpPr/>
            <p:nvPr/>
          </p:nvSpPr>
          <p:spPr>
            <a:xfrm>
              <a:off x="3855308" y="737288"/>
              <a:ext cx="654908" cy="658937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26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5" name="Cube 4"/>
            <p:cNvSpPr/>
            <p:nvPr/>
          </p:nvSpPr>
          <p:spPr>
            <a:xfrm>
              <a:off x="4341347" y="733164"/>
              <a:ext cx="654908" cy="667265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Mate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4835625" y="736721"/>
              <a:ext cx="654908" cy="660159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1.2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7" name="Cube 6"/>
            <p:cNvSpPr/>
            <p:nvPr/>
          </p:nvSpPr>
          <p:spPr>
            <a:xfrm>
              <a:off x="5321664" y="737288"/>
              <a:ext cx="654908" cy="659025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28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8" name="Cube 7"/>
            <p:cNvSpPr/>
            <p:nvPr/>
          </p:nvSpPr>
          <p:spPr>
            <a:xfrm>
              <a:off x="5820060" y="733163"/>
              <a:ext cx="654908" cy="667265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30</a:t>
              </a:r>
              <a:endParaRPr lang="hr-HR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88758" y="1705490"/>
            <a:ext cx="651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i="1" dirty="0" smtClean="0"/>
              <a:t>  0                  1                2                3                  4	               Indeksi</a:t>
            </a:r>
            <a:endParaRPr lang="hr-HR" sz="2000" i="1" dirty="0"/>
          </a:p>
        </p:txBody>
      </p:sp>
    </p:spTree>
    <p:extLst>
      <p:ext uri="{BB962C8B-B14F-4D97-AF65-F5344CB8AC3E}">
        <p14:creationId xmlns:p14="http://schemas.microsoft.com/office/powerpoint/2010/main" val="336072393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Asocijativni nizovi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4003" y="1012397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$niz = array(</a:t>
            </a:r>
            <a:br>
              <a:rPr lang="hr-HR" b="1" dirty="0" smtClean="0">
                <a:latin typeface="Courier New" pitchFamily="49" charset="0"/>
                <a:cs typeface="Courier New" pitchFamily="49" charset="0"/>
              </a:rPr>
            </a:b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	 ”0” =&gt; ”26”,</a:t>
            </a:r>
            <a:br>
              <a:rPr lang="hr-HR" b="1" dirty="0" smtClean="0">
                <a:latin typeface="Courier New" pitchFamily="49" charset="0"/>
                <a:cs typeface="Courier New" pitchFamily="49" charset="0"/>
              </a:rPr>
            </a:b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	 ”1” =&gt; ”Mate”,</a:t>
            </a:r>
            <a:br>
              <a:rPr lang="hr-HR" b="1" dirty="0" smtClean="0">
                <a:latin typeface="Courier New" pitchFamily="49" charset="0"/>
                <a:cs typeface="Courier New" pitchFamily="49" charset="0"/>
              </a:rPr>
            </a:b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	 ”2” =&gt; ”1.2”,</a:t>
            </a:r>
            <a:br>
              <a:rPr lang="hr-HR" b="1" dirty="0" smtClean="0">
                <a:latin typeface="Courier New" pitchFamily="49" charset="0"/>
                <a:cs typeface="Courier New" pitchFamily="49" charset="0"/>
              </a:rPr>
            </a:b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	 ”3” =&gt; ”28”,</a:t>
            </a:r>
            <a:br>
              <a:rPr lang="hr-HR" b="1" dirty="0" smtClean="0">
                <a:latin typeface="Courier New" pitchFamily="49" charset="0"/>
                <a:cs typeface="Courier New" pitchFamily="49" charset="0"/>
              </a:rPr>
            </a:b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	 ”4” =&gt; ”30”,</a:t>
            </a:r>
            <a:br>
              <a:rPr lang="hr-HR" b="1" dirty="0" smtClean="0">
                <a:latin typeface="Courier New" pitchFamily="49" charset="0"/>
                <a:cs typeface="Courier New" pitchFamily="49" charset="0"/>
              </a:rPr>
            </a:b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hr-HR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72585" y="377009"/>
            <a:ext cx="5104978" cy="1062414"/>
            <a:chOff x="3855308" y="733163"/>
            <a:chExt cx="2619660" cy="667266"/>
          </a:xfrm>
        </p:grpSpPr>
        <p:sp>
          <p:nvSpPr>
            <p:cNvPr id="5" name="Cube 4"/>
            <p:cNvSpPr/>
            <p:nvPr/>
          </p:nvSpPr>
          <p:spPr>
            <a:xfrm>
              <a:off x="3855308" y="737288"/>
              <a:ext cx="654908" cy="658937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26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4341347" y="733164"/>
              <a:ext cx="654908" cy="667265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Mate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7" name="Cube 6"/>
            <p:cNvSpPr/>
            <p:nvPr/>
          </p:nvSpPr>
          <p:spPr>
            <a:xfrm>
              <a:off x="4835625" y="736721"/>
              <a:ext cx="654908" cy="660159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1.2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8" name="Cube 7"/>
            <p:cNvSpPr/>
            <p:nvPr/>
          </p:nvSpPr>
          <p:spPr>
            <a:xfrm>
              <a:off x="5321664" y="737288"/>
              <a:ext cx="654908" cy="659025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28</a:t>
              </a:r>
              <a:endParaRPr lang="hr-HR" dirty="0">
                <a:solidFill>
                  <a:schemeClr val="tx1"/>
                </a:solidFill>
              </a:endParaRPr>
            </a:p>
          </p:txBody>
        </p:sp>
        <p:sp>
          <p:nvSpPr>
            <p:cNvPr id="9" name="Cube 8"/>
            <p:cNvSpPr/>
            <p:nvPr/>
          </p:nvSpPr>
          <p:spPr>
            <a:xfrm>
              <a:off x="5820060" y="733163"/>
              <a:ext cx="654908" cy="667265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30</a:t>
              </a:r>
              <a:endParaRPr lang="hr-HR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98038" y="1540344"/>
            <a:ext cx="6945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i="1" dirty="0" smtClean="0"/>
              <a:t>  0                  1                 2                 3                4	                   Indeksi</a:t>
            </a:r>
            <a:endParaRPr lang="hr-HR" sz="20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72585" y="1556753"/>
            <a:ext cx="66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i="1" dirty="0" smtClean="0"/>
              <a:t>   ID               ime        prosjek         dob          ECTS		   Indeksi</a:t>
            </a:r>
            <a:endParaRPr lang="hr-HR" sz="2000" i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028303" y="1007405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$niz = array(</a:t>
            </a:r>
            <a:br>
              <a:rPr lang="hr-HR" b="1" dirty="0" smtClean="0">
                <a:latin typeface="Courier New" pitchFamily="49" charset="0"/>
                <a:cs typeface="Courier New" pitchFamily="49" charset="0"/>
              </a:rPr>
            </a:b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	 ”ID” =&gt; ”26”,</a:t>
            </a:r>
            <a:br>
              <a:rPr lang="hr-HR" b="1" dirty="0" smtClean="0">
                <a:latin typeface="Courier New" pitchFamily="49" charset="0"/>
                <a:cs typeface="Courier New" pitchFamily="49" charset="0"/>
              </a:rPr>
            </a:b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	 ”ime” =&gt; ”Mate”,</a:t>
            </a:r>
            <a:br>
              <a:rPr lang="hr-HR" b="1" dirty="0" smtClean="0">
                <a:latin typeface="Courier New" pitchFamily="49" charset="0"/>
                <a:cs typeface="Courier New" pitchFamily="49" charset="0"/>
              </a:rPr>
            </a:b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	 ”prosjek” =&gt; ”1.2”,</a:t>
            </a:r>
            <a:br>
              <a:rPr lang="hr-HR" b="1" dirty="0" smtClean="0">
                <a:latin typeface="Courier New" pitchFamily="49" charset="0"/>
                <a:cs typeface="Courier New" pitchFamily="49" charset="0"/>
              </a:rPr>
            </a:b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	 ”dob” =&gt; ”28”,</a:t>
            </a:r>
            <a:br>
              <a:rPr lang="hr-HR" b="1" dirty="0" smtClean="0">
                <a:latin typeface="Courier New" pitchFamily="49" charset="0"/>
                <a:cs typeface="Courier New" pitchFamily="49" charset="0"/>
              </a:rPr>
            </a:b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	 ”ECTS” =&gt; ”30”,</a:t>
            </a:r>
            <a:br>
              <a:rPr lang="hr-HR" b="1" dirty="0" smtClean="0">
                <a:latin typeface="Courier New" pitchFamily="49" charset="0"/>
                <a:cs typeface="Courier New" pitchFamily="49" charset="0"/>
              </a:rPr>
            </a:b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hr-H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0806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Petlje i uvjeti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9957" y="864108"/>
            <a:ext cx="8007178" cy="5120640"/>
          </a:xfrm>
        </p:spPr>
        <p:txBody>
          <a:bodyPr>
            <a:normAutofit/>
          </a:bodyPr>
          <a:lstStyle/>
          <a:p>
            <a:r>
              <a:rPr lang="hr-HR" sz="1800" b="1" dirty="0">
                <a:latin typeface="Courier New" pitchFamily="49" charset="0"/>
                <a:cs typeface="Courier New" pitchFamily="49" charset="0"/>
              </a:rPr>
              <a:t>for ( $i = 0, $j = 0 ; $i &lt; 10; $i++, $j--</a:t>
            </a:r>
            <a:r>
              <a:rPr lang="hr-HR" sz="1800" dirty="0">
                <a:latin typeface="Courier New" pitchFamily="49" charset="0"/>
                <a:cs typeface="Courier New" pitchFamily="49" charset="0"/>
              </a:rPr>
              <a:t>...</a:t>
            </a:r>
            <a:r>
              <a:rPr lang="hr-HR" sz="1800" b="1" dirty="0">
                <a:latin typeface="Courier New" pitchFamily="49" charset="0"/>
                <a:cs typeface="Courier New" pitchFamily="49" charset="0"/>
              </a:rPr>
              <a:t> ) { </a:t>
            </a:r>
            <a:r>
              <a:rPr lang="hr-HR" sz="18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hr-HR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hr-HR" sz="1800" b="1" dirty="0">
                <a:latin typeface="Courier New" pitchFamily="49" charset="0"/>
                <a:cs typeface="Courier New" pitchFamily="49" charset="0"/>
              </a:rPr>
              <a:t>while ( </a:t>
            </a:r>
            <a:r>
              <a:rPr lang="hr-HR" sz="1800" dirty="0">
                <a:latin typeface="Courier New" pitchFamily="49" charset="0"/>
                <a:cs typeface="Courier New" pitchFamily="49" charset="0"/>
              </a:rPr>
              <a:t>uvjet</a:t>
            </a:r>
            <a:r>
              <a:rPr lang="hr-HR" sz="1800" b="1" dirty="0">
                <a:latin typeface="Courier New" pitchFamily="49" charset="0"/>
                <a:cs typeface="Courier New" pitchFamily="49" charset="0"/>
              </a:rPr>
              <a:t> ) { </a:t>
            </a:r>
            <a:r>
              <a:rPr lang="hr-HR" sz="1800" dirty="0">
                <a:latin typeface="Courier New" pitchFamily="49" charset="0"/>
                <a:cs typeface="Courier New" pitchFamily="49" charset="0"/>
              </a:rPr>
              <a:t>...</a:t>
            </a:r>
            <a:r>
              <a:rPr lang="hr-HR" sz="1800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hr-HR" sz="1800" b="1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hr-HR" sz="1800" dirty="0">
                <a:latin typeface="Courier New" pitchFamily="49" charset="0"/>
                <a:cs typeface="Courier New" pitchFamily="49" charset="0"/>
              </a:rPr>
              <a:t>uvjet</a:t>
            </a:r>
            <a:r>
              <a:rPr lang="hr-HR" sz="1800" b="1" dirty="0">
                <a:latin typeface="Courier New" pitchFamily="49" charset="0"/>
                <a:cs typeface="Courier New" pitchFamily="49" charset="0"/>
              </a:rPr>
              <a:t> ) { </a:t>
            </a:r>
            <a:r>
              <a:rPr lang="hr-HR" sz="1800" dirty="0">
                <a:latin typeface="Courier New" pitchFamily="49" charset="0"/>
                <a:cs typeface="Courier New" pitchFamily="49" charset="0"/>
              </a:rPr>
              <a:t>...</a:t>
            </a:r>
            <a:r>
              <a:rPr lang="hr-HR" sz="1800" b="1" dirty="0">
                <a:latin typeface="Courier New" pitchFamily="49" charset="0"/>
                <a:cs typeface="Courier New" pitchFamily="49" charset="0"/>
              </a:rPr>
              <a:t> } else { </a:t>
            </a:r>
            <a:r>
              <a:rPr lang="hr-HR" sz="1800" dirty="0">
                <a:latin typeface="Courier New" pitchFamily="49" charset="0"/>
                <a:cs typeface="Courier New" pitchFamily="49" charset="0"/>
              </a:rPr>
              <a:t>...</a:t>
            </a:r>
            <a:r>
              <a:rPr lang="hr-HR" sz="1800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hr-HR" sz="1800" b="1" dirty="0">
                <a:latin typeface="Courier New" pitchFamily="49" charset="0"/>
                <a:cs typeface="Courier New" pitchFamily="49" charset="0"/>
              </a:rPr>
              <a:t>foreach ($niz </a:t>
            </a:r>
            <a:r>
              <a:rPr lang="hr-HR" sz="1800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hr-HR" sz="1800" b="1" dirty="0">
                <a:latin typeface="Courier New" pitchFamily="49" charset="0"/>
                <a:cs typeface="Courier New" pitchFamily="49" charset="0"/>
              </a:rPr>
              <a:t> $key=&gt; $ value ) { </a:t>
            </a:r>
            <a:r>
              <a:rPr lang="hr-HR" sz="1800" dirty="0">
                <a:latin typeface="Courier New" pitchFamily="49" charset="0"/>
                <a:cs typeface="Courier New" pitchFamily="49" charset="0"/>
              </a:rPr>
              <a:t>...</a:t>
            </a:r>
            <a:r>
              <a:rPr lang="hr-HR" sz="1800" b="1" dirty="0">
                <a:latin typeface="Courier New" pitchFamily="49" charset="0"/>
                <a:cs typeface="Courier New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90390615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Superglobali</a:t>
            </a:r>
            <a:endParaRPr lang="hr-HR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Predefinirane varijable kojima je moguće pristupati iz bilo koje funkcije</a:t>
            </a:r>
          </a:p>
          <a:p>
            <a:r>
              <a:rPr lang="hr-HR" dirty="0" smtClean="0"/>
              <a:t>Primjer:</a:t>
            </a:r>
          </a:p>
          <a:p>
            <a:pPr lvl="1"/>
            <a:r>
              <a:rPr lang="hr-HR" sz="2000" dirty="0" smtClean="0">
                <a:latin typeface="Courier New" pitchFamily="49" charset="0"/>
                <a:cs typeface="Courier New" pitchFamily="49" charset="0"/>
              </a:rPr>
              <a:t>$_SERVER</a:t>
            </a:r>
          </a:p>
          <a:p>
            <a:pPr lvl="1"/>
            <a:r>
              <a:rPr lang="hr-HR" sz="2000" dirty="0" smtClean="0">
                <a:latin typeface="Courier New" pitchFamily="49" charset="0"/>
                <a:cs typeface="Courier New" pitchFamily="49" charset="0"/>
              </a:rPr>
              <a:t>$_GET</a:t>
            </a:r>
          </a:p>
          <a:p>
            <a:pPr lvl="1"/>
            <a:r>
              <a:rPr lang="hr-HR" sz="2000" dirty="0" smtClean="0">
                <a:latin typeface="Courier New" pitchFamily="49" charset="0"/>
                <a:cs typeface="Courier New" pitchFamily="49" charset="0"/>
              </a:rPr>
              <a:t>$_POST</a:t>
            </a:r>
          </a:p>
          <a:p>
            <a:pPr lvl="1"/>
            <a:r>
              <a:rPr lang="hr-HR" sz="2000" dirty="0" smtClean="0">
                <a:latin typeface="Courier New" pitchFamily="49" charset="0"/>
                <a:cs typeface="Courier New" pitchFamily="49" charset="0"/>
              </a:rPr>
              <a:t>$_REQUEST</a:t>
            </a:r>
          </a:p>
          <a:p>
            <a:pPr lvl="1"/>
            <a:r>
              <a:rPr lang="hr-HR" sz="2000" dirty="0" smtClean="0">
                <a:latin typeface="Courier New" pitchFamily="49" charset="0"/>
                <a:cs typeface="Courier New" pitchFamily="49" charset="0"/>
              </a:rPr>
              <a:t>$_</a:t>
            </a:r>
            <a:r>
              <a:rPr lang="hr-HR" sz="2000" dirty="0" smtClean="0">
                <a:latin typeface="Courier New" pitchFamily="49" charset="0"/>
                <a:cs typeface="Courier New" pitchFamily="49" charset="0"/>
              </a:rPr>
              <a:t>SESSION</a:t>
            </a:r>
          </a:p>
          <a:p>
            <a:pPr lvl="1"/>
            <a:r>
              <a:rPr lang="hr-HR" sz="2000" dirty="0" smtClean="0">
                <a:latin typeface="Courier New" pitchFamily="49" charset="0"/>
                <a:cs typeface="Courier New" pitchFamily="49" charset="0"/>
              </a:rPr>
              <a:t>$_COOKIE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6044740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 smtClean="0"/>
              <a:t>$</a:t>
            </a:r>
            <a:r>
              <a:rPr lang="hr-HR" dirty="0" smtClean="0"/>
              <a:t>_SERVER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738" y="729506"/>
            <a:ext cx="7315200" cy="5255369"/>
          </a:xfrm>
        </p:spPr>
        <p:txBody>
          <a:bodyPr/>
          <a:lstStyle/>
          <a:p>
            <a:r>
              <a:rPr lang="en-US" dirty="0" err="1"/>
              <a:t>Asocijativni</a:t>
            </a: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serveru</a:t>
            </a:r>
            <a:r>
              <a:rPr lang="en-US" dirty="0"/>
              <a:t>, </a:t>
            </a:r>
            <a:r>
              <a:rPr lang="en-US" dirty="0" err="1"/>
              <a:t>zaglavljima</a:t>
            </a:r>
            <a:r>
              <a:rPr lang="en-US" dirty="0"/>
              <a:t> HTTP-a i </a:t>
            </a:r>
            <a:r>
              <a:rPr lang="en-US" dirty="0" err="1"/>
              <a:t>lokacijama</a:t>
            </a:r>
            <a:r>
              <a:rPr lang="en-US" dirty="0"/>
              <a:t> </a:t>
            </a:r>
            <a:r>
              <a:rPr lang="en-US" dirty="0" err="1"/>
              <a:t>skripti</a:t>
            </a:r>
            <a:endParaRPr lang="en-US" dirty="0"/>
          </a:p>
          <a:p>
            <a:r>
              <a:rPr lang="en-US" dirty="0" err="1"/>
              <a:t>Ispis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izvršiti</a:t>
            </a:r>
            <a:r>
              <a:rPr lang="en-US" dirty="0"/>
              <a:t> s </a:t>
            </a:r>
            <a:r>
              <a:rPr lang="en-US" dirty="0" err="1"/>
              <a:t>naredbom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var_dump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_SERVER);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hr-HR" dirty="0" smtClean="0"/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print_r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_SERVER);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[ SERVER_NAME ] =&gt; [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]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[ SERVER_ADDR ] =&gt; [ 127.0.0.1 ]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[ SERVER_PORT ] =&gt; [ 80 ]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[ REMOTE_ADDR ] =&gt; [ 127.0.0.1 ]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[ DOCUMENT_ROOT ] =&gt; [ 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/www/html ]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[ REQUEST_METHOD ] =&gt; [ GET ] </a:t>
            </a:r>
          </a:p>
          <a:p>
            <a:endParaRPr lang="en-US" b="1" dirty="0">
              <a:latin typeface="Corbel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107631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 smtClean="0"/>
              <a:t>$</a:t>
            </a:r>
            <a:r>
              <a:rPr lang="hr-HR" dirty="0" smtClean="0"/>
              <a:t>_GET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331" y="2155252"/>
            <a:ext cx="6144140" cy="8913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706776" y="2514015"/>
            <a:ext cx="856324" cy="532597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n w="57150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331" y="3768093"/>
            <a:ext cx="6144140" cy="8759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1331" y="3135512"/>
            <a:ext cx="6144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hr-HR" sz="2000" dirty="0" smtClean="0">
                <a:latin typeface="Courier New" pitchFamily="49" charset="0"/>
                <a:cs typeface="Courier New" pitchFamily="49" charset="0"/>
              </a:rPr>
              <a:t>_GET[‘id’]</a:t>
            </a:r>
            <a:endParaRPr lang="hr-H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1331" y="4923440"/>
            <a:ext cx="6144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dirty="0" smtClean="0">
                <a:latin typeface="Courier New" pitchFamily="49" charset="0"/>
                <a:cs typeface="Courier New" pitchFamily="49" charset="0"/>
              </a:rPr>
              <a:t>$_GET[‘hl’]</a:t>
            </a:r>
            <a:br>
              <a:rPr lang="hr-H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hr-HR" sz="2000" dirty="0" smtClean="0">
                <a:latin typeface="Courier New" pitchFamily="49" charset="0"/>
                <a:cs typeface="Courier New" pitchFamily="49" charset="0"/>
              </a:rPr>
              <a:t>$_GET[‘tab’]</a:t>
            </a:r>
            <a:br>
              <a:rPr lang="hr-H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hr-HR" sz="2000" dirty="0" smtClean="0">
                <a:latin typeface="Courier New" pitchFamily="49" charset="0"/>
                <a:cs typeface="Courier New" pitchFamily="49" charset="0"/>
              </a:rPr>
              <a:t>$_GET[‘ei’]</a:t>
            </a:r>
            <a:endParaRPr lang="hr-HR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766560" y="4528806"/>
            <a:ext cx="39624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315200" y="4528806"/>
            <a:ext cx="39624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895884" y="4528806"/>
            <a:ext cx="20027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55720" y="759218"/>
            <a:ext cx="7315200" cy="1396034"/>
          </a:xfrm>
        </p:spPr>
        <p:txBody>
          <a:bodyPr>
            <a:normAutofit/>
          </a:bodyPr>
          <a:lstStyle/>
          <a:p>
            <a:r>
              <a:rPr lang="hr-HR" dirty="0" smtClean="0">
                <a:latin typeface="+mj-lt"/>
                <a:cs typeface="Courier New" pitchFamily="49" charset="0"/>
              </a:rPr>
              <a:t>Asocijativni niz varijabli koje su poslane skripti preko URL-a</a:t>
            </a:r>
          </a:p>
        </p:txBody>
      </p:sp>
    </p:spTree>
    <p:extLst>
      <p:ext uri="{BB962C8B-B14F-4D97-AF65-F5344CB8AC3E}">
        <p14:creationId xmlns:p14="http://schemas.microsoft.com/office/powerpoint/2010/main" val="67761574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 smtClean="0"/>
              <a:t>$</a:t>
            </a:r>
            <a:r>
              <a:rPr lang="hr-HR" dirty="0" smtClean="0"/>
              <a:t>_POST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639" y="740228"/>
            <a:ext cx="7315200" cy="1195034"/>
          </a:xfrm>
        </p:spPr>
        <p:txBody>
          <a:bodyPr/>
          <a:lstStyle/>
          <a:p>
            <a:r>
              <a:rPr lang="hr-HR" dirty="0" smtClean="0"/>
              <a:t>Asocijativni niz koji sadrži varijable proslijeđene skripti preko HTTP POST metode</a:t>
            </a:r>
          </a:p>
          <a:p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87" y="1638542"/>
            <a:ext cx="8316684" cy="31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3784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 smtClean="0"/>
              <a:t>$</a:t>
            </a:r>
            <a:r>
              <a:rPr lang="hr-HR" dirty="0" smtClean="0"/>
              <a:t>_SESSION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Varijable koje pamte korisnikove podatke na serveru</a:t>
            </a:r>
          </a:p>
          <a:p>
            <a:r>
              <a:rPr lang="hr-HR" dirty="0" smtClean="0"/>
              <a:t>Vijek trajanja varijabli je uglavnom dok se ne isključi browser</a:t>
            </a:r>
          </a:p>
          <a:p>
            <a:r>
              <a:rPr lang="hr-HR" dirty="0" smtClean="0"/>
              <a:t>Za korištenje je potrebne na početku dokumenta ( prije svih HTML tagova ) dodati funkciju </a:t>
            </a: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session_start();</a:t>
            </a:r>
          </a:p>
          <a:p>
            <a:r>
              <a:rPr lang="hr-HR" dirty="0" smtClean="0">
                <a:latin typeface="+mj-lt"/>
                <a:cs typeface="Courier New" pitchFamily="49" charset="0"/>
              </a:rPr>
              <a:t>Postavlja na korisnikovo računalo ID. Kasnije provjerava podudaranje sa ID-em na server, te ako se podudaraju dodijeli pristup sesiji, ako se ne podudaraju onda napravi novu sesiju.</a:t>
            </a:r>
            <a:endParaRPr lang="hr-HR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57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ime_funkcije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argumenti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funkcije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... ) {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tijelo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funkcije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...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srgbClr val="59595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595959"/>
                </a:solidFill>
                <a:latin typeface="Courier New" pitchFamily="49" charset="0"/>
                <a:cs typeface="Courier New" pitchFamily="49" charset="0"/>
              </a:rPr>
              <a:t>return;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it-IT" sz="2400" dirty="0"/>
              <a:t>Sve funkcije su definirane </a:t>
            </a:r>
            <a:r>
              <a:rPr lang="it-IT" sz="2400" dirty="0" smtClean="0"/>
              <a:t>globalno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41357306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Live Primjer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20566"/>
            <a:ext cx="7315200" cy="5120640"/>
          </a:xfrm>
        </p:spPr>
        <p:txBody>
          <a:bodyPr/>
          <a:lstStyle/>
          <a:p>
            <a:r>
              <a:rPr lang="hr-HR" b="1" dirty="0" smtClean="0"/>
              <a:t>Izrada autentifikacijskog sustava</a:t>
            </a:r>
          </a:p>
          <a:p>
            <a:endParaRPr lang="hr-HR" dirty="0" smtClean="0"/>
          </a:p>
          <a:p>
            <a:r>
              <a:rPr lang="hr-HR" dirty="0" smtClean="0"/>
              <a:t>Izradit formu</a:t>
            </a:r>
          </a:p>
          <a:p>
            <a:r>
              <a:rPr lang="hr-HR" dirty="0" smtClean="0"/>
              <a:t>Napravit skriptu za provjeru unesenih podataka</a:t>
            </a:r>
          </a:p>
          <a:p>
            <a:pPr lvl="1"/>
            <a:r>
              <a:rPr lang="hr-HR" dirty="0" smtClean="0"/>
              <a:t>Ako su podaci točni prijavi </a:t>
            </a:r>
            <a:r>
              <a:rPr lang="hr-HR" dirty="0" smtClean="0"/>
              <a:t>korisnika i izbaci poruku da je prijavljen</a:t>
            </a:r>
            <a:endParaRPr lang="hr-HR" dirty="0" smtClean="0"/>
          </a:p>
          <a:p>
            <a:pPr lvl="1"/>
            <a:r>
              <a:rPr lang="hr-HR" dirty="0" smtClean="0"/>
              <a:t>Ako su podaci netočni vrati na </a:t>
            </a:r>
            <a:r>
              <a:rPr lang="hr-HR" dirty="0" smtClean="0"/>
              <a:t>početak sa porukom krivi unos</a:t>
            </a: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59397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 PHP-u</a:t>
            </a:r>
          </a:p>
          <a:p>
            <a:r>
              <a:rPr lang="hr-HR" dirty="0" smtClean="0"/>
              <a:t>Komunikacija između Klijenta i Servera</a:t>
            </a:r>
          </a:p>
          <a:p>
            <a:r>
              <a:rPr lang="hr-HR" dirty="0" smtClean="0"/>
              <a:t>Ponavljanje HTML-a i formi</a:t>
            </a:r>
          </a:p>
          <a:p>
            <a:r>
              <a:rPr lang="hr-HR" dirty="0" smtClean="0"/>
              <a:t>PHP Varijable i nizovi</a:t>
            </a:r>
          </a:p>
          <a:p>
            <a:r>
              <a:rPr lang="hr-HR" dirty="0" smtClean="0"/>
              <a:t>Petlje i uvjeti</a:t>
            </a:r>
          </a:p>
          <a:p>
            <a:r>
              <a:rPr lang="hr-HR" dirty="0" smtClean="0"/>
              <a:t>Superglobalne varijable</a:t>
            </a:r>
          </a:p>
          <a:p>
            <a:r>
              <a:rPr lang="hr-HR" dirty="0" smtClean="0"/>
              <a:t>Funkcije</a:t>
            </a:r>
          </a:p>
          <a:p>
            <a:r>
              <a:rPr lang="hr-HR" dirty="0" smtClean="0"/>
              <a:t>Izrada autentifikacijskog sustava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4606228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85837"/>
            <a:ext cx="7315200" cy="4876800"/>
          </a:xfrm>
        </p:spPr>
      </p:pic>
    </p:spTree>
    <p:extLst>
      <p:ext uri="{BB962C8B-B14F-4D97-AF65-F5344CB8AC3E}">
        <p14:creationId xmlns:p14="http://schemas.microsoft.com/office/powerpoint/2010/main" val="385883076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Što je PHP?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PHP ( HyperText Processor ) je programski jezik koji se orjentira po C ili Perl sintaksi. Prvenstveno je namijenjen za izradu dinamičkih web stranica</a:t>
            </a:r>
          </a:p>
          <a:p>
            <a:r>
              <a:rPr lang="en-US"/>
              <a:t>Rasmus Lerdorf napisao je niz CGI ( Common Gateway Interface ) binarnih skripti za manipuliranje sa svojom stranicom. </a:t>
            </a:r>
          </a:p>
          <a:p>
            <a:r>
              <a:rPr lang="en-US" i="1"/>
              <a:t>"I don't know how to stop it, there was never any intent to write a programming language [...] </a:t>
            </a:r>
            <a:r>
              <a:rPr lang="en-US" i="1">
                <a:solidFill>
                  <a:srgbClr val="595959"/>
                </a:solidFill>
                <a:latin typeface="Corbel" charset="0"/>
              </a:rPr>
              <a:t>I have absolutely no idea how to write a programming language, I just kept adding the next logical step on the way" - Rasmus Lerdorf -</a:t>
            </a:r>
            <a:endParaRPr lang="en-US" i="1">
              <a:solidFill>
                <a:srgbClr val="252525"/>
              </a:solidFill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1082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Komunikacija sa serverom</a:t>
            </a:r>
          </a:p>
        </p:txBody>
      </p:sp>
      <p:pic>
        <p:nvPicPr>
          <p:cNvPr id="4" name="Content Placeholder 3" descr="serverSid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7524" y="589486"/>
            <a:ext cx="7315200" cy="2378340"/>
          </a:xfrm>
        </p:spPr>
      </p:pic>
      <p:sp>
        <p:nvSpPr>
          <p:cNvPr id="5" name="TextBox 4"/>
          <p:cNvSpPr txBox="1"/>
          <p:nvPr/>
        </p:nvSpPr>
        <p:spPr>
          <a:xfrm>
            <a:off x="4025675" y="2573562"/>
            <a:ext cx="7312025" cy="369331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alibri" charset="0"/>
              </a:rPr>
              <a:t>Unesemo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u="sng" dirty="0">
                <a:solidFill>
                  <a:srgbClr val="0563C1"/>
                </a:solidFill>
                <a:latin typeface="Calibri" charset="0"/>
                <a:hlinkClick r:id="rId4"/>
              </a:rPr>
              <a:t>http</a:t>
            </a:r>
            <a:r>
              <a:rPr lang="en-US" u="sng" dirty="0" smtClean="0">
                <a:solidFill>
                  <a:srgbClr val="0563C1"/>
                </a:solidFill>
                <a:latin typeface="Calibri" charset="0"/>
                <a:hlinkClick r:id="rId4"/>
              </a:rPr>
              <a:t>://</a:t>
            </a:r>
            <a:r>
              <a:rPr lang="hr-HR" u="sng" dirty="0" smtClean="0">
                <a:solidFill>
                  <a:srgbClr val="0563C1"/>
                </a:solidFill>
                <a:latin typeface="Calibri" charset="0"/>
                <a:hlinkClick r:id="rId4"/>
              </a:rPr>
              <a:t>upitsplit</a:t>
            </a:r>
            <a:r>
              <a:rPr lang="en-US" u="sng" dirty="0" smtClean="0">
                <a:solidFill>
                  <a:srgbClr val="0563C1"/>
                </a:solidFill>
                <a:latin typeface="Calibri" charset="0"/>
                <a:hlinkClick r:id="rId4"/>
              </a:rPr>
              <a:t>.</a:t>
            </a:r>
            <a:r>
              <a:rPr lang="en-US" u="sng" dirty="0" err="1" smtClean="0">
                <a:solidFill>
                  <a:srgbClr val="0563C1"/>
                </a:solidFill>
                <a:latin typeface="Calibri" charset="0"/>
                <a:hlinkClick r:id="rId4"/>
              </a:rPr>
              <a:t>hr</a:t>
            </a:r>
            <a:r>
              <a:rPr lang="en-US" u="sng" dirty="0" smtClean="0">
                <a:solidFill>
                  <a:srgbClr val="0563C1"/>
                </a:solidFill>
                <a:latin typeface="Calibri" charset="0"/>
              </a:rPr>
              <a:t> </a:t>
            </a:r>
            <a:endParaRPr lang="en-US" u="sng" dirty="0">
              <a:solidFill>
                <a:srgbClr val="0563C1"/>
              </a:solidFill>
              <a:latin typeface="Calibr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Browser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provjeri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IP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adresu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za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4"/>
              </a:rPr>
              <a:t>http</a:t>
            </a:r>
            <a:r>
              <a:rPr lang="en-US" u="sng" dirty="0" smtClean="0">
                <a:solidFill>
                  <a:srgbClr val="0563C1"/>
                </a:solidFill>
                <a:latin typeface="Calibri" charset="0"/>
                <a:hlinkClick r:id="rId4"/>
              </a:rPr>
              <a:t>://</a:t>
            </a:r>
            <a:r>
              <a:rPr lang="hr-HR" u="sng" dirty="0" smtClean="0">
                <a:solidFill>
                  <a:srgbClr val="0563C1"/>
                </a:solidFill>
                <a:latin typeface="Calibri" charset="0"/>
                <a:hlinkClick r:id="rId4"/>
              </a:rPr>
              <a:t>upitsplit</a:t>
            </a:r>
            <a:r>
              <a:rPr lang="en-US" u="sng" dirty="0" smtClean="0">
                <a:solidFill>
                  <a:srgbClr val="0563C1"/>
                </a:solidFill>
                <a:latin typeface="Calibri" charset="0"/>
                <a:hlinkClick r:id="rId4"/>
              </a:rPr>
              <a:t>.</a:t>
            </a:r>
            <a:r>
              <a:rPr lang="en-US" u="sng" dirty="0" err="1" smtClean="0">
                <a:solidFill>
                  <a:srgbClr val="0563C1"/>
                </a:solidFill>
                <a:latin typeface="Calibri" charset="0"/>
                <a:hlinkClick r:id="rId4"/>
              </a:rPr>
              <a:t>hr</a:t>
            </a:r>
            <a:r>
              <a:rPr lang="en-US" dirty="0" smtClean="0">
                <a:latin typeface="Calibri" charset="0"/>
              </a:rPr>
              <a:t> </a:t>
            </a:r>
            <a:endParaRPr lang="en-US" dirty="0">
              <a:latin typeface="Calibr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charset="0"/>
              </a:rPr>
              <a:t>Vaš</a:t>
            </a:r>
            <a:r>
              <a:rPr lang="en-US" dirty="0">
                <a:latin typeface="Calibri" charset="0"/>
              </a:rPr>
              <a:t> browser </a:t>
            </a:r>
            <a:r>
              <a:rPr lang="en-US" dirty="0" err="1">
                <a:latin typeface="Calibri" charset="0"/>
              </a:rPr>
              <a:t>pošalje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zahtjev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na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tu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adresu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za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početnu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stranicu</a:t>
            </a:r>
            <a:r>
              <a:rPr lang="en-US" dirty="0">
                <a:latin typeface="Calibri" charset="0"/>
              </a:rPr>
              <a:t> web </a:t>
            </a:r>
            <a:r>
              <a:rPr lang="en-US" dirty="0" err="1">
                <a:latin typeface="Calibri" charset="0"/>
              </a:rPr>
              <a:t>servera</a:t>
            </a:r>
            <a:r>
              <a:rPr lang="en-US" dirty="0">
                <a:latin typeface="Calibri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Web server </a:t>
            </a:r>
            <a:r>
              <a:rPr lang="en-US" dirty="0" err="1">
                <a:latin typeface="Calibri" charset="0"/>
              </a:rPr>
              <a:t>kada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prihvati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zahtjev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pretražuje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svoj</a:t>
            </a:r>
            <a:r>
              <a:rPr lang="en-US" dirty="0">
                <a:latin typeface="Calibri" charset="0"/>
              </a:rPr>
              <a:t> hard disk i </a:t>
            </a:r>
            <a:r>
              <a:rPr lang="en-US" dirty="0" err="1">
                <a:latin typeface="Calibri" charset="0"/>
              </a:rPr>
              <a:t>dohvaća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početnu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stranicu</a:t>
            </a:r>
            <a:r>
              <a:rPr lang="en-US" dirty="0">
                <a:latin typeface="Calibri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S </a:t>
            </a:r>
            <a:r>
              <a:rPr lang="en-US" dirty="0" err="1">
                <a:latin typeface="Calibri" charset="0"/>
              </a:rPr>
              <a:t>početnom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stranicom</a:t>
            </a:r>
            <a:r>
              <a:rPr lang="en-US" dirty="0">
                <a:latin typeface="Calibri" charset="0"/>
              </a:rPr>
              <a:t> u </a:t>
            </a:r>
            <a:r>
              <a:rPr lang="en-US" dirty="0" err="1">
                <a:latin typeface="Calibri" charset="0"/>
              </a:rPr>
              <a:t>memoriji</a:t>
            </a:r>
            <a:r>
              <a:rPr lang="en-US" dirty="0">
                <a:latin typeface="Calibri" charset="0"/>
              </a:rPr>
              <a:t> server </a:t>
            </a:r>
            <a:r>
              <a:rPr lang="en-US" dirty="0" err="1">
                <a:latin typeface="Calibri" charset="0"/>
              </a:rPr>
              <a:t>provjerava</a:t>
            </a:r>
            <a:r>
              <a:rPr lang="en-US" dirty="0">
                <a:latin typeface="Calibri" charset="0"/>
              </a:rPr>
              <a:t> da li </a:t>
            </a:r>
            <a:r>
              <a:rPr lang="en-US" dirty="0" err="1">
                <a:latin typeface="Calibri" charset="0"/>
              </a:rPr>
              <a:t>datoteka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koristi</a:t>
            </a:r>
            <a:r>
              <a:rPr lang="en-US" dirty="0">
                <a:latin typeface="Calibri" charset="0"/>
              </a:rPr>
              <a:t> PHP </a:t>
            </a:r>
            <a:r>
              <a:rPr lang="en-US" dirty="0" err="1">
                <a:latin typeface="Calibri" charset="0"/>
              </a:rPr>
              <a:t>skripte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ako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koristi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prolazi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kroz</a:t>
            </a:r>
            <a:r>
              <a:rPr lang="en-US" dirty="0">
                <a:latin typeface="Calibri" charset="0"/>
              </a:rPr>
              <a:t> interpreter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PHP interpreter </a:t>
            </a:r>
            <a:r>
              <a:rPr lang="en-US" dirty="0" err="1">
                <a:latin typeface="Calibri" charset="0"/>
              </a:rPr>
              <a:t>izvršava</a:t>
            </a:r>
            <a:r>
              <a:rPr lang="en-US" dirty="0">
                <a:latin typeface="Calibri" charset="0"/>
              </a:rPr>
              <a:t> PHP </a:t>
            </a:r>
            <a:r>
              <a:rPr lang="en-US" dirty="0" err="1">
                <a:latin typeface="Calibri" charset="0"/>
              </a:rPr>
              <a:t>kod</a:t>
            </a:r>
            <a:r>
              <a:rPr lang="en-US" dirty="0">
                <a:latin typeface="Calibri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charset="0"/>
              </a:rPr>
              <a:t>Ako</a:t>
            </a:r>
            <a:r>
              <a:rPr lang="en-US" dirty="0">
                <a:latin typeface="Calibri" charset="0"/>
              </a:rPr>
              <a:t> PHP </a:t>
            </a:r>
            <a:r>
              <a:rPr lang="en-US" dirty="0" err="1">
                <a:latin typeface="Calibri" charset="0"/>
              </a:rPr>
              <a:t>skripta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sadrži</a:t>
            </a:r>
            <a:r>
              <a:rPr lang="en-US" dirty="0">
                <a:latin typeface="Calibri" charset="0"/>
              </a:rPr>
              <a:t> MySQL </a:t>
            </a:r>
            <a:r>
              <a:rPr lang="en-US" dirty="0" err="1">
                <a:latin typeface="Calibri" charset="0"/>
              </a:rPr>
              <a:t>izraze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proslijeđuje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ih</a:t>
            </a:r>
            <a:r>
              <a:rPr lang="en-US" dirty="0">
                <a:latin typeface="Calibri" charset="0"/>
              </a:rPr>
              <a:t> MySQL </a:t>
            </a:r>
            <a:r>
              <a:rPr lang="en-US" dirty="0" err="1">
                <a:latin typeface="Calibri" charset="0"/>
              </a:rPr>
              <a:t>bazi</a:t>
            </a:r>
            <a:r>
              <a:rPr lang="en-US" dirty="0">
                <a:latin typeface="Calibri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MySQL </a:t>
            </a:r>
            <a:r>
              <a:rPr lang="en-US" dirty="0" err="1">
                <a:latin typeface="Calibri" charset="0"/>
              </a:rPr>
              <a:t>baza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vraća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rezultat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izraza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natrag</a:t>
            </a:r>
            <a:r>
              <a:rPr lang="en-US" dirty="0">
                <a:latin typeface="Calibri" charset="0"/>
              </a:rPr>
              <a:t> PHP </a:t>
            </a:r>
            <a:r>
              <a:rPr lang="en-US" dirty="0" err="1">
                <a:latin typeface="Calibri" charset="0"/>
              </a:rPr>
              <a:t>interpreteru</a:t>
            </a:r>
            <a:r>
              <a:rPr lang="en-US" dirty="0">
                <a:latin typeface="Calibri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PHP interpreter </a:t>
            </a:r>
            <a:r>
              <a:rPr lang="en-US" dirty="0" err="1">
                <a:latin typeface="Calibri" charset="0"/>
              </a:rPr>
              <a:t>vraća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rezultat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izvršenog</a:t>
            </a:r>
            <a:r>
              <a:rPr lang="en-US" dirty="0">
                <a:latin typeface="Calibri" charset="0"/>
              </a:rPr>
              <a:t> PHP </a:t>
            </a:r>
            <a:r>
              <a:rPr lang="en-US" dirty="0" err="1">
                <a:latin typeface="Calibri" charset="0"/>
              </a:rPr>
              <a:t>koda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sa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rezultatima</a:t>
            </a:r>
            <a:r>
              <a:rPr lang="en-US" dirty="0">
                <a:latin typeface="Calibri" charset="0"/>
              </a:rPr>
              <a:t> MySQL </a:t>
            </a:r>
            <a:r>
              <a:rPr lang="en-US" dirty="0" err="1">
                <a:latin typeface="Calibri" charset="0"/>
              </a:rPr>
              <a:t>baze</a:t>
            </a:r>
            <a:r>
              <a:rPr lang="en-US" dirty="0">
                <a:latin typeface="Calibri" charset="0"/>
              </a:rPr>
              <a:t> web </a:t>
            </a:r>
            <a:r>
              <a:rPr lang="en-US" dirty="0" err="1">
                <a:latin typeface="Calibri" charset="0"/>
              </a:rPr>
              <a:t>serveru</a:t>
            </a:r>
            <a:r>
              <a:rPr lang="en-US" dirty="0">
                <a:latin typeface="Calibri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Web server </a:t>
            </a:r>
            <a:r>
              <a:rPr lang="en-US" dirty="0" err="1">
                <a:latin typeface="Calibri" charset="0"/>
              </a:rPr>
              <a:t>vraća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stranicu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korisniku</a:t>
            </a:r>
            <a:r>
              <a:rPr lang="en-US" dirty="0">
                <a:latin typeface="Calibri" charset="0"/>
              </a:rPr>
              <a:t> i </a:t>
            </a:r>
            <a:r>
              <a:rPr lang="en-US" dirty="0" err="1">
                <a:latin typeface="Calibri" charset="0"/>
              </a:rPr>
              <a:t>prikazuje</a:t>
            </a:r>
            <a:r>
              <a:rPr lang="en-US" dirty="0">
                <a:latin typeface="Calibri" charset="0"/>
              </a:rPr>
              <a:t> je</a:t>
            </a:r>
          </a:p>
        </p:txBody>
      </p:sp>
    </p:spTree>
    <p:extLst>
      <p:ext uri="{BB962C8B-B14F-4D97-AF65-F5344CB8AC3E}">
        <p14:creationId xmlns:p14="http://schemas.microsoft.com/office/powerpoint/2010/main" val="424710611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HyperText</a:t>
            </a:r>
            <a:r>
              <a:rPr lang="en-US" dirty="0"/>
              <a:t> Markup Language - </a:t>
            </a:r>
            <a:r>
              <a:rPr lang="pl-PL" dirty="0"/>
              <a:t>jezik za izradu web stranica</a:t>
            </a:r>
          </a:p>
          <a:p>
            <a:r>
              <a:rPr lang="en-US" dirty="0" err="1"/>
              <a:t>Struktura</a:t>
            </a:r>
            <a:r>
              <a:rPr lang="en-US" dirty="0"/>
              <a:t> HTML-a</a:t>
            </a:r>
            <a:endParaRPr lang="pl-PL" dirty="0"/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html&gt;</a:t>
            </a:r>
            <a:endParaRPr lang="pl-PL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title&gt;</a:t>
            </a: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Prvi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HTML&lt;/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title&gt;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&lt;meta charset="utf-8" /&gt;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h1&gt;</a:t>
            </a: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Prva HTML stranica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h1&gt;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p&gt;</a:t>
            </a: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Naš prvi paragraf!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&lt;/body&gt;</a:t>
            </a:r>
            <a:endParaRPr lang="pl-PL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1595521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Forme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815" y="864108"/>
            <a:ext cx="8143103" cy="5120640"/>
          </a:xfrm>
        </p:spPr>
        <p:txBody>
          <a:bodyPr>
            <a:normAutofit/>
          </a:bodyPr>
          <a:lstStyle/>
          <a:p>
            <a:r>
              <a:rPr lang="hr-HR" dirty="0" smtClean="0"/>
              <a:t>Koristimo ih za prijenos korisnikovih podataka serveru</a:t>
            </a:r>
          </a:p>
          <a:p>
            <a:r>
              <a:rPr lang="hr-HR" dirty="0" smtClean="0"/>
              <a:t>Sintaksa </a:t>
            </a: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&lt;form action=‘’ method=‘post’&gt; ... &lt;/form&gt;</a:t>
            </a:r>
          </a:p>
          <a:p>
            <a:r>
              <a:rPr lang="hr-HR" dirty="0" smtClean="0"/>
              <a:t>Neki tagovi:</a:t>
            </a:r>
          </a:p>
          <a:p>
            <a:pPr lvl="1"/>
            <a:r>
              <a:rPr lang="hr-HR" sz="1600" b="1" dirty="0" smtClean="0">
                <a:latin typeface="Courier New" pitchFamily="49" charset="0"/>
                <a:cs typeface="Courier New" pitchFamily="49" charset="0"/>
              </a:rPr>
              <a:t>&lt;input type=”text” name=”ime” value=”” /&gt;</a:t>
            </a:r>
            <a:br>
              <a:rPr lang="hr-HR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hr-HR" sz="1600" b="1" dirty="0">
                <a:latin typeface="Courier New" pitchFamily="49" charset="0"/>
                <a:cs typeface="Courier New" pitchFamily="49" charset="0"/>
              </a:rPr>
              <a:t>&lt;input type</a:t>
            </a:r>
            <a:r>
              <a:rPr lang="hr-HR" sz="1600" b="1" dirty="0" smtClean="0">
                <a:latin typeface="Courier New" pitchFamily="49" charset="0"/>
                <a:cs typeface="Courier New" pitchFamily="49" charset="0"/>
              </a:rPr>
              <a:t>=”password” </a:t>
            </a:r>
            <a:r>
              <a:rPr lang="hr-HR" sz="1600" b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hr-HR" sz="1600" b="1" dirty="0" smtClean="0">
                <a:latin typeface="Courier New" pitchFamily="49" charset="0"/>
                <a:cs typeface="Courier New" pitchFamily="49" charset="0"/>
              </a:rPr>
              <a:t>=”lozinka” </a:t>
            </a:r>
            <a:r>
              <a:rPr lang="hr-HR" sz="1600" b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hr-HR" sz="1600" b="1" dirty="0" smtClean="0">
                <a:latin typeface="Courier New" pitchFamily="49" charset="0"/>
                <a:cs typeface="Courier New" pitchFamily="49" charset="0"/>
              </a:rPr>
              <a:t>=”” /&gt;</a:t>
            </a:r>
            <a:endParaRPr lang="hr-HR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r-HR" sz="1600" b="1" dirty="0" smtClean="0">
                <a:latin typeface="Courier New" pitchFamily="49" charset="0"/>
                <a:cs typeface="Courier New" pitchFamily="49" charset="0"/>
              </a:rPr>
              <a:t>&lt;input type=”radio” name=”spol” value=”musko” /&gt;</a:t>
            </a:r>
            <a:r>
              <a:rPr lang="hr-HR" sz="1600" dirty="0" smtClean="0">
                <a:latin typeface="Courier New" pitchFamily="49" charset="0"/>
                <a:cs typeface="Courier New" pitchFamily="49" charset="0"/>
              </a:rPr>
              <a:t> Muško</a:t>
            </a:r>
            <a:br>
              <a:rPr lang="hr-H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hr-HR" sz="1600" b="1" dirty="0">
                <a:latin typeface="Courier New" pitchFamily="49" charset="0"/>
                <a:cs typeface="Courier New" pitchFamily="49" charset="0"/>
              </a:rPr>
              <a:t>&lt;input type</a:t>
            </a:r>
            <a:r>
              <a:rPr lang="hr-HR" sz="1600" b="1" dirty="0" smtClean="0">
                <a:latin typeface="Courier New" pitchFamily="49" charset="0"/>
                <a:cs typeface="Courier New" pitchFamily="49" charset="0"/>
              </a:rPr>
              <a:t>=”</a:t>
            </a:r>
            <a:r>
              <a:rPr lang="hr-HR" sz="1600" b="1" dirty="0">
                <a:latin typeface="Courier New" pitchFamily="49" charset="0"/>
                <a:cs typeface="Courier New" pitchFamily="49" charset="0"/>
              </a:rPr>
              <a:t>radio” name=”spol” value</a:t>
            </a:r>
            <a:r>
              <a:rPr lang="hr-HR" sz="1600" b="1" dirty="0" smtClean="0">
                <a:latin typeface="Courier New" pitchFamily="49" charset="0"/>
                <a:cs typeface="Courier New" pitchFamily="49" charset="0"/>
              </a:rPr>
              <a:t>=”zensko” </a:t>
            </a:r>
            <a:r>
              <a:rPr lang="hr-HR" sz="1600" b="1" dirty="0">
                <a:latin typeface="Courier New" pitchFamily="49" charset="0"/>
                <a:cs typeface="Courier New" pitchFamily="49" charset="0"/>
              </a:rPr>
              <a:t>/&gt;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r-HR" sz="1600" dirty="0" smtClean="0">
                <a:latin typeface="Courier New" pitchFamily="49" charset="0"/>
                <a:cs typeface="Courier New" pitchFamily="49" charset="0"/>
              </a:rPr>
              <a:t>Žensko</a:t>
            </a:r>
          </a:p>
          <a:p>
            <a:pPr lvl="1"/>
            <a:r>
              <a:rPr lang="hr-HR" sz="1600" b="1" dirty="0" smtClean="0">
                <a:latin typeface="Courier New" pitchFamily="49" charset="0"/>
                <a:cs typeface="Courier New" pitchFamily="49" charset="0"/>
              </a:rPr>
              <a:t>&lt;input type=”checkbox” name=”aktivnost” value=”plivanje” /&gt; </a:t>
            </a:r>
            <a:r>
              <a:rPr lang="hr-HR" sz="1600" dirty="0" smtClean="0">
                <a:latin typeface="Courier New" pitchFamily="49" charset="0"/>
                <a:cs typeface="Courier New" pitchFamily="49" charset="0"/>
              </a:rPr>
              <a:t>Plivanje</a:t>
            </a:r>
            <a:br>
              <a:rPr lang="hr-H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hr-HR" sz="1600" b="1" dirty="0">
                <a:latin typeface="Courier New" pitchFamily="49" charset="0"/>
                <a:cs typeface="Courier New" pitchFamily="49" charset="0"/>
              </a:rPr>
              <a:t>&lt;input type=”checkbox” name</a:t>
            </a:r>
            <a:r>
              <a:rPr lang="hr-HR" sz="1600" b="1" dirty="0" smtClean="0">
                <a:latin typeface="Courier New" pitchFamily="49" charset="0"/>
                <a:cs typeface="Courier New" pitchFamily="49" charset="0"/>
              </a:rPr>
              <a:t>=”aktivnost” </a:t>
            </a:r>
            <a:r>
              <a:rPr lang="hr-HR" sz="1600" b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hr-HR" sz="1600" b="1" dirty="0" smtClean="0">
                <a:latin typeface="Courier New" pitchFamily="49" charset="0"/>
                <a:cs typeface="Courier New" pitchFamily="49" charset="0"/>
              </a:rPr>
              <a:t>=”kosarka” </a:t>
            </a:r>
            <a:r>
              <a:rPr lang="hr-HR" sz="1600" b="1" dirty="0">
                <a:latin typeface="Courier New" pitchFamily="49" charset="0"/>
                <a:cs typeface="Courier New" pitchFamily="49" charset="0"/>
              </a:rPr>
              <a:t>/&gt; </a:t>
            </a:r>
            <a:r>
              <a:rPr lang="hr-HR" sz="1600" dirty="0" smtClean="0">
                <a:latin typeface="Courier New" pitchFamily="49" charset="0"/>
                <a:cs typeface="Courier New" pitchFamily="49" charset="0"/>
              </a:rPr>
              <a:t>Košarka</a:t>
            </a:r>
            <a:br>
              <a:rPr lang="hr-H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hr-HR" sz="1600" b="1" dirty="0">
                <a:latin typeface="Courier New" pitchFamily="49" charset="0"/>
                <a:cs typeface="Courier New" pitchFamily="49" charset="0"/>
              </a:rPr>
              <a:t>&lt;input type=”checkbox” name</a:t>
            </a:r>
            <a:r>
              <a:rPr lang="hr-HR" sz="1600" b="1" dirty="0" smtClean="0">
                <a:latin typeface="Courier New" pitchFamily="49" charset="0"/>
                <a:cs typeface="Courier New" pitchFamily="49" charset="0"/>
              </a:rPr>
              <a:t>=”aktivnost” value=”nogomet” </a:t>
            </a:r>
            <a:r>
              <a:rPr lang="hr-HR" sz="1600" b="1" dirty="0">
                <a:latin typeface="Courier New" pitchFamily="49" charset="0"/>
                <a:cs typeface="Courier New" pitchFamily="49" charset="0"/>
              </a:rPr>
              <a:t>/&gt; </a:t>
            </a:r>
            <a:r>
              <a:rPr lang="hr-HR" sz="1600" dirty="0" smtClean="0">
                <a:latin typeface="Courier New" pitchFamily="49" charset="0"/>
                <a:cs typeface="Courier New" pitchFamily="49" charset="0"/>
              </a:rPr>
              <a:t>Nogomet</a:t>
            </a:r>
          </a:p>
          <a:p>
            <a:pPr lvl="1"/>
            <a:r>
              <a:rPr lang="hr-HR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hr-HR" sz="1600" b="1" dirty="0">
                <a:latin typeface="Courier New" pitchFamily="49" charset="0"/>
                <a:cs typeface="Courier New" pitchFamily="49" charset="0"/>
              </a:rPr>
              <a:t>input type</a:t>
            </a:r>
            <a:r>
              <a:rPr lang="hr-HR" sz="1600" b="1" dirty="0" smtClean="0">
                <a:latin typeface="Courier New" pitchFamily="49" charset="0"/>
                <a:cs typeface="Courier New" pitchFamily="49" charset="0"/>
              </a:rPr>
              <a:t>=”</a:t>
            </a:r>
            <a:r>
              <a:rPr lang="hr-HR" sz="1600" b="1" dirty="0">
                <a:latin typeface="Courier New" pitchFamily="49" charset="0"/>
                <a:cs typeface="Courier New" pitchFamily="49" charset="0"/>
              </a:rPr>
              <a:t>submit” name</a:t>
            </a:r>
            <a:r>
              <a:rPr lang="hr-HR" sz="1600" b="1" dirty="0" smtClean="0">
                <a:latin typeface="Courier New" pitchFamily="49" charset="0"/>
                <a:cs typeface="Courier New" pitchFamily="49" charset="0"/>
              </a:rPr>
              <a:t>=”</a:t>
            </a:r>
            <a:r>
              <a:rPr lang="hr-HR" sz="1600" b="1" dirty="0">
                <a:latin typeface="Courier New" pitchFamily="49" charset="0"/>
                <a:cs typeface="Courier New" pitchFamily="49" charset="0"/>
              </a:rPr>
              <a:t>ime” value= ”” /&gt;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9301316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PHP datoteke moraju imati nastavak </a:t>
            </a:r>
            <a:r>
              <a:rPr lang="hr-HR" i="1" dirty="0" smtClean="0"/>
              <a:t>.php</a:t>
            </a:r>
            <a:endParaRPr lang="en-US" dirty="0"/>
          </a:p>
          <a:p>
            <a:r>
              <a:rPr lang="en-US" dirty="0" err="1"/>
              <a:t>Naredbe</a:t>
            </a:r>
            <a:r>
              <a:rPr lang="en-US" dirty="0"/>
              <a:t> se </a:t>
            </a:r>
            <a:r>
              <a:rPr lang="en-US" dirty="0" err="1"/>
              <a:t>pišu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posebnih</a:t>
            </a:r>
            <a:r>
              <a:rPr lang="en-US" dirty="0"/>
              <a:t> </a:t>
            </a:r>
            <a:r>
              <a:rPr lang="en-US" dirty="0" err="1"/>
              <a:t>oznaka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?&gt;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hr-H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r-HR" dirty="0" smtClean="0">
                <a:latin typeface="+mj-lt"/>
                <a:cs typeface="Courier New" pitchFamily="49" charset="0"/>
              </a:rPr>
              <a:t>Mogu se pisati unutar same HTML strukture ili u posebnim datotekama</a:t>
            </a:r>
            <a:endParaRPr lang="en-US" dirty="0">
              <a:latin typeface="+mj-lt"/>
              <a:cs typeface="Courier New" pitchFamily="49" charset="0"/>
            </a:endParaRPr>
          </a:p>
          <a:p>
            <a:r>
              <a:rPr lang="hr-HR" dirty="0" smtClean="0"/>
              <a:t>Ima više naredbi za ispis, </a:t>
            </a:r>
            <a:r>
              <a:rPr lang="en-US" dirty="0" smtClean="0"/>
              <a:t>a </a:t>
            </a:r>
            <a:r>
              <a:rPr lang="en-US" dirty="0" err="1"/>
              <a:t>najpopularnija</a:t>
            </a:r>
            <a:r>
              <a:rPr lang="en-US" dirty="0"/>
              <a:t> je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Primjer</a:t>
            </a:r>
            <a:r>
              <a:rPr lang="en-US" dirty="0"/>
              <a:t>: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echo "Hello World!";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?&gt;</a:t>
            </a:r>
          </a:p>
        </p:txBody>
      </p:sp>
    </p:spTree>
    <p:extLst>
      <p:ext uri="{BB962C8B-B14F-4D97-AF65-F5344CB8AC3E}">
        <p14:creationId xmlns:p14="http://schemas.microsoft.com/office/powerpoint/2010/main" val="14476515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Varijable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i="1" dirty="0" smtClean="0"/>
              <a:t>case-sensitive</a:t>
            </a:r>
          </a:p>
          <a:p>
            <a:r>
              <a:rPr lang="hr-HR" dirty="0" smtClean="0"/>
              <a:t>Ime varijable započima sa znakom dolar </a:t>
            </a:r>
            <a:r>
              <a:rPr lang="hr-HR" sz="3600" b="1" dirty="0" smtClean="0"/>
              <a:t>$</a:t>
            </a:r>
            <a:r>
              <a:rPr lang="hr-HR" dirty="0" smtClean="0"/>
              <a:t>, zatim </a:t>
            </a:r>
            <a:r>
              <a:rPr lang="hr-HR" i="1" dirty="0" smtClean="0"/>
              <a:t>underscore</a:t>
            </a:r>
            <a:r>
              <a:rPr lang="hr-HR" dirty="0" smtClean="0"/>
              <a:t> _ ili slovo, praćeno sa nizom slova i brojeva ili </a:t>
            </a:r>
            <a:r>
              <a:rPr lang="hr-HR" i="1" dirty="0" smtClean="0"/>
              <a:t>underscore-a</a:t>
            </a:r>
          </a:p>
          <a:p>
            <a:r>
              <a:rPr lang="hr-HR" dirty="0" smtClean="0"/>
              <a:t>Ne može se incilazirati varijabla:   </a:t>
            </a:r>
            <a:r>
              <a:rPr lang="hr-HR" sz="4000" i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hr-HR" sz="2800" i="1" dirty="0" smtClean="0">
                <a:latin typeface="Courier New" pitchFamily="49" charset="0"/>
                <a:cs typeface="Courier New" pitchFamily="49" charset="0"/>
              </a:rPr>
              <a:t>this </a:t>
            </a:r>
            <a:r>
              <a:rPr lang="hr-HR" dirty="0" smtClean="0"/>
              <a:t>jer je rezervirana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5734998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Tipovi Varijabli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Boolean ( true, false ) </a:t>
            </a:r>
            <a:br>
              <a:rPr lang="en-US" dirty="0">
                <a:latin typeface="Corbel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istinitaVrijednost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r>
              <a:rPr lang="en-US" dirty="0"/>
              <a:t>Integer ( </a:t>
            </a:r>
            <a:r>
              <a:rPr lang="en-US" dirty="0" err="1"/>
              <a:t>brojevi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cijelih</a:t>
            </a:r>
            <a:r>
              <a:rPr lang="en-US" dirty="0"/>
              <a:t> </a:t>
            </a:r>
            <a:r>
              <a:rPr lang="en-US" dirty="0" err="1"/>
              <a:t>brojeva</a:t>
            </a:r>
            <a:r>
              <a:rPr lang="en-US" dirty="0"/>
              <a:t> )</a:t>
            </a:r>
            <a:br>
              <a:rPr lang="en-US" dirty="0"/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binarniBroj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0b111;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oktalniBroj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07;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dekadskiBroj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7;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negativniBroj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-22;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hexBroj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0x7;</a:t>
            </a:r>
          </a:p>
          <a:p>
            <a:r>
              <a:rPr lang="en-US" dirty="0">
                <a:latin typeface="Corbel" charset="0"/>
              </a:rPr>
              <a:t>Float ( </a:t>
            </a:r>
            <a:r>
              <a:rPr lang="en-US" dirty="0" err="1">
                <a:latin typeface="Corbel" charset="0"/>
              </a:rPr>
              <a:t>decimalni</a:t>
            </a:r>
            <a:r>
              <a:rPr lang="en-US" dirty="0">
                <a:latin typeface="Corbel" charset="0"/>
              </a:rPr>
              <a:t> </a:t>
            </a:r>
            <a:r>
              <a:rPr lang="en-US" dirty="0" err="1">
                <a:latin typeface="Corbel" charset="0"/>
              </a:rPr>
              <a:t>brojevi</a:t>
            </a:r>
            <a:r>
              <a:rPr lang="en-US" dirty="0">
                <a:latin typeface="Corbel" charset="0"/>
              </a:rPr>
              <a:t> )</a:t>
            </a:r>
            <a:br>
              <a:rPr lang="en-US" dirty="0">
                <a:latin typeface="Corbel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malniBroj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1.225;</a:t>
            </a:r>
          </a:p>
          <a:p>
            <a:r>
              <a:rPr lang="en-US" dirty="0">
                <a:latin typeface="Corbel" charset="0"/>
              </a:rPr>
              <a:t>String ( </a:t>
            </a:r>
            <a:r>
              <a:rPr lang="en-US" dirty="0" err="1">
                <a:latin typeface="Corbel" charset="0"/>
              </a:rPr>
              <a:t>niz</a:t>
            </a:r>
            <a:r>
              <a:rPr lang="en-US" dirty="0">
                <a:latin typeface="Corbel" charset="0"/>
              </a:rPr>
              <a:t> </a:t>
            </a:r>
            <a:r>
              <a:rPr lang="en-US" dirty="0" err="1">
                <a:latin typeface="Corbel" charset="0"/>
              </a:rPr>
              <a:t>znakova</a:t>
            </a:r>
            <a:r>
              <a:rPr lang="en-US" dirty="0">
                <a:latin typeface="Corbel" charset="0"/>
              </a:rPr>
              <a:t> )</a:t>
            </a:r>
            <a:br>
              <a:rPr lang="en-US" dirty="0">
                <a:latin typeface="Corbel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'Mate';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znakovi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"Ma3qwdsaadasd d5te";</a:t>
            </a:r>
          </a:p>
          <a:p>
            <a:pPr marL="0" indent="0">
              <a:buNone/>
            </a:pPr>
            <a:endParaRPr lang="en-US" dirty="0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1692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717</TotalTime>
  <Words>758</Words>
  <Application>Microsoft Office PowerPoint</Application>
  <PresentationFormat>Custom</PresentationFormat>
  <Paragraphs>140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Frame</vt:lpstr>
      <vt:lpstr>Uvod u PHP</vt:lpstr>
      <vt:lpstr>PowerPoint Presentation</vt:lpstr>
      <vt:lpstr>Što je PHP?</vt:lpstr>
      <vt:lpstr>Komunikacija sa serverom</vt:lpstr>
      <vt:lpstr>HTML</vt:lpstr>
      <vt:lpstr>Forme</vt:lpstr>
      <vt:lpstr>Hello World!</vt:lpstr>
      <vt:lpstr>Varijable</vt:lpstr>
      <vt:lpstr>Tipovi Varijabli</vt:lpstr>
      <vt:lpstr>Nizovi</vt:lpstr>
      <vt:lpstr>Asocijativni nizovi</vt:lpstr>
      <vt:lpstr>Petlje i uvjeti</vt:lpstr>
      <vt:lpstr>Superglobali</vt:lpstr>
      <vt:lpstr>$_SERVER</vt:lpstr>
      <vt:lpstr>$_GET</vt:lpstr>
      <vt:lpstr>$_POST</vt:lpstr>
      <vt:lpstr>$_SESSION</vt:lpstr>
      <vt:lpstr>Funkcije</vt:lpstr>
      <vt:lpstr>Live Primjer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PHP</dc:title>
  <dc:creator/>
  <cp:lastModifiedBy>Petar</cp:lastModifiedBy>
  <cp:revision>101</cp:revision>
  <dcterms:created xsi:type="dcterms:W3CDTF">2012-07-27T01:16:44Z</dcterms:created>
  <dcterms:modified xsi:type="dcterms:W3CDTF">2014-11-23T12:48:32Z</dcterms:modified>
</cp:coreProperties>
</file>