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d8a3d49-ee3f-4c78-ac85-5b3371d56de7}">
          <p14:sldIdLst>
            <p14:sldId id="256"/>
            <p14:sldId id="257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71"/>
            <p14:sldId id="272"/>
            <p14:sldId id="273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3B8E-80B3-438E-AB02-E3F8AE88881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6ABF-4E40-43A6-9C36-3C13F57AB96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3B8E-80B3-438E-AB02-E3F8AE88881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6ABF-4E40-43A6-9C36-3C13F57AB96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3B8E-80B3-438E-AB02-E3F8AE88881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6ABF-4E40-43A6-9C36-3C13F57AB96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3B8E-80B3-438E-AB02-E3F8AE88881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6ABF-4E40-43A6-9C36-3C13F57AB96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3B8E-80B3-438E-AB02-E3F8AE88881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6ABF-4E40-43A6-9C36-3C13F57AB96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3B8E-80B3-438E-AB02-E3F8AE88881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6ABF-4E40-43A6-9C36-3C13F57AB96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3B8E-80B3-438E-AB02-E3F8AE88881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6ABF-4E40-43A6-9C36-3C13F57AB96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3B8E-80B3-438E-AB02-E3F8AE88881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6ABF-4E40-43A6-9C36-3C13F57AB96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3B8E-80B3-438E-AB02-E3F8AE88881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6ABF-4E40-43A6-9C36-3C13F57AB96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3B8E-80B3-438E-AB02-E3F8AE88881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ADF6ABF-4E40-43A6-9C36-3C13F57AB96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3B8E-80B3-438E-AB02-E3F8AE88881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6ABF-4E40-43A6-9C36-3C13F57AB96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3B8E-80B3-438E-AB02-E3F8AE88881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6ABF-4E40-43A6-9C36-3C13F57AB96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3B8E-80B3-438E-AB02-E3F8AE888815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6ABF-4E40-43A6-9C36-3C13F57AB96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3B8E-80B3-438E-AB02-E3F8AE888815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6ABF-4E40-43A6-9C36-3C13F57AB96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3B8E-80B3-438E-AB02-E3F8AE888815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6ABF-4E40-43A6-9C36-3C13F57AB96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3B8E-80B3-438E-AB02-E3F8AE88881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6ABF-4E40-43A6-9C36-3C13F57AB96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3B8E-80B3-438E-AB02-E3F8AE88881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6ABF-4E40-43A6-9C36-3C13F57AB96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7003B8E-80B3-438E-AB02-E3F8AE88881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DF6ABF-4E40-43A6-9C36-3C13F57AB9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604" y="932758"/>
            <a:ext cx="9144000" cy="2387600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latin typeface="Trebuchet MS" panose="020B0603020202020204" pitchFamily="34" charset="0"/>
              </a:rPr>
              <a:t>Webflow</a:t>
            </a:r>
            <a:br>
              <a:rPr lang="en-US" sz="4800" dirty="0">
                <a:latin typeface="Trebuchet MS" panose="020B0603020202020204" pitchFamily="34" charset="0"/>
              </a:rPr>
            </a:br>
            <a:r>
              <a:rPr lang="en-US" sz="4800" dirty="0">
                <a:latin typeface="Trebuchet MS" panose="020B0603020202020204" pitchFamily="34" charset="0"/>
              </a:rPr>
              <a:t> Alat za </a:t>
            </a:r>
            <a:r>
              <a:rPr lang="en-US" sz="4800" dirty="0" err="1">
                <a:latin typeface="Trebuchet MS" panose="020B0603020202020204" pitchFamily="34" charset="0"/>
              </a:rPr>
              <a:t>kreiranje</a:t>
            </a:r>
            <a:r>
              <a:rPr lang="en-US" sz="4800" dirty="0">
                <a:latin typeface="Trebuchet MS" panose="020B0603020202020204" pitchFamily="34" charset="0"/>
              </a:rPr>
              <a:t> </a:t>
            </a:r>
            <a:r>
              <a:rPr lang="en-US" sz="4800" dirty="0" err="1">
                <a:latin typeface="Trebuchet MS" panose="020B0603020202020204" pitchFamily="34" charset="0"/>
              </a:rPr>
              <a:t>modernih</a:t>
            </a:r>
            <a:r>
              <a:rPr lang="en-US" sz="4800" dirty="0">
                <a:latin typeface="Trebuchet MS" panose="020B0603020202020204" pitchFamily="34" charset="0"/>
              </a:rPr>
              <a:t> </a:t>
            </a:r>
            <a:r>
              <a:rPr lang="en-US" sz="4800" i="1" dirty="0">
                <a:latin typeface="Trebuchet MS" panose="020B0603020202020204" pitchFamily="34" charset="0"/>
              </a:rPr>
              <a:t>web</a:t>
            </a:r>
            <a:r>
              <a:rPr lang="en-US" sz="4800" dirty="0">
                <a:latin typeface="Trebuchet MS" panose="020B0603020202020204" pitchFamily="34" charset="0"/>
              </a:rPr>
              <a:t> </a:t>
            </a:r>
            <a:r>
              <a:rPr lang="en-US" sz="4800" dirty="0" err="1">
                <a:latin typeface="Trebuchet MS" panose="020B0603020202020204" pitchFamily="34" charset="0"/>
              </a:rPr>
              <a:t>sajtova</a:t>
            </a:r>
            <a:r>
              <a:rPr lang="en-US" sz="4800" dirty="0">
                <a:latin typeface="Trebuchet MS" panose="020B0603020202020204" pitchFamily="34" charset="0"/>
              </a:rPr>
              <a:t> bez </a:t>
            </a:r>
            <a:r>
              <a:rPr lang="en-US" sz="4800" dirty="0" err="1">
                <a:latin typeface="Trebuchet MS" panose="020B0603020202020204" pitchFamily="34" charset="0"/>
              </a:rPr>
              <a:t>kodiranja</a:t>
            </a:r>
            <a:endParaRPr lang="en-US" sz="4800" dirty="0">
              <a:latin typeface="Trebuchet MS" panose="020B06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7928" y="4907900"/>
            <a:ext cx="6987645" cy="1388534"/>
          </a:xfrm>
        </p:spPr>
        <p:txBody>
          <a:bodyPr>
            <a:normAutofit/>
          </a:bodyPr>
          <a:lstStyle/>
          <a:p>
            <a:r>
              <a:rPr lang="sr-Latn-RS" sz="2400" dirty="0">
                <a:latin typeface="Trebuchet MS" panose="020B0603020202020204" pitchFamily="34" charset="0"/>
                <a:cs typeface="Times New Roman" panose="02020603050405020304" pitchFamily="18" charset="0"/>
              </a:rPr>
              <a:t>Napredno softversko inženjerstvo</a:t>
            </a:r>
            <a:br>
              <a:rPr lang="sr-Latn-RS" sz="2400" dirty="0">
                <a:latin typeface="Trebuchet MS" panose="020B0603020202020204" pitchFamily="34" charset="0"/>
                <a:cs typeface="Times New Roman" panose="02020603050405020304" pitchFamily="18" charset="0"/>
              </a:rPr>
            </a:br>
            <a:r>
              <a:rPr lang="sr-Latn-RS" sz="2400" dirty="0">
                <a:latin typeface="Trebuchet MS" panose="020B0603020202020204" pitchFamily="34" charset="0"/>
                <a:cs typeface="Times New Roman" panose="02020603050405020304" pitchFamily="18" charset="0"/>
              </a:rPr>
              <a:t>Petar Ma</a:t>
            </a:r>
            <a:r>
              <a:rPr lang="en-US" altLang="sr-Latn-RS" sz="2400" dirty="0">
                <a:latin typeface="Trebuchet MS" panose="020B0603020202020204" pitchFamily="34" charset="0"/>
                <a:cs typeface="Times New Roman" panose="02020603050405020304" pitchFamily="18" charset="0"/>
              </a:rPr>
              <a:t>n</a:t>
            </a:r>
            <a:r>
              <a:rPr lang="sr-Latn-RS" sz="2400" dirty="0">
                <a:latin typeface="Trebuchet MS" panose="020B0603020202020204" pitchFamily="34" charset="0"/>
                <a:cs typeface="Times New Roman" panose="02020603050405020304" pitchFamily="18" charset="0"/>
              </a:rPr>
              <a:t>čić,  br. Indeksa 1906</a:t>
            </a:r>
            <a:endParaRPr lang="en-US" sz="24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3995" y="98425"/>
            <a:ext cx="10191750" cy="5692775"/>
          </a:xfrm>
        </p:spPr>
        <p:txBody>
          <a:bodyPr/>
          <a:p>
            <a:r>
              <a:rPr lang="en-US" altLang="en-US"/>
              <a:t>Š</a:t>
            </a:r>
            <a:r>
              <a:rPr lang="en-US" altLang="en-US"/>
              <a:t>irok spektar cenovnih planova</a:t>
            </a:r>
            <a:r>
              <a:rPr lang="sr-Latn-RS" altLang="en-US"/>
              <a:t>-</a:t>
            </a:r>
            <a:r>
              <a:rPr lang="en-US" altLang="en-US" sz="1800"/>
              <a:t>Webflow nudi veliki izbor cenovnih planova, </a:t>
            </a:r>
            <a:r>
              <a:rPr lang="en-US" altLang="en-US" sz="1800"/>
              <a:t>š</a:t>
            </a:r>
            <a:r>
              <a:rPr lang="en-US" altLang="en-US" sz="1800"/>
              <a:t>to mo</a:t>
            </a:r>
            <a:r>
              <a:rPr lang="en-US" altLang="en-US" sz="1800"/>
              <a:t>ž</a:t>
            </a:r>
            <a:r>
              <a:rPr lang="en-US" altLang="en-US" sz="1800"/>
              <a:t>e biti zbunjuju</a:t>
            </a:r>
            <a:r>
              <a:rPr lang="en-US" altLang="en-US" sz="1800"/>
              <a:t>ć</a:t>
            </a:r>
            <a:r>
              <a:rPr lang="en-US" altLang="en-US" sz="1800"/>
              <a:t>e, posebno ako niste sigurni koji plan najbolje odgovara va</a:t>
            </a:r>
            <a:r>
              <a:rPr lang="en-US" altLang="en-US" sz="1800"/>
              <a:t>š</a:t>
            </a:r>
            <a:r>
              <a:rPr lang="en-US" altLang="en-US" sz="1800"/>
              <a:t>im potrebama.</a:t>
            </a:r>
            <a:endParaRPr lang="en-US" altLang="en-US" sz="1800"/>
          </a:p>
          <a:p>
            <a:pPr marL="0" indent="0">
              <a:buNone/>
            </a:pPr>
            <a:r>
              <a:rPr lang="sr-Latn-RS" altLang="en-US" sz="1800"/>
              <a:t>Postoje vise planova:</a:t>
            </a:r>
            <a:endParaRPr lang="sr-Latn-RS" altLang="en-US" sz="1800"/>
          </a:p>
          <a:p>
            <a:pPr marL="342900" indent="-342900">
              <a:buAutoNum type="arabicPeriod"/>
            </a:pPr>
            <a:r>
              <a:rPr lang="sr-Latn-RS" altLang="en-US" sz="1800"/>
              <a:t>Site plans</a:t>
            </a:r>
            <a:endParaRPr lang="sr-Latn-RS" altLang="en-US" sz="1800"/>
          </a:p>
          <a:p>
            <a:pPr marL="342900" indent="-342900">
              <a:buAutoNum type="arabicPeriod"/>
            </a:pPr>
            <a:r>
              <a:rPr lang="sr-Latn-RS" altLang="en-US" sz="1800"/>
              <a:t>E-commerce plans</a:t>
            </a:r>
            <a:endParaRPr lang="sr-Latn-RS" altLang="en-US" sz="1800"/>
          </a:p>
          <a:p>
            <a:pPr marL="342900" indent="-342900">
              <a:buAutoNum type="arabicPeriod"/>
            </a:pPr>
            <a:r>
              <a:rPr lang="sr-Latn-RS" altLang="en-US" sz="1800"/>
              <a:t>Workspace plans</a:t>
            </a:r>
            <a:endParaRPr lang="sr-Latn-RS" altLang="en-US" sz="1800"/>
          </a:p>
          <a:p>
            <a:pPr marL="342900" indent="-342900">
              <a:buAutoNum type="arabicPeriod"/>
            </a:pPr>
            <a:r>
              <a:rPr lang="sr-Latn-RS" altLang="en-US" sz="1800"/>
              <a:t>Account plans</a:t>
            </a:r>
            <a:endParaRPr lang="sr-Latn-RS" altLang="en-US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sr-Latn-RS" altLang="en-US"/>
              <a:t>Demonstracija projekta </a:t>
            </a:r>
            <a:endParaRPr lang="sr-Latn-R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835" y="100965"/>
            <a:ext cx="10156825" cy="1351280"/>
          </a:xfrm>
        </p:spPr>
        <p:txBody>
          <a:bodyPr/>
          <a:p>
            <a:r>
              <a:rPr lang="sr-Latn-RS" altLang="en-US"/>
              <a:t>Zakljucak</a:t>
            </a:r>
            <a:endParaRPr lang="sr-Latn-R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635" y="1341120"/>
            <a:ext cx="10613390" cy="445008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en-US" b="1"/>
              <a:t>Za</a:t>
            </a:r>
            <a:r>
              <a:rPr lang="en-US" altLang="en-US" b="1"/>
              <a:t>š</a:t>
            </a:r>
            <a:r>
              <a:rPr lang="en-US" altLang="en-US" b="1"/>
              <a:t>to biram WebFlow?</a:t>
            </a:r>
            <a:endParaRPr lang="en-US" altLang="en-US" b="1"/>
          </a:p>
          <a:p>
            <a:r>
              <a:rPr lang="en-US" altLang="en-US"/>
              <a:t>Idealan za reprezentativne sajtove: Savr</a:t>
            </a:r>
            <a:r>
              <a:rPr lang="en-US" altLang="en-US"/>
              <a:t>š</a:t>
            </a:r>
            <a:r>
              <a:rPr lang="en-US" altLang="en-US"/>
              <a:t>en je za brzo i efikasno kreiranje web prezentacija, portfolia ili jednostavnih blogova</a:t>
            </a:r>
            <a:endParaRPr lang="en-US" altLang="en-US"/>
          </a:p>
          <a:p>
            <a:r>
              <a:rPr lang="en-US" altLang="en-US"/>
              <a:t>Drag-and-drop funkcionalnost: Ne zahteva kodiranje, </a:t>
            </a:r>
            <a:r>
              <a:rPr lang="en-US" altLang="en-US"/>
              <a:t>š</a:t>
            </a:r>
            <a:r>
              <a:rPr lang="en-US" altLang="en-US"/>
              <a:t>to ga </a:t>
            </a:r>
            <a:r>
              <a:rPr lang="en-US" altLang="en-US"/>
              <a:t>č</a:t>
            </a:r>
            <a:r>
              <a:rPr lang="en-US" altLang="en-US"/>
              <a:t>ini pristupa</a:t>
            </a:r>
            <a:r>
              <a:rPr lang="en-US" altLang="en-US"/>
              <a:t>č</a:t>
            </a:r>
            <a:r>
              <a:rPr lang="en-US" altLang="en-US"/>
              <a:t>nim i za ljude bez tehni</a:t>
            </a:r>
            <a:r>
              <a:rPr lang="en-US" altLang="en-US"/>
              <a:t>č</a:t>
            </a:r>
            <a:r>
              <a:rPr lang="en-US" altLang="en-US"/>
              <a:t>kog znanja</a:t>
            </a:r>
            <a:endParaRPr lang="en-US" altLang="en-US"/>
          </a:p>
          <a:p>
            <a:r>
              <a:rPr lang="en-US" altLang="en-US"/>
              <a:t>Responsivni </a:t>
            </a:r>
            <a:r>
              <a:rPr lang="en-US" altLang="en-US"/>
              <a:t>š</a:t>
            </a:r>
            <a:r>
              <a:rPr lang="en-US" altLang="en-US"/>
              <a:t>abloni: Automatski se prilago</a:t>
            </a:r>
            <a:r>
              <a:rPr lang="en-US" altLang="en-US"/>
              <a:t>đ</a:t>
            </a:r>
            <a:r>
              <a:rPr lang="en-US" altLang="en-US"/>
              <a:t>ava svim ure</a:t>
            </a:r>
            <a:r>
              <a:rPr lang="en-US" altLang="en-US"/>
              <a:t>đ</a:t>
            </a:r>
            <a:r>
              <a:rPr lang="en-US" altLang="en-US"/>
              <a:t>ajima (desktop, mobilni, tablet)</a:t>
            </a:r>
            <a:endParaRPr lang="en-US" altLang="en-US"/>
          </a:p>
          <a:p>
            <a:r>
              <a:rPr lang="en-US" altLang="en-US"/>
              <a:t>Ugra</a:t>
            </a:r>
            <a:r>
              <a:rPr lang="en-US" altLang="en-US"/>
              <a:t>đ</a:t>
            </a:r>
            <a:r>
              <a:rPr lang="en-US" altLang="en-US"/>
              <a:t>eni SEO i CMS alati: Olak</a:t>
            </a:r>
            <a:r>
              <a:rPr lang="en-US" altLang="en-US"/>
              <a:t>š</a:t>
            </a:r>
            <a:r>
              <a:rPr lang="en-US" altLang="en-US"/>
              <a:t>ava optimizaciju za pretra</a:t>
            </a:r>
            <a:r>
              <a:rPr lang="en-US" altLang="en-US"/>
              <a:t>ž</a:t>
            </a:r>
            <a:r>
              <a:rPr lang="en-US" altLang="en-US"/>
              <a:t>iva</a:t>
            </a:r>
            <a:r>
              <a:rPr lang="en-US" altLang="en-US"/>
              <a:t>č</a:t>
            </a:r>
            <a:r>
              <a:rPr lang="en-US" altLang="en-US"/>
              <a:t>e i upravljanje sadr</a:t>
            </a:r>
            <a:r>
              <a:rPr lang="en-US" altLang="en-US"/>
              <a:t>ž</a:t>
            </a:r>
            <a:r>
              <a:rPr lang="en-US" altLang="en-US"/>
              <a:t>ajem.</a:t>
            </a:r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7430" y="207645"/>
            <a:ext cx="10475595" cy="5528945"/>
          </a:xfrm>
        </p:spPr>
        <p:txBody>
          <a:bodyPr/>
          <a:p>
            <a:pPr marL="0" indent="0">
              <a:buNone/>
            </a:pPr>
            <a:r>
              <a:rPr lang="en-US" altLang="en-US" b="1"/>
              <a:t>Kada ne bih koristio WebFlow?</a:t>
            </a:r>
            <a:endParaRPr lang="en-US" altLang="en-US" b="1"/>
          </a:p>
          <a:p>
            <a:pPr marL="0" indent="0">
              <a:buNone/>
            </a:pPr>
            <a:r>
              <a:rPr lang="en-US" altLang="en-US"/>
              <a:t>Za kompleksne aplikacije koje zahtevaju:</a:t>
            </a:r>
            <a:endParaRPr lang="en-US" altLang="en-US"/>
          </a:p>
          <a:p>
            <a:r>
              <a:rPr lang="en-US" altLang="en-US"/>
              <a:t>Naprednu logiku ili custom backend funkcionalnosti.</a:t>
            </a:r>
            <a:endParaRPr lang="en-US" altLang="en-US"/>
          </a:p>
          <a:p>
            <a:r>
              <a:rPr lang="en-US" altLang="en-US"/>
              <a:t>Integraciju sa drugim sistemima.</a:t>
            </a:r>
            <a:endParaRPr lang="en-US" altLang="en-US"/>
          </a:p>
          <a:p>
            <a:r>
              <a:rPr lang="en-US" altLang="en-US"/>
              <a:t>Za projekte gde je potrebna ve</a:t>
            </a:r>
            <a:r>
              <a:rPr lang="en-US" altLang="en-US"/>
              <a:t>ć</a:t>
            </a:r>
            <a:r>
              <a:rPr lang="en-US" altLang="en-US"/>
              <a:t>a fleksibilnost i kontrola (npr. kori</a:t>
            </a:r>
            <a:r>
              <a:rPr lang="en-US" altLang="en-US"/>
              <a:t>šć</a:t>
            </a:r>
            <a:r>
              <a:rPr lang="en-US" altLang="en-US"/>
              <a:t>enje React-a ili Node.js).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WebFlow = savr</a:t>
            </a:r>
            <a:r>
              <a:rPr lang="en-US" altLang="en-US"/>
              <a:t>š</a:t>
            </a:r>
            <a:r>
              <a:rPr lang="en-US" altLang="en-US"/>
              <a:t>en za brze, vizuelno impresivne sajtove, ali ne i za velike aplikacije.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sr-Latn-RS" altLang="en-US"/>
              <a:t>Hvala na pažnji!</a:t>
            </a:r>
            <a:endParaRPr lang="sr-Latn-R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900" y="278395"/>
            <a:ext cx="9778200" cy="1070572"/>
          </a:xfrm>
        </p:spPr>
        <p:txBody>
          <a:bodyPr/>
          <a:lstStyle/>
          <a:p>
            <a:r>
              <a:rPr lang="en-US" dirty="0"/>
              <a:t>Sadr</a:t>
            </a:r>
            <a:r>
              <a:rPr lang="sr-Latn-RS" dirty="0"/>
              <a:t>žaj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9560" y="1113790"/>
            <a:ext cx="10313035" cy="4484370"/>
          </a:xfrm>
        </p:spPr>
        <p:txBody>
          <a:bodyPr>
            <a:normAutofit/>
          </a:bodyPr>
          <a:lstStyle/>
          <a:p>
            <a:r>
              <a:rPr lang="sr-Latn-RS" sz="2000" dirty="0">
                <a:latin typeface="Trebuchet MS" panose="020B0603020202020204" pitchFamily="34" charset="0"/>
              </a:rPr>
              <a:t>Šta je WebFlow?</a:t>
            </a:r>
            <a:endParaRPr lang="sr-Latn-RS" sz="2000" dirty="0">
              <a:latin typeface="Trebuchet MS" panose="020B0603020202020204" pitchFamily="34" charset="0"/>
            </a:endParaRPr>
          </a:p>
          <a:p>
            <a:r>
              <a:rPr lang="sr-Latn-RS" sz="2000" dirty="0">
                <a:latin typeface="Trebuchet MS" panose="020B0603020202020204" pitchFamily="34" charset="0"/>
              </a:rPr>
              <a:t>Kako WebFlow funkcioniše?</a:t>
            </a:r>
            <a:endParaRPr lang="sr-Latn-RS" sz="2000" dirty="0">
              <a:latin typeface="Trebuchet MS" panose="020B0603020202020204" pitchFamily="34" charset="0"/>
            </a:endParaRPr>
          </a:p>
          <a:p>
            <a:r>
              <a:rPr lang="sr-Latn-RS" sz="2000" dirty="0">
                <a:latin typeface="Trebuchet MS" panose="020B0603020202020204" pitchFamily="34" charset="0"/>
              </a:rPr>
              <a:t>Zašto </a:t>
            </a:r>
            <a:r>
              <a:rPr lang="en-US" altLang="sr-Latn-RS" sz="2000" dirty="0">
                <a:latin typeface="Trebuchet MS" panose="020B0603020202020204" pitchFamily="34" charset="0"/>
              </a:rPr>
              <a:t>koristiti </a:t>
            </a:r>
            <a:r>
              <a:rPr lang="sr-Latn-RS" sz="2000" dirty="0">
                <a:latin typeface="Trebuchet MS" panose="020B0603020202020204" pitchFamily="34" charset="0"/>
              </a:rPr>
              <a:t>WebFlow?</a:t>
            </a:r>
            <a:endParaRPr lang="sr-Latn-RS" sz="2000" dirty="0">
              <a:latin typeface="Trebuchet MS" panose="020B0603020202020204" pitchFamily="34" charset="0"/>
            </a:endParaRPr>
          </a:p>
          <a:p>
            <a:r>
              <a:rPr lang="sr-Latn-RS" sz="2000" dirty="0">
                <a:latin typeface="Trebuchet MS" panose="020B0603020202020204" pitchFamily="34" charset="0"/>
              </a:rPr>
              <a:t>Prednosti u odnosu na druge alate</a:t>
            </a:r>
            <a:endParaRPr lang="sr-Latn-RS" sz="2000" dirty="0">
              <a:latin typeface="Trebuchet MS" panose="020B0603020202020204" pitchFamily="34" charset="0"/>
            </a:endParaRPr>
          </a:p>
          <a:p>
            <a:r>
              <a:rPr lang="sr-Latn-RS" sz="2000" dirty="0">
                <a:latin typeface="Trebuchet MS" panose="020B0603020202020204" pitchFamily="34" charset="0"/>
              </a:rPr>
              <a:t>Mane u odnosu na druge alate</a:t>
            </a:r>
            <a:endParaRPr lang="sr-Latn-RS" sz="2000" dirty="0">
              <a:latin typeface="Trebuchet MS" panose="020B0603020202020204" pitchFamily="34" charset="0"/>
            </a:endParaRPr>
          </a:p>
          <a:p>
            <a:r>
              <a:rPr lang="sr-Latn-RS" sz="2000" dirty="0">
                <a:latin typeface="Trebuchet MS" panose="020B0603020202020204" pitchFamily="34" charset="0"/>
              </a:rPr>
              <a:t>Demo projekat</a:t>
            </a:r>
            <a:endParaRPr lang="sr-Latn-RS" sz="2000" dirty="0">
              <a:latin typeface="Trebuchet MS" panose="020B0603020202020204" pitchFamily="34" charset="0"/>
            </a:endParaRPr>
          </a:p>
          <a:p>
            <a:r>
              <a:rPr lang="sr-Latn-RS" sz="2000" dirty="0">
                <a:latin typeface="Trebuchet MS" panose="020B0603020202020204" pitchFamily="34" charset="0"/>
              </a:rPr>
              <a:t>Zakljucak</a:t>
            </a:r>
            <a:endParaRPr lang="sr-Latn-RS" sz="2000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9524" y="190500"/>
            <a:ext cx="10018713" cy="1086039"/>
          </a:xfrm>
        </p:spPr>
        <p:txBody>
          <a:bodyPr/>
          <a:lstStyle/>
          <a:p>
            <a:r>
              <a:rPr lang="sr-Latn-RS" dirty="0"/>
              <a:t>Istorijat i uvod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225" y="1113577"/>
            <a:ext cx="10018713" cy="4677624"/>
          </a:xfrm>
        </p:spPr>
        <p:txBody>
          <a:bodyPr/>
          <a:lstStyle/>
          <a:p>
            <a:r>
              <a:rPr lang="en-US" dirty="0">
                <a:latin typeface="Trebuchet MS" panose="020B0603020202020204" pitchFamily="34" charset="0"/>
                <a:cs typeface="Trebuchet MS" panose="020B0603020202020204" pitchFamily="34" charset="0"/>
              </a:rPr>
              <a:t>Osnivanje</a:t>
            </a:r>
            <a:endParaRPr lang="en-US" dirty="0">
              <a:latin typeface="Trebuchet MS" panose="020B0603020202020204" pitchFamily="34" charset="0"/>
              <a:cs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Trebuchet MS" panose="020B0603020202020204" pitchFamily="34" charset="0"/>
                <a:cs typeface="Trebuchet MS" panose="020B0603020202020204" pitchFamily="34" charset="0"/>
              </a:rPr>
              <a:t>Webflow je osnovan 2013. god. od strane </a:t>
            </a:r>
            <a:r>
              <a:rPr lang="en-US" altLang="en-US" sz="1800" dirty="0">
                <a:latin typeface="Trebuchet MS" panose="020B0603020202020204" pitchFamily="34" charset="0"/>
                <a:cs typeface="Trebuchet MS" panose="020B0603020202020204" pitchFamily="34" charset="0"/>
              </a:rPr>
              <a:t>Vladimira Magdalina, Sergie Magdalina i Bryanta Choua</a:t>
            </a:r>
            <a:endParaRPr lang="en-US" altLang="en-US" sz="1800" dirty="0">
              <a:latin typeface="Trebuchet MS" panose="020B0603020202020204" pitchFamily="34" charset="0"/>
              <a:cs typeface="Trebuchet MS" panose="020B0603020202020204" pitchFamily="34" charset="0"/>
            </a:endParaRPr>
          </a:p>
          <a:p>
            <a:r>
              <a:rPr lang="en-US" altLang="en-US" dirty="0">
                <a:latin typeface="Trebuchet MS" panose="020B0603020202020204" pitchFamily="34" charset="0"/>
                <a:cs typeface="Trebuchet MS" panose="020B0603020202020204" pitchFamily="34" charset="0"/>
              </a:rPr>
              <a:t>Motivacija </a:t>
            </a:r>
            <a:endParaRPr lang="en-US" altLang="en-US" dirty="0">
              <a:latin typeface="Trebuchet MS" panose="020B0603020202020204" pitchFamily="34" charset="0"/>
              <a:cs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altLang="en-US" sz="1800" dirty="0">
                <a:latin typeface="Trebuchet MS" panose="020B0603020202020204" pitchFamily="34" charset="0"/>
                <a:cs typeface="Trebuchet MS" panose="020B0603020202020204" pitchFamily="34" charset="0"/>
              </a:rPr>
              <a:t>Cilj osniva</a:t>
            </a:r>
            <a:r>
              <a:rPr lang="en-US" altLang="en-US" sz="1800" dirty="0">
                <a:latin typeface="Trebuchet MS" panose="020B0603020202020204" pitchFamily="34" charset="0"/>
                <a:cs typeface="Trebuchet MS" panose="020B0603020202020204" pitchFamily="34" charset="0"/>
              </a:rPr>
              <a:t>č</a:t>
            </a:r>
            <a:r>
              <a:rPr lang="en-US" altLang="en-US" sz="1800" dirty="0">
                <a:latin typeface="Trebuchet MS" panose="020B0603020202020204" pitchFamily="34" charset="0"/>
                <a:cs typeface="Trebuchet MS" panose="020B0603020202020204" pitchFamily="34" charset="0"/>
              </a:rPr>
              <a:t>a bio je da omogu</a:t>
            </a:r>
            <a:r>
              <a:rPr lang="en-US" altLang="en-US" sz="1800" dirty="0">
                <a:latin typeface="Trebuchet MS" panose="020B0603020202020204" pitchFamily="34" charset="0"/>
                <a:cs typeface="Trebuchet MS" panose="020B0603020202020204" pitchFamily="34" charset="0"/>
              </a:rPr>
              <a:t>ć</a:t>
            </a:r>
            <a:r>
              <a:rPr lang="en-US" altLang="en-US" sz="1800" dirty="0">
                <a:latin typeface="Trebuchet MS" panose="020B0603020202020204" pitchFamily="34" charset="0"/>
                <a:cs typeface="Trebuchet MS" panose="020B0603020202020204" pitchFamily="34" charset="0"/>
              </a:rPr>
              <a:t>e dizajnerima i preduzetnicima da kreiraju profesionalne web stranice bez potrebe za kodiranjem</a:t>
            </a:r>
            <a:endParaRPr lang="en-US" altLang="en-US" sz="1800" dirty="0">
              <a:latin typeface="Trebuchet MS" panose="020B0603020202020204" pitchFamily="34" charset="0"/>
              <a:cs typeface="Trebuchet MS" panose="020B0603020202020204" pitchFamily="34" charset="0"/>
            </a:endParaRPr>
          </a:p>
          <a:p>
            <a:r>
              <a:rPr lang="en-US" altLang="en-US" dirty="0">
                <a:latin typeface="Trebuchet MS" panose="020B0603020202020204" pitchFamily="34" charset="0"/>
                <a:cs typeface="Trebuchet MS" panose="020B0603020202020204" pitchFamily="34" charset="0"/>
              </a:rPr>
              <a:t>Razvoj</a:t>
            </a:r>
            <a:endParaRPr lang="en-US" altLang="en-US" dirty="0">
              <a:latin typeface="Trebuchet MS" panose="020B0603020202020204" pitchFamily="34" charset="0"/>
              <a:cs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altLang="en-US" sz="1800" dirty="0">
                <a:latin typeface="Trebuchet MS" panose="020B0603020202020204" pitchFamily="34" charset="0"/>
                <a:cs typeface="Trebuchet MS" panose="020B0603020202020204" pitchFamily="34" charset="0"/>
              </a:rPr>
              <a:t>Od osnivanja pa do danas, Webflow je postao jedna od najpopularnijih no-code platformi za izradu web sajtova, konkurentna alatima poput WordPress-a, Wix-a i Framer-a</a:t>
            </a:r>
            <a:endParaRPr lang="en-US" altLang="en-US" sz="1800" dirty="0">
              <a:latin typeface="Trebuchet MS" panose="020B0603020202020204" pitchFamily="34" charset="0"/>
              <a:cs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0" y="118745"/>
            <a:ext cx="11250295" cy="1094105"/>
          </a:xfrm>
        </p:spPr>
        <p:txBody>
          <a:bodyPr/>
          <a:p>
            <a:r>
              <a:rPr lang="en-US"/>
              <a:t>Sta je Webflow?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4410" y="1385570"/>
            <a:ext cx="11400155" cy="5043805"/>
          </a:xfrm>
        </p:spPr>
        <p:txBody>
          <a:bodyPr>
            <a:normAutofit/>
          </a:bodyPr>
          <a:p>
            <a:r>
              <a:rPr lang="en-US" altLang="en-US" sz="2000">
                <a:latin typeface="Trebuchet MS" panose="020B0603020202020204" pitchFamily="34" charset="0"/>
                <a:cs typeface="Trebuchet MS" panose="020B0603020202020204" pitchFamily="34" charset="0"/>
              </a:rPr>
              <a:t>Webflow je vizuelni alat za izradu web stranica koji omogu</a:t>
            </a:r>
            <a:r>
              <a:rPr lang="en-US" altLang="en-US" sz="2000">
                <a:latin typeface="Trebuchet MS" panose="020B0603020202020204" pitchFamily="34" charset="0"/>
                <a:cs typeface="Trebuchet MS" panose="020B0603020202020204" pitchFamily="34" charset="0"/>
              </a:rPr>
              <a:t>ć</a:t>
            </a:r>
            <a:r>
              <a:rPr lang="en-US" altLang="en-US" sz="2000">
                <a:latin typeface="Trebuchet MS" panose="020B0603020202020204" pitchFamily="34" charset="0"/>
                <a:cs typeface="Trebuchet MS" panose="020B0603020202020204" pitchFamily="34" charset="0"/>
              </a:rPr>
              <a:t>ava kreiranje modernih, responzivnih sajtova bez potrebe za kodiranjem</a:t>
            </a:r>
            <a:endParaRPr lang="en-US" altLang="en-US" sz="2000">
              <a:latin typeface="Trebuchet MS" panose="020B0603020202020204" pitchFamily="34" charset="0"/>
              <a:cs typeface="Trebuchet MS" panose="020B0603020202020204" pitchFamily="34" charset="0"/>
            </a:endParaRPr>
          </a:p>
          <a:p>
            <a:endParaRPr lang="en-US" altLang="en-US" sz="2000">
              <a:latin typeface="Trebuchet MS" panose="020B0603020202020204" pitchFamily="34" charset="0"/>
              <a:cs typeface="Trebuchet MS" panose="020B0603020202020204" pitchFamily="34" charset="0"/>
            </a:endParaRPr>
          </a:p>
          <a:p>
            <a:r>
              <a:rPr lang="en-US" altLang="en-US" sz="2000">
                <a:latin typeface="Trebuchet MS" panose="020B0603020202020204" pitchFamily="34" charset="0"/>
                <a:cs typeface="Trebuchet MS" panose="020B0603020202020204" pitchFamily="34" charset="0"/>
              </a:rPr>
              <a:t>Koristi </a:t>
            </a:r>
            <a:r>
              <a:rPr lang="en-US" altLang="en-US" sz="2000" b="1">
                <a:latin typeface="Trebuchet MS" panose="020B0603020202020204" pitchFamily="34" charset="0"/>
                <a:cs typeface="Trebuchet MS" panose="020B0603020202020204" pitchFamily="34" charset="0"/>
              </a:rPr>
              <a:t>drag-and-drop</a:t>
            </a:r>
            <a:r>
              <a:rPr lang="en-US" altLang="en-US" sz="2000">
                <a:latin typeface="Trebuchet MS" panose="020B0603020202020204" pitchFamily="34" charset="0"/>
                <a:cs typeface="Trebuchet MS" panose="020B0603020202020204" pitchFamily="34" charset="0"/>
              </a:rPr>
              <a:t> interfejs, ali generise </a:t>
            </a:r>
            <a:r>
              <a:rPr lang="sr-Latn-RS" altLang="en-US" sz="2000">
                <a:latin typeface="Trebuchet MS" panose="020B0603020202020204" pitchFamily="34" charset="0"/>
                <a:cs typeface="Trebuchet MS" panose="020B0603020202020204" pitchFamily="34" charset="0"/>
              </a:rPr>
              <a:t>čist i semantički </a:t>
            </a:r>
            <a:r>
              <a:rPr lang="sr-Latn-RS" altLang="en-US" sz="2000" b="1">
                <a:latin typeface="Trebuchet MS" panose="020B0603020202020204" pitchFamily="34" charset="0"/>
                <a:cs typeface="Trebuchet MS" panose="020B0603020202020204" pitchFamily="34" charset="0"/>
              </a:rPr>
              <a:t>HTML, CSS i JavaScript</a:t>
            </a:r>
            <a:r>
              <a:rPr lang="sr-Latn-RS" altLang="en-US" sz="2000">
                <a:latin typeface="Trebuchet MS" panose="020B0603020202020204" pitchFamily="34" charset="0"/>
                <a:cs typeface="Trebuchet MS" panose="020B0603020202020204" pitchFamily="34" charset="0"/>
              </a:rPr>
              <a:t> kod kojem može da se pristupi u bilo kom trenutku</a:t>
            </a:r>
            <a:endParaRPr lang="sr-Latn-RS" altLang="en-US" sz="2000">
              <a:latin typeface="Trebuchet MS" panose="020B0603020202020204" pitchFamily="34" charset="0"/>
              <a:cs typeface="Trebuchet MS" panose="020B0603020202020204" pitchFamily="34" charset="0"/>
            </a:endParaRPr>
          </a:p>
          <a:p>
            <a:endParaRPr lang="sr-Latn-RS" altLang="en-US" sz="2000">
              <a:latin typeface="Trebuchet MS" panose="020B0603020202020204" pitchFamily="34" charset="0"/>
              <a:cs typeface="Trebuchet MS" panose="020B0603020202020204" pitchFamily="34" charset="0"/>
            </a:endParaRPr>
          </a:p>
          <a:p>
            <a:r>
              <a:rPr lang="en-US" altLang="en-US" sz="2000">
                <a:latin typeface="Trebuchet MS" panose="020B0603020202020204" pitchFamily="34" charset="0"/>
                <a:cs typeface="Trebuchet MS" panose="020B0603020202020204" pitchFamily="34" charset="0"/>
              </a:rPr>
              <a:t>Korisnici mogu dizajnirati stranice kroz vizuelni editor, upravljati sadr</a:t>
            </a:r>
            <a:r>
              <a:rPr lang="en-US" altLang="en-US" sz="2000">
                <a:latin typeface="Trebuchet MS" panose="020B0603020202020204" pitchFamily="34" charset="0"/>
                <a:cs typeface="Trebuchet MS" panose="020B0603020202020204" pitchFamily="34" charset="0"/>
              </a:rPr>
              <a:t>ž</a:t>
            </a:r>
            <a:r>
              <a:rPr lang="en-US" altLang="en-US" sz="2000">
                <a:latin typeface="Trebuchet MS" panose="020B0603020202020204" pitchFamily="34" charset="0"/>
                <a:cs typeface="Trebuchet MS" panose="020B0603020202020204" pitchFamily="34" charset="0"/>
              </a:rPr>
              <a:t>ajem preko ugra</a:t>
            </a:r>
            <a:r>
              <a:rPr lang="en-US" altLang="en-US" sz="2000">
                <a:latin typeface="Trebuchet MS" panose="020B0603020202020204" pitchFamily="34" charset="0"/>
                <a:cs typeface="Trebuchet MS" panose="020B0603020202020204" pitchFamily="34" charset="0"/>
              </a:rPr>
              <a:t>đ</a:t>
            </a:r>
            <a:r>
              <a:rPr lang="en-US" altLang="en-US" sz="2000">
                <a:latin typeface="Trebuchet MS" panose="020B0603020202020204" pitchFamily="34" charset="0"/>
                <a:cs typeface="Trebuchet MS" panose="020B0603020202020204" pitchFamily="34" charset="0"/>
              </a:rPr>
              <a:t>enog CMS-a i objavljivati sajt direktno putem Webflow hostinga ili izvoziti kod</a:t>
            </a:r>
            <a:endParaRPr lang="en-US" altLang="en-US" sz="2000">
              <a:latin typeface="Trebuchet MS" panose="020B0603020202020204" pitchFamily="34" charset="0"/>
              <a:cs typeface="Trebuchet MS" panose="020B0603020202020204" pitchFamily="34" charset="0"/>
            </a:endParaRPr>
          </a:p>
          <a:p>
            <a:pPr marL="2286000" lvl="5" indent="457200">
              <a:buNone/>
            </a:pPr>
            <a:endParaRPr lang="en-US" altLang="en-US" sz="2500" b="1">
              <a:latin typeface="Trebuchet MS" panose="020B0603020202020204" pitchFamily="34" charset="0"/>
              <a:cs typeface="Trebuchet MS" panose="020B0603020202020204" pitchFamily="34" charset="0"/>
            </a:endParaRPr>
          </a:p>
          <a:p>
            <a:pPr marL="2286000" lvl="5" indent="457200">
              <a:buNone/>
            </a:pPr>
            <a:endParaRPr lang="sr-Latn-RS" altLang="en-US" sz="2600">
              <a:latin typeface="Trebuchet MS" panose="020B0603020202020204" pitchFamily="34" charset="0"/>
              <a:cs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6505" y="210820"/>
            <a:ext cx="10110470" cy="1031240"/>
          </a:xfrm>
        </p:spPr>
        <p:txBody>
          <a:bodyPr/>
          <a:p>
            <a:r>
              <a:rPr lang="sr-Latn-RS" dirty="0">
                <a:latin typeface="Trebuchet MS" panose="020B0603020202020204" pitchFamily="34" charset="0"/>
                <a:sym typeface="+mn-ea"/>
              </a:rPr>
              <a:t>Kako WebFlow funkcioniše?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1895" y="1294765"/>
            <a:ext cx="9695815" cy="3717290"/>
          </a:xfrm>
        </p:spPr>
        <p:txBody>
          <a:bodyPr/>
          <a:p>
            <a:r>
              <a:rPr lang="sr-Latn-RS" altLang="en-US" sz="2800" b="1">
                <a:sym typeface="+mn-ea"/>
              </a:rPr>
              <a:t>Pokretanje jednog Webflow projekta ?</a:t>
            </a:r>
            <a:endParaRPr lang="sr-Latn-RS" altLang="en-US" sz="2800" b="1"/>
          </a:p>
          <a:p>
            <a:r>
              <a:rPr lang="sr-Latn-RS" altLang="en-US">
                <a:sym typeface="+mn-ea"/>
              </a:rPr>
              <a:t>Instalacija? Nije potrebna</a:t>
            </a:r>
            <a:endParaRPr lang="sr-Latn-RS" altLang="en-US"/>
          </a:p>
          <a:p>
            <a:r>
              <a:rPr lang="sr-Latn-RS" altLang="en-US">
                <a:sym typeface="+mn-ea"/>
              </a:rPr>
              <a:t>Otići na sajt -webflow.com</a:t>
            </a:r>
            <a:endParaRPr lang="sr-Latn-RS" altLang="en-US">
              <a:sym typeface="+mn-ea"/>
            </a:endParaRPr>
          </a:p>
          <a:p>
            <a:r>
              <a:rPr lang="sr-Latn-RS" altLang="en-US">
                <a:latin typeface="Trebuchet MS" panose="020B0603020202020204" pitchFamily="34" charset="0"/>
                <a:cs typeface="Trebuchet MS" panose="020B0603020202020204" pitchFamily="34" charset="0"/>
                <a:sym typeface="+mn-ea"/>
              </a:rPr>
              <a:t>U gornjem desnom uglu kliknuti </a:t>
            </a:r>
            <a:r>
              <a:rPr lang="sr-Latn-RS" altLang="en-US" u="sng">
                <a:latin typeface="Trebuchet MS" panose="020B0603020202020204" pitchFamily="34" charset="0"/>
                <a:cs typeface="Trebuchet MS" panose="020B0603020202020204" pitchFamily="34" charset="0"/>
                <a:sym typeface="+mn-ea"/>
              </a:rPr>
              <a:t>get started</a:t>
            </a:r>
            <a:endParaRPr lang="sr-Latn-RS" altLang="en-US" u="sng">
              <a:latin typeface="Trebuchet MS" panose="020B0603020202020204" pitchFamily="34" charset="0"/>
              <a:cs typeface="Trebuchet MS" panose="020B0603020202020204" pitchFamily="34" charset="0"/>
            </a:endParaRPr>
          </a:p>
          <a:p>
            <a:pPr marL="0" indent="0">
              <a:buNone/>
            </a:pPr>
            <a:endParaRPr lang="sr-Latn-RS" altLang="en-US"/>
          </a:p>
          <a:p>
            <a:endParaRPr lang="sr-Latn-RS" altLang="en-US"/>
          </a:p>
          <a:p>
            <a:endParaRPr lang="sr-Latn-RS" altLang="en-US"/>
          </a:p>
        </p:txBody>
      </p:sp>
      <p:pic>
        <p:nvPicPr>
          <p:cNvPr id="8" name="Picture 7" descr="webflowcom-1000x4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6505" y="3572510"/>
            <a:ext cx="8032750" cy="31807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585" y="125730"/>
            <a:ext cx="10759440" cy="5665470"/>
          </a:xfrm>
        </p:spPr>
        <p:txBody>
          <a:bodyPr/>
          <a:p>
            <a:r>
              <a:rPr lang="sr-Latn-RS" altLang="en-US">
                <a:latin typeface="Trebuchet MS" panose="020B0603020202020204" pitchFamily="34" charset="0"/>
                <a:cs typeface="Trebuchet MS" panose="020B0603020202020204" pitchFamily="34" charset="0"/>
              </a:rPr>
              <a:t>Nakon kreiranja akaunta ovako izgleda platforma</a:t>
            </a:r>
            <a:endParaRPr lang="sr-Latn-RS" altLang="en-US">
              <a:latin typeface="Trebuchet MS" panose="020B0603020202020204" pitchFamily="34" charset="0"/>
              <a:cs typeface="Trebuchet MS" panose="020B0603020202020204" pitchFamily="34" charset="0"/>
            </a:endParaRPr>
          </a:p>
          <a:p>
            <a:endParaRPr lang="sr-Latn-RS" altLang="en-US">
              <a:latin typeface="Trebuchet MS" panose="020B0603020202020204" pitchFamily="34" charset="0"/>
              <a:cs typeface="Trebuchet MS" panose="020B0603020202020204" pitchFamily="34" charset="0"/>
            </a:endParaRPr>
          </a:p>
          <a:p>
            <a:endParaRPr lang="sr-Latn-RS" altLang="en-US">
              <a:latin typeface="Trebuchet MS" panose="020B0603020202020204" pitchFamily="34" charset="0"/>
              <a:cs typeface="Trebuchet MS" panose="020B0603020202020204" pitchFamily="34" charset="0"/>
            </a:endParaRPr>
          </a:p>
          <a:p>
            <a:endParaRPr lang="sr-Latn-RS" altLang="en-US">
              <a:latin typeface="Trebuchet MS" panose="020B0603020202020204" pitchFamily="34" charset="0"/>
              <a:cs typeface="Trebuchet MS" panose="020B0603020202020204" pitchFamily="34" charset="0"/>
            </a:endParaRPr>
          </a:p>
          <a:p>
            <a:endParaRPr lang="sr-Latn-RS" altLang="en-US">
              <a:latin typeface="Trebuchet MS" panose="020B0603020202020204" pitchFamily="34" charset="0"/>
              <a:cs typeface="Trebuchet MS" panose="020B0603020202020204" pitchFamily="34" charset="0"/>
            </a:endParaRPr>
          </a:p>
          <a:p>
            <a:endParaRPr lang="sr-Latn-RS" altLang="en-US">
              <a:latin typeface="Trebuchet MS" panose="020B0603020202020204" pitchFamily="34" charset="0"/>
              <a:cs typeface="Trebuchet MS" panose="020B0603020202020204" pitchFamily="34" charset="0"/>
            </a:endParaRPr>
          </a:p>
          <a:p>
            <a:endParaRPr lang="sr-Latn-RS" altLang="en-US">
              <a:latin typeface="Trebuchet MS" panose="020B0603020202020204" pitchFamily="34" charset="0"/>
              <a:cs typeface="Trebuchet MS" panose="020B0603020202020204" pitchFamily="34" charset="0"/>
            </a:endParaRPr>
          </a:p>
          <a:p>
            <a:r>
              <a:rPr lang="sr-Latn-RS" altLang="en-US">
                <a:latin typeface="Trebuchet MS" panose="020B0603020202020204" pitchFamily="34" charset="0"/>
                <a:cs typeface="Trebuchet MS" panose="020B0603020202020204" pitchFamily="34" charset="0"/>
              </a:rPr>
              <a:t>Svaki korisnik ima pravo na 2 besplatna projekta</a:t>
            </a:r>
            <a:endParaRPr lang="sr-Latn-RS" altLang="en-US">
              <a:latin typeface="Trebuchet MS" panose="020B0603020202020204" pitchFamily="34" charset="0"/>
              <a:cs typeface="Trebuchet MS" panose="020B0603020202020204" pitchFamily="34" charset="0"/>
            </a:endParaRPr>
          </a:p>
          <a:p>
            <a:endParaRPr lang="sr-Latn-RS" altLang="en-US">
              <a:latin typeface="Trebuchet MS" panose="020B0603020202020204" pitchFamily="34" charset="0"/>
              <a:cs typeface="Trebuchet MS" panose="020B06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1055" y="1146810"/>
            <a:ext cx="10454005" cy="3028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485" y="100330"/>
            <a:ext cx="10019030" cy="2155190"/>
          </a:xfrm>
        </p:spPr>
        <p:txBody>
          <a:bodyPr>
            <a:normAutofit/>
          </a:bodyPr>
          <a:p>
            <a:r>
              <a:rPr lang="sr-Latn-RS" altLang="en-US"/>
              <a:t>Demonstacija kreiranja Webflow projekta</a:t>
            </a:r>
            <a:br>
              <a:rPr lang="sr-Latn-RS" altLang="en-US"/>
            </a:br>
            <a:r>
              <a:rPr lang="sr-Latn-RS" altLang="en-US"/>
              <a:t>Zašto koristiti Webflow?</a:t>
            </a:r>
            <a:endParaRPr lang="sr-Latn-R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295" y="2064385"/>
            <a:ext cx="10539730" cy="3882390"/>
          </a:xfrm>
        </p:spPr>
        <p:txBody>
          <a:bodyPr>
            <a:noAutofit/>
          </a:bodyPr>
          <a:p>
            <a:r>
              <a:rPr lang="sr-Latn-RS" altLang="en-US" sz="1800" u="sng">
                <a:latin typeface="Trebuchet MS" panose="020B0603020202020204" pitchFamily="34" charset="0"/>
                <a:cs typeface="Trebuchet MS" panose="020B0603020202020204" pitchFamily="34" charset="0"/>
                <a:sym typeface="+mn-ea"/>
              </a:rPr>
              <a:t>Nije potrebna instalacija</a:t>
            </a:r>
            <a:r>
              <a:rPr lang="sr-Latn-RS" altLang="en-US" sz="1800">
                <a:latin typeface="Trebuchet MS" panose="020B0603020202020204" pitchFamily="34" charset="0"/>
                <a:cs typeface="Trebuchet MS" panose="020B0603020202020204" pitchFamily="34" charset="0"/>
                <a:sym typeface="+mn-ea"/>
              </a:rPr>
              <a:t>, nema dodatnih komplikacija </a:t>
            </a:r>
            <a:endParaRPr lang="sr-Latn-RS" altLang="en-US" sz="1800">
              <a:latin typeface="Trebuchet MS" panose="020B0603020202020204" pitchFamily="34" charset="0"/>
              <a:cs typeface="Trebuchet MS" panose="020B0603020202020204" pitchFamily="34" charset="0"/>
            </a:endParaRPr>
          </a:p>
          <a:p>
            <a:r>
              <a:rPr lang="sr-Latn-RS" altLang="en-US" sz="1800" b="1">
                <a:latin typeface="Trebuchet MS" panose="020B0603020202020204" pitchFamily="34" charset="0"/>
                <a:cs typeface="Trebuchet MS" panose="020B0603020202020204" pitchFamily="34" charset="0"/>
                <a:sym typeface="+mn-ea"/>
              </a:rPr>
              <a:t>No-code pristup</a:t>
            </a:r>
            <a:r>
              <a:rPr lang="sr-Latn-RS" altLang="en-US" sz="1800">
                <a:latin typeface="Trebuchet MS" panose="020B0603020202020204" pitchFamily="34" charset="0"/>
                <a:cs typeface="Trebuchet MS" panose="020B0603020202020204" pitchFamily="34" charset="0"/>
                <a:sym typeface="+mn-ea"/>
              </a:rPr>
              <a:t> uz generisanje čistog koda</a:t>
            </a:r>
            <a:endParaRPr lang="sr-Latn-RS" altLang="en-US" sz="1800">
              <a:latin typeface="Trebuchet MS" panose="020B0603020202020204" pitchFamily="34" charset="0"/>
              <a:cs typeface="Trebuchet MS" panose="020B0603020202020204" pitchFamily="34" charset="0"/>
            </a:endParaRPr>
          </a:p>
          <a:p>
            <a:r>
              <a:rPr lang="sr-Latn-RS" altLang="en-US" sz="1800">
                <a:latin typeface="Trebuchet MS" panose="020B0603020202020204" pitchFamily="34" charset="0"/>
                <a:cs typeface="Trebuchet MS" panose="020B0603020202020204" pitchFamily="34" charset="0"/>
                <a:sym typeface="+mn-ea"/>
              </a:rPr>
              <a:t>Potpuna kontrola nad dizajnom</a:t>
            </a:r>
            <a:endParaRPr lang="sr-Latn-RS" altLang="en-US" sz="1800">
              <a:latin typeface="Trebuchet MS" panose="020B0603020202020204" pitchFamily="34" charset="0"/>
              <a:cs typeface="Trebuchet MS" panose="020B0603020202020204" pitchFamily="34" charset="0"/>
            </a:endParaRPr>
          </a:p>
          <a:p>
            <a:r>
              <a:rPr lang="sr-Latn-RS" altLang="en-US" sz="1800">
                <a:latin typeface="Trebuchet MS" panose="020B0603020202020204" pitchFamily="34" charset="0"/>
                <a:cs typeface="Trebuchet MS" panose="020B0603020202020204" pitchFamily="34" charset="0"/>
                <a:sym typeface="+mn-ea"/>
              </a:rPr>
              <a:t>Napredne interakcije i animacije bez kodiranja</a:t>
            </a:r>
            <a:endParaRPr lang="sr-Latn-RS" altLang="en-US" sz="1800">
              <a:latin typeface="Trebuchet MS" panose="020B0603020202020204" pitchFamily="34" charset="0"/>
              <a:cs typeface="Trebuchet MS" panose="020B0603020202020204" pitchFamily="34" charset="0"/>
            </a:endParaRPr>
          </a:p>
          <a:p>
            <a:r>
              <a:rPr lang="sr-Latn-RS" altLang="en-US" sz="1800">
                <a:latin typeface="Trebuchet MS" panose="020B0603020202020204" pitchFamily="34" charset="0"/>
                <a:cs typeface="Trebuchet MS" panose="020B0603020202020204" pitchFamily="34" charset="0"/>
                <a:sym typeface="+mn-ea"/>
              </a:rPr>
              <a:t>Ugrađen CMS za dinamički sadržaj</a:t>
            </a:r>
            <a:endParaRPr lang="sr-Latn-RS" altLang="en-US" sz="1800">
              <a:latin typeface="Trebuchet MS" panose="020B0603020202020204" pitchFamily="34" charset="0"/>
              <a:cs typeface="Trebuchet MS" panose="020B0603020202020204" pitchFamily="34" charset="0"/>
            </a:endParaRPr>
          </a:p>
          <a:p>
            <a:r>
              <a:rPr lang="sr-Latn-RS" altLang="en-US" sz="1800">
                <a:latin typeface="Trebuchet MS" panose="020B0603020202020204" pitchFamily="34" charset="0"/>
                <a:cs typeface="Trebuchet MS" panose="020B0603020202020204" pitchFamily="34" charset="0"/>
                <a:sym typeface="+mn-ea"/>
              </a:rPr>
              <a:t>Odlične SEO mogućnosti (automatska optimizacija koda i slika za bolje rangiranje na pretraživačima)</a:t>
            </a:r>
            <a:endParaRPr lang="sr-Latn-RS" altLang="en-US" sz="1800">
              <a:latin typeface="Trebuchet MS" panose="020B0603020202020204" pitchFamily="34" charset="0"/>
              <a:cs typeface="Trebuchet MS" panose="020B0603020202020204" pitchFamily="34" charset="0"/>
            </a:endParaRPr>
          </a:p>
          <a:p>
            <a:r>
              <a:rPr lang="sr-Latn-RS" altLang="en-US" sz="1800">
                <a:latin typeface="Trebuchet MS" panose="020B0603020202020204" pitchFamily="34" charset="0"/>
                <a:cs typeface="Trebuchet MS" panose="020B0603020202020204" pitchFamily="34" charset="0"/>
                <a:sym typeface="+mn-ea"/>
              </a:rPr>
              <a:t>Hosting i sigurnost bez dodatnih podešavanja (hosting se vrsi jednim klikom)</a:t>
            </a:r>
            <a:endParaRPr lang="sr-Latn-RS" altLang="en-US" sz="1800">
              <a:latin typeface="Trebuchet MS" panose="020B0603020202020204" pitchFamily="34" charset="0"/>
              <a:cs typeface="Trebuchet MS" panose="020B0603020202020204" pitchFamily="34" charset="0"/>
            </a:endParaRPr>
          </a:p>
          <a:p>
            <a:r>
              <a:rPr lang="sr-Latn-RS" altLang="en-US" sz="1800">
                <a:latin typeface="Trebuchet MS" panose="020B0603020202020204" pitchFamily="34" charset="0"/>
                <a:cs typeface="Trebuchet MS" panose="020B0603020202020204" pitchFamily="34" charset="0"/>
                <a:sym typeface="+mn-ea"/>
              </a:rPr>
              <a:t>Izrada profesionalnih sajtova i </a:t>
            </a:r>
            <a:r>
              <a:rPr lang="sr-Latn-RS" altLang="en-US" sz="1800" b="1">
                <a:latin typeface="Trebuchet MS" panose="020B0603020202020204" pitchFamily="34" charset="0"/>
                <a:cs typeface="Trebuchet MS" panose="020B0603020202020204" pitchFamily="34" charset="0"/>
                <a:sym typeface="+mn-ea"/>
              </a:rPr>
              <a:t>UŠTEDA VREMENA</a:t>
            </a:r>
            <a:endParaRPr lang="sr-Latn-RS" altLang="en-US" sz="1800">
              <a:latin typeface="Trebuchet MS" panose="020B0603020202020204" pitchFamily="34" charset="0"/>
              <a:cs typeface="Trebuchet MS" panose="020B0603020202020204" pitchFamily="34" charset="0"/>
            </a:endParaRPr>
          </a:p>
          <a:p>
            <a:endParaRPr lang="sr-Latn-RS" altLang="en-US" sz="1800">
              <a:latin typeface="Trebuchet MS" panose="020B0603020202020204" pitchFamily="34" charset="0"/>
              <a:cs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95" y="685800"/>
            <a:ext cx="10019030" cy="1387475"/>
          </a:xfrm>
        </p:spPr>
        <p:txBody>
          <a:bodyPr/>
          <a:p>
            <a:r>
              <a:rPr lang="sr-Latn-RS" altLang="en-US"/>
              <a:t>Prednosti Webflow alata </a:t>
            </a:r>
            <a:endParaRPr lang="sr-Latn-R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6485" y="1866900"/>
            <a:ext cx="10019030" cy="3616960"/>
          </a:xfrm>
        </p:spPr>
        <p:txBody>
          <a:bodyPr>
            <a:normAutofit fontScale="90000" lnSpcReduction="20000"/>
          </a:bodyPr>
          <a:p>
            <a:pPr marL="457200" indent="-457200">
              <a:buAutoNum type="arabicPeriod"/>
            </a:pPr>
            <a:r>
              <a:rPr lang="sr-Latn-RS" altLang="en-US"/>
              <a:t>Idealan za kreiranje reprezentativnih sajtova(</a:t>
            </a:r>
            <a:r>
              <a:rPr lang="en-US" altLang="en-US"/>
              <a:t>prezentacija brendova, kompanija i pojedinaca</a:t>
            </a:r>
            <a:r>
              <a:rPr lang="sr-Latn-RS" altLang="en-US"/>
              <a:t>, portfolija, promocija odredjenih proizvoda i usluga)</a:t>
            </a:r>
            <a:endParaRPr lang="sr-Latn-RS" altLang="en-US"/>
          </a:p>
          <a:p>
            <a:pPr marL="457200" indent="-457200">
              <a:buAutoNum type="arabicPeriod"/>
            </a:pPr>
            <a:r>
              <a:rPr lang="en-US" altLang="en-US"/>
              <a:t>Vi</a:t>
            </a:r>
            <a:r>
              <a:rPr lang="en-US" altLang="en-US"/>
              <a:t>š</a:t>
            </a:r>
            <a:r>
              <a:rPr lang="en-US" altLang="en-US"/>
              <a:t>e kontrole nad dizajnom u odnosu na druge no-code alate</a:t>
            </a:r>
            <a:r>
              <a:rPr lang="sr-Latn-RS" altLang="en-US"/>
              <a:t> (</a:t>
            </a:r>
            <a:r>
              <a:rPr lang="en-US" altLang="en-US"/>
              <a:t>Webflow nudi piksel-perfektnu kontrolu nad dizajnom</a:t>
            </a:r>
            <a:r>
              <a:rPr lang="sr-Latn-RS" altLang="en-US"/>
              <a:t>)</a:t>
            </a:r>
            <a:endParaRPr lang="sr-Latn-RS" altLang="en-US"/>
          </a:p>
          <a:p>
            <a:pPr marL="457200" indent="-457200">
              <a:buAutoNum type="arabicPeriod"/>
            </a:pPr>
            <a:r>
              <a:rPr lang="en-US" altLang="sr-Latn-RS"/>
              <a:t>SEO i CMS mogucnosti</a:t>
            </a:r>
            <a:endParaRPr lang="sr-Latn-RS" altLang="en-US"/>
          </a:p>
          <a:p>
            <a:pPr marL="457200" indent="-457200">
              <a:buAutoNum type="arabicPeriod"/>
            </a:pPr>
            <a:r>
              <a:rPr lang="en-US" altLang="en-US"/>
              <a:t> Generi</a:t>
            </a:r>
            <a:r>
              <a:rPr lang="en-US" altLang="en-US"/>
              <a:t>š</a:t>
            </a:r>
            <a:r>
              <a:rPr lang="en-US" altLang="en-US"/>
              <a:t>e </a:t>
            </a:r>
            <a:r>
              <a:rPr lang="en-US" altLang="en-US"/>
              <a:t>č</a:t>
            </a:r>
            <a:r>
              <a:rPr lang="en-US" altLang="en-US"/>
              <a:t>ist i optimizovan kod</a:t>
            </a:r>
            <a:endParaRPr lang="en-US" altLang="en-US"/>
          </a:p>
          <a:p>
            <a:pPr marL="457200" indent="-457200">
              <a:buAutoNum type="arabicPeriod"/>
            </a:pPr>
            <a:r>
              <a:rPr lang="en-US" altLang="en-US"/>
              <a:t>Mo</a:t>
            </a:r>
            <a:r>
              <a:rPr lang="en-US" altLang="en-US"/>
              <a:t>ć</a:t>
            </a:r>
            <a:r>
              <a:rPr lang="en-US" altLang="en-US"/>
              <a:t>ne interakcije i animacije bez dodatnog kodiranja</a:t>
            </a:r>
            <a:endParaRPr lang="en-US" altLang="en-US"/>
          </a:p>
          <a:p>
            <a:pPr marL="457200" indent="-457200">
              <a:buAutoNum type="arabicPeriod"/>
            </a:pPr>
            <a:r>
              <a:rPr lang="en-US" altLang="en-US"/>
              <a:t>Hosting i sigurnost bez dodatnih pode</a:t>
            </a:r>
            <a:r>
              <a:rPr lang="en-US" altLang="en-US"/>
              <a:t>š</a:t>
            </a:r>
            <a:r>
              <a:rPr lang="en-US" altLang="en-US"/>
              <a:t>avanja</a:t>
            </a:r>
            <a:r>
              <a:rPr lang="sr-Latn-RS" altLang="en-US"/>
              <a:t>-</a:t>
            </a:r>
            <a:r>
              <a:rPr lang="en-US" altLang="en-US"/>
              <a:t>Webflow pru</a:t>
            </a:r>
            <a:r>
              <a:rPr lang="en-US" altLang="en-US"/>
              <a:t>ž</a:t>
            </a:r>
            <a:r>
              <a:rPr lang="en-US" altLang="en-US"/>
              <a:t>a automatski hosting</a:t>
            </a:r>
            <a:endParaRPr lang="en-US" altLang="en-US"/>
          </a:p>
          <a:p>
            <a:pPr marL="457200" indent="-457200">
              <a:buAutoNum type="arabicPeriod"/>
            </a:pPr>
            <a:r>
              <a:rPr lang="en-US" altLang="en-US"/>
              <a:t>Mogu</a:t>
            </a:r>
            <a:r>
              <a:rPr lang="en-US" altLang="en-US"/>
              <a:t>ć</a:t>
            </a:r>
            <a:r>
              <a:rPr lang="en-US" altLang="en-US"/>
              <a:t>nost izvoza koda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sr-Latn-RS" altLang="en-US"/>
              <a:t>Mane Webflow alata u odnosu na druge</a:t>
            </a:r>
            <a:endParaRPr lang="sr-Latn-R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5190" y="2108835"/>
            <a:ext cx="10731500" cy="4422140"/>
          </a:xfrm>
        </p:spPr>
        <p:txBody>
          <a:bodyPr/>
          <a:p>
            <a:r>
              <a:rPr lang="en-US" altLang="en-US" sz="1800"/>
              <a:t>Zavisnost od platforme</a:t>
            </a:r>
            <a:r>
              <a:rPr lang="sr-Latn-RS" altLang="en-US" sz="1800"/>
              <a:t>-</a:t>
            </a:r>
            <a:r>
              <a:rPr lang="en-US" altLang="en-US" sz="1800"/>
              <a:t>Webflow je "</a:t>
            </a:r>
            <a:r>
              <a:rPr lang="en-US" altLang="en-US" sz="1800" b="1"/>
              <a:t>zatvoren</a:t>
            </a:r>
            <a:r>
              <a:rPr lang="en-US" altLang="en-US" sz="1800"/>
              <a:t>" sistem, </a:t>
            </a:r>
            <a:r>
              <a:rPr lang="en-US" altLang="en-US" sz="1800"/>
              <a:t>š</a:t>
            </a:r>
            <a:r>
              <a:rPr lang="en-US" altLang="en-US" sz="1800"/>
              <a:t>to zna</a:t>
            </a:r>
            <a:r>
              <a:rPr lang="en-US" altLang="en-US" sz="1800"/>
              <a:t>č</a:t>
            </a:r>
            <a:r>
              <a:rPr lang="en-US" altLang="en-US" sz="1800"/>
              <a:t>i da ako odlu</a:t>
            </a:r>
            <a:r>
              <a:rPr lang="en-US" altLang="en-US" sz="1800"/>
              <a:t>č</a:t>
            </a:r>
            <a:r>
              <a:rPr lang="en-US" altLang="en-US" sz="1800"/>
              <a:t>ite da pre</a:t>
            </a:r>
            <a:r>
              <a:rPr lang="en-US" altLang="en-US" sz="1800"/>
              <a:t>đ</a:t>
            </a:r>
            <a:r>
              <a:rPr lang="en-US" altLang="en-US" sz="1800"/>
              <a:t>ete na drugu platformu, prenos sadr</a:t>
            </a:r>
            <a:r>
              <a:rPr lang="en-US" altLang="en-US" sz="1800"/>
              <a:t>ž</a:t>
            </a:r>
            <a:r>
              <a:rPr lang="en-US" altLang="en-US" sz="1800"/>
              <a:t>aja mo</a:t>
            </a:r>
            <a:r>
              <a:rPr lang="en-US" altLang="en-US" sz="1800"/>
              <a:t>ž</a:t>
            </a:r>
            <a:r>
              <a:rPr lang="en-US" altLang="en-US" sz="1800"/>
              <a:t>e biti komplikovan. Nije tako jednostavan </a:t>
            </a:r>
            <a:r>
              <a:rPr lang="en-US" altLang="en-US" sz="1800" b="1"/>
              <a:t>kao WordPress</a:t>
            </a:r>
            <a:r>
              <a:rPr lang="en-US" altLang="en-US" sz="1800"/>
              <a:t>, gdje mo</a:t>
            </a:r>
            <a:r>
              <a:rPr lang="en-US" altLang="en-US" sz="1800"/>
              <a:t>ž</a:t>
            </a:r>
            <a:r>
              <a:rPr lang="en-US" altLang="en-US" sz="1800"/>
              <a:t>ete lako eksportovati podatke</a:t>
            </a:r>
            <a:endParaRPr lang="en-US" altLang="en-US" sz="1800"/>
          </a:p>
          <a:p>
            <a:r>
              <a:rPr lang="en-US" altLang="en-US" sz="1800"/>
              <a:t>Nedostatak prilago</a:t>
            </a:r>
            <a:r>
              <a:rPr lang="en-US" altLang="en-US" sz="1800"/>
              <a:t>đ</a:t>
            </a:r>
            <a:r>
              <a:rPr lang="en-US" altLang="en-US" sz="1800"/>
              <a:t>avanja koda</a:t>
            </a: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Ako </a:t>
            </a:r>
            <a:r>
              <a:rPr lang="en-US" altLang="en-US" sz="1800"/>
              <a:t>ž</a:t>
            </a:r>
            <a:r>
              <a:rPr lang="en-US" altLang="en-US" sz="1800"/>
              <a:t>elite da prilagodite veb stranice na nivou koda, to nije mogu</a:t>
            </a:r>
            <a:r>
              <a:rPr lang="en-US" altLang="en-US" sz="1800"/>
              <a:t>ć</a:t>
            </a:r>
            <a:r>
              <a:rPr lang="en-US" altLang="en-US" sz="1800"/>
              <a:t>e sa Webflow-om. Njegove mo</a:t>
            </a:r>
            <a:r>
              <a:rPr lang="en-US" altLang="en-US" sz="1800"/>
              <a:t>ć</a:t>
            </a:r>
            <a:r>
              <a:rPr lang="en-US" altLang="en-US" sz="1800"/>
              <a:t>ne opcije prilago</a:t>
            </a:r>
            <a:r>
              <a:rPr lang="en-US" altLang="en-US" sz="1800"/>
              <a:t>đ</a:t>
            </a:r>
            <a:r>
              <a:rPr lang="en-US" altLang="en-US" sz="1800"/>
              <a:t>avanja omogu</a:t>
            </a:r>
            <a:r>
              <a:rPr lang="en-US" altLang="en-US" sz="1800"/>
              <a:t>ć</a:t>
            </a:r>
            <a:r>
              <a:rPr lang="en-US" altLang="en-US" sz="1800"/>
              <a:t>avaju vam da menjate osnovne izmene koda, ali ne mo</a:t>
            </a:r>
            <a:r>
              <a:rPr lang="en-US" altLang="en-US" sz="1800"/>
              <a:t>ž</a:t>
            </a:r>
            <a:r>
              <a:rPr lang="en-US" altLang="en-US" sz="1800"/>
              <a:t>ete promeniti funkcionalnost bilo kog koda.</a:t>
            </a:r>
            <a:endParaRPr lang="en-US" altLang="en-US" sz="1800"/>
          </a:p>
          <a:p>
            <a:r>
              <a:rPr lang="en-US" altLang="en-US" sz="1800"/>
              <a:t>Desktop izmene</a:t>
            </a:r>
            <a:endParaRPr lang="en-US" altLang="en-US" sz="1800"/>
          </a:p>
          <a:p>
            <a:pPr marL="0" indent="0">
              <a:buNone/>
            </a:pPr>
            <a:r>
              <a:rPr lang="en-US" altLang="en-US" sz="1800"/>
              <a:t>Za razliku od drugih CMS-a, Webflow</a:t>
            </a:r>
            <a:r>
              <a:rPr lang="en-US" altLang="en-US" sz="1800" b="1"/>
              <a:t> ne nudi mobilnu aplikaciju</a:t>
            </a:r>
            <a:r>
              <a:rPr lang="en-US" altLang="en-US" sz="1800"/>
              <a:t> za izmene sadr</a:t>
            </a:r>
            <a:r>
              <a:rPr lang="en-US" altLang="en-US" sz="1800"/>
              <a:t>ž</a:t>
            </a:r>
            <a:r>
              <a:rPr lang="en-US" altLang="en-US" sz="1800"/>
              <a:t>aja i dizajna. Sve </a:t>
            </a:r>
            <a:r>
              <a:rPr lang="en-US" altLang="en-US" sz="1800"/>
              <a:t>š</a:t>
            </a:r>
            <a:r>
              <a:rPr lang="en-US" altLang="en-US" sz="1800"/>
              <a:t>to </a:t>
            </a:r>
            <a:r>
              <a:rPr lang="en-US" altLang="en-US" sz="1800"/>
              <a:t>ž</a:t>
            </a:r>
            <a:r>
              <a:rPr lang="en-US" altLang="en-US" sz="1800"/>
              <a:t>elite da promenite na svojoj veb stranici mora se raditi putem desktop ra</a:t>
            </a:r>
            <a:r>
              <a:rPr lang="en-US" altLang="en-US" sz="1800"/>
              <a:t>č</a:t>
            </a:r>
            <a:r>
              <a:rPr lang="en-US" altLang="en-US" sz="1800"/>
              <a:t>unara ili laptopa.</a:t>
            </a:r>
            <a:endParaRPr lang="en-US" altLang="en-US" sz="1800"/>
          </a:p>
          <a:p>
            <a:r>
              <a:rPr lang="sr-Latn-RS" altLang="en-US" sz="1800"/>
              <a:t>Cena- primer templates (6000 templates od kojih samo 90 free)</a:t>
            </a:r>
            <a:endParaRPr lang="sr-Latn-RS" altLang="en-US" sz="1800"/>
          </a:p>
          <a:p>
            <a:endParaRPr lang="sr-Latn-RS" altLang="en-US" sz="180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4213</Words>
  <Application>WPS Presentation</Application>
  <PresentationFormat>Widescreen</PresentationFormat>
  <Paragraphs>113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Arial</vt:lpstr>
      <vt:lpstr>Trebuchet MS</vt:lpstr>
      <vt:lpstr>Times New Roman</vt:lpstr>
      <vt:lpstr>Microsoft YaHei</vt:lpstr>
      <vt:lpstr>Arial Unicode MS</vt:lpstr>
      <vt:lpstr>Corbel</vt:lpstr>
      <vt:lpstr>Calibri</vt:lpstr>
      <vt:lpstr>Parallax</vt:lpstr>
      <vt:lpstr>Webflow  Alat za kreiranje modernih web sajtova bez kodiranja</vt:lpstr>
      <vt:lpstr>Sadržaj</vt:lpstr>
      <vt:lpstr>Istorijat i uvod</vt:lpstr>
      <vt:lpstr>Sta je Webflow?</vt:lpstr>
      <vt:lpstr>Kako WebFlow funkcioniše?</vt:lpstr>
      <vt:lpstr>PowerPoint 演示文稿</vt:lpstr>
      <vt:lpstr>Demonstacija kreiranja Webflow projekta Zašto koristiti Webflow?</vt:lpstr>
      <vt:lpstr>Prednosti Webflow alata </vt:lpstr>
      <vt:lpstr>Mane Webflow alata u odnosu na druge</vt:lpstr>
      <vt:lpstr>PowerPoint 演示文稿</vt:lpstr>
      <vt:lpstr>Demonstracija projekta </vt:lpstr>
      <vt:lpstr>Zakljucak</vt:lpstr>
      <vt:lpstr>PowerPoint 演示文稿</vt:lpstr>
      <vt:lpstr>Hvala na pažnji!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Petar Mancic</dc:creator>
  <cp:lastModifiedBy>petar</cp:lastModifiedBy>
  <cp:revision>30</cp:revision>
  <dcterms:created xsi:type="dcterms:W3CDTF">2024-12-23T16:53:00Z</dcterms:created>
  <dcterms:modified xsi:type="dcterms:W3CDTF">2025-06-01T19:03:22Z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3FA5D6ADAA604D72BEBEFFEE078E1964_12</vt:lpwstr>
  </property>
  <property fmtid="{D5CDD505-2E9C-101B-9397-08002B2CF9AE}" pid="3" name="KSOProductBuildVer">
    <vt:lpwstr>1033-12.2.0.21179</vt:lpwstr>
  </property>
</Properties>
</file>