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1267"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875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4168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7719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755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9829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9123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0070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2912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176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894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8/22/2023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47102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8/22/2023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571551620"/>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499177"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sion.com/article/94511411442/"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5" name="Picture 3" descr="A colorful lines in a dark background&#10;&#10;Description automatically generated">
            <a:extLst>
              <a:ext uri="{FF2B5EF4-FFF2-40B4-BE49-F238E27FC236}">
                <a16:creationId xmlns:a16="http://schemas.microsoft.com/office/drawing/2014/main" id="{BAD1807A-9433-9366-CC47-9B9E1112001F}"/>
              </a:ext>
            </a:extLst>
          </p:cNvPr>
          <p:cNvPicPr>
            <a:picLocks noChangeAspect="1"/>
          </p:cNvPicPr>
          <p:nvPr/>
        </p:nvPicPr>
        <p:blipFill rotWithShape="1">
          <a:blip r:embed="rId2"/>
          <a:srcRect t="19643"/>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6"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B85C779C-4F85-B1AE-A1A1-6BB2DE1B4413}"/>
              </a:ext>
            </a:extLst>
          </p:cNvPr>
          <p:cNvSpPr>
            <a:spLocks noGrp="1"/>
          </p:cNvSpPr>
          <p:nvPr>
            <p:ph type="subTitle" idx="1"/>
          </p:nvPr>
        </p:nvSpPr>
        <p:spPr>
          <a:xfrm>
            <a:off x="8082116" y="5891241"/>
            <a:ext cx="3810000" cy="471947"/>
          </a:xfrm>
        </p:spPr>
        <p:txBody>
          <a:bodyPr anchor="b">
            <a:normAutofit fontScale="92500" lnSpcReduction="10000"/>
          </a:bodyPr>
          <a:lstStyle/>
          <a:p>
            <a:pPr algn="l"/>
            <a:r>
              <a:rPr lang="en-GB" dirty="0"/>
              <a:t>Petar Miladinov 196038</a:t>
            </a:r>
          </a:p>
        </p:txBody>
      </p:sp>
      <p:sp>
        <p:nvSpPr>
          <p:cNvPr id="2" name="Title 1">
            <a:extLst>
              <a:ext uri="{FF2B5EF4-FFF2-40B4-BE49-F238E27FC236}">
                <a16:creationId xmlns:a16="http://schemas.microsoft.com/office/drawing/2014/main" id="{CD10221C-B6CD-D636-3617-99916A8F3FFD}"/>
              </a:ext>
            </a:extLst>
          </p:cNvPr>
          <p:cNvSpPr>
            <a:spLocks noGrp="1"/>
          </p:cNvSpPr>
          <p:nvPr>
            <p:ph type="ctrTitle"/>
          </p:nvPr>
        </p:nvSpPr>
        <p:spPr>
          <a:xfrm>
            <a:off x="6980903" y="2684206"/>
            <a:ext cx="5211097" cy="1524000"/>
          </a:xfrm>
        </p:spPr>
        <p:txBody>
          <a:bodyPr>
            <a:normAutofit/>
          </a:bodyPr>
          <a:lstStyle/>
          <a:p>
            <a:pPr algn="l"/>
            <a:r>
              <a:rPr lang="en-GB" sz="3200" dirty="0"/>
              <a:t>Using Parallel Processing for Electricity Price Forecasting</a:t>
            </a:r>
          </a:p>
        </p:txBody>
      </p:sp>
    </p:spTree>
    <p:extLst>
      <p:ext uri="{BB962C8B-B14F-4D97-AF65-F5344CB8AC3E}">
        <p14:creationId xmlns:p14="http://schemas.microsoft.com/office/powerpoint/2010/main" val="1707682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90C8C4-4CCE-643B-D7AC-BBB573F03B75}"/>
              </a:ext>
            </a:extLst>
          </p:cNvPr>
          <p:cNvPicPr>
            <a:picLocks noChangeAspect="1"/>
          </p:cNvPicPr>
          <p:nvPr/>
        </p:nvPicPr>
        <p:blipFill>
          <a:blip r:embed="rId2"/>
          <a:stretch>
            <a:fillRect/>
          </a:stretch>
        </p:blipFill>
        <p:spPr>
          <a:xfrm flipV="1">
            <a:off x="427747" y="1226574"/>
            <a:ext cx="5495416" cy="82714"/>
          </a:xfrm>
          <a:prstGeom prst="rect">
            <a:avLst/>
          </a:prstGeom>
        </p:spPr>
      </p:pic>
      <p:sp>
        <p:nvSpPr>
          <p:cNvPr id="2" name="Title 1">
            <a:extLst>
              <a:ext uri="{FF2B5EF4-FFF2-40B4-BE49-F238E27FC236}">
                <a16:creationId xmlns:a16="http://schemas.microsoft.com/office/drawing/2014/main" id="{E359BD22-3A8A-CFB4-1BCA-136ECD391A1C}"/>
              </a:ext>
            </a:extLst>
          </p:cNvPr>
          <p:cNvSpPr>
            <a:spLocks noGrp="1"/>
          </p:cNvSpPr>
          <p:nvPr>
            <p:ph type="title"/>
          </p:nvPr>
        </p:nvSpPr>
        <p:spPr>
          <a:xfrm>
            <a:off x="368709" y="526026"/>
            <a:ext cx="5194918" cy="929148"/>
          </a:xfrm>
        </p:spPr>
        <p:txBody>
          <a:bodyPr/>
          <a:lstStyle/>
          <a:p>
            <a:r>
              <a:rPr lang="en-GB" dirty="0"/>
              <a:t>Result and Finding</a:t>
            </a:r>
          </a:p>
        </p:txBody>
      </p:sp>
      <p:pic>
        <p:nvPicPr>
          <p:cNvPr id="8" name="Picture 7">
            <a:extLst>
              <a:ext uri="{FF2B5EF4-FFF2-40B4-BE49-F238E27FC236}">
                <a16:creationId xmlns:a16="http://schemas.microsoft.com/office/drawing/2014/main" id="{DECEC9DA-8972-5868-9267-2C84D583BE7B}"/>
              </a:ext>
            </a:extLst>
          </p:cNvPr>
          <p:cNvPicPr>
            <a:picLocks noChangeAspect="1"/>
          </p:cNvPicPr>
          <p:nvPr/>
        </p:nvPicPr>
        <p:blipFill>
          <a:blip r:embed="rId3"/>
          <a:stretch>
            <a:fillRect/>
          </a:stretch>
        </p:blipFill>
        <p:spPr>
          <a:xfrm>
            <a:off x="2399071" y="1580015"/>
            <a:ext cx="6639463" cy="4751959"/>
          </a:xfrm>
          <a:prstGeom prst="rect">
            <a:avLst/>
          </a:prstGeom>
        </p:spPr>
      </p:pic>
    </p:spTree>
    <p:extLst>
      <p:ext uri="{BB962C8B-B14F-4D97-AF65-F5344CB8AC3E}">
        <p14:creationId xmlns:p14="http://schemas.microsoft.com/office/powerpoint/2010/main" val="75801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6CDC-1882-4594-D67F-B2CCB957881E}"/>
              </a:ext>
            </a:extLst>
          </p:cNvPr>
          <p:cNvSpPr>
            <a:spLocks noGrp="1"/>
          </p:cNvSpPr>
          <p:nvPr>
            <p:ph type="title"/>
          </p:nvPr>
        </p:nvSpPr>
        <p:spPr>
          <a:xfrm>
            <a:off x="613410" y="316230"/>
            <a:ext cx="4587240" cy="963930"/>
          </a:xfrm>
        </p:spPr>
        <p:txBody>
          <a:bodyPr/>
          <a:lstStyle/>
          <a:p>
            <a:r>
              <a:rPr lang="en-GB" dirty="0"/>
              <a:t>Future Research</a:t>
            </a:r>
          </a:p>
        </p:txBody>
      </p:sp>
      <p:sp>
        <p:nvSpPr>
          <p:cNvPr id="4" name="TextBox 3">
            <a:extLst>
              <a:ext uri="{FF2B5EF4-FFF2-40B4-BE49-F238E27FC236}">
                <a16:creationId xmlns:a16="http://schemas.microsoft.com/office/drawing/2014/main" id="{03B84124-3EEE-32C5-FEC3-3256EB187483}"/>
              </a:ext>
            </a:extLst>
          </p:cNvPr>
          <p:cNvSpPr txBox="1"/>
          <p:nvPr/>
        </p:nvSpPr>
        <p:spPr>
          <a:xfrm>
            <a:off x="436245" y="2647950"/>
            <a:ext cx="11319510" cy="1938992"/>
          </a:xfrm>
          <a:prstGeom prst="rect">
            <a:avLst/>
          </a:prstGeom>
          <a:noFill/>
        </p:spPr>
        <p:txBody>
          <a:bodyPr wrap="square" rtlCol="0">
            <a:spAutoFit/>
          </a:bodyPr>
          <a:lstStyle/>
          <a:p>
            <a:r>
              <a:rPr lang="en-GB" sz="2400" b="0" i="0" dirty="0">
                <a:effectLst/>
                <a:latin typeface="SimSun" panose="02010600030101010101" pitchFamily="2" charset="-122"/>
                <a:ea typeface="SimSun" panose="02010600030101010101" pitchFamily="2" charset="-122"/>
              </a:rPr>
              <a:t>The implications of the research are twofold. Firstly, the findings emphasize the importance of striking a balance between rapid computation and precise forecasting. Secondly, the study highlights the potential for future research to integrate parallel processing methodologies to create hybrid models that deliver both speed and accuracy.</a:t>
            </a:r>
            <a:endParaRPr lang="en-GB" sz="2400" dirty="0">
              <a:latin typeface="SimSun" panose="02010600030101010101" pitchFamily="2" charset="-122"/>
              <a:ea typeface="SimSun" panose="02010600030101010101" pitchFamily="2" charset="-122"/>
            </a:endParaRPr>
          </a:p>
        </p:txBody>
      </p:sp>
      <p:pic>
        <p:nvPicPr>
          <p:cNvPr id="6" name="Picture 5">
            <a:extLst>
              <a:ext uri="{FF2B5EF4-FFF2-40B4-BE49-F238E27FC236}">
                <a16:creationId xmlns:a16="http://schemas.microsoft.com/office/drawing/2014/main" id="{28B96023-EE30-3410-2E02-6EF7352FC95F}"/>
              </a:ext>
            </a:extLst>
          </p:cNvPr>
          <p:cNvPicPr>
            <a:picLocks noChangeAspect="1"/>
          </p:cNvPicPr>
          <p:nvPr/>
        </p:nvPicPr>
        <p:blipFill>
          <a:blip r:embed="rId2"/>
          <a:stretch>
            <a:fillRect/>
          </a:stretch>
        </p:blipFill>
        <p:spPr>
          <a:xfrm>
            <a:off x="600075" y="1192530"/>
            <a:ext cx="5495925" cy="76200"/>
          </a:xfrm>
          <a:prstGeom prst="rect">
            <a:avLst/>
          </a:prstGeom>
        </p:spPr>
      </p:pic>
    </p:spTree>
    <p:extLst>
      <p:ext uri="{BB962C8B-B14F-4D97-AF65-F5344CB8AC3E}">
        <p14:creationId xmlns:p14="http://schemas.microsoft.com/office/powerpoint/2010/main" val="33769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188E-37EE-7C89-D15B-A29ACE563D37}"/>
              </a:ext>
            </a:extLst>
          </p:cNvPr>
          <p:cNvSpPr>
            <a:spLocks noGrp="1"/>
          </p:cNvSpPr>
          <p:nvPr>
            <p:ph type="title"/>
          </p:nvPr>
        </p:nvSpPr>
        <p:spPr>
          <a:xfrm>
            <a:off x="339090" y="179070"/>
            <a:ext cx="10668000" cy="1524000"/>
          </a:xfrm>
        </p:spPr>
        <p:txBody>
          <a:bodyPr/>
          <a:lstStyle/>
          <a:p>
            <a:r>
              <a:rPr lang="en-GB" dirty="0"/>
              <a:t>Conclusion</a:t>
            </a:r>
          </a:p>
        </p:txBody>
      </p:sp>
      <p:pic>
        <p:nvPicPr>
          <p:cNvPr id="4" name="Picture 3">
            <a:extLst>
              <a:ext uri="{FF2B5EF4-FFF2-40B4-BE49-F238E27FC236}">
                <a16:creationId xmlns:a16="http://schemas.microsoft.com/office/drawing/2014/main" id="{53F2D48A-0B4E-B8B6-827B-2DA5B2C39DAF}"/>
              </a:ext>
            </a:extLst>
          </p:cNvPr>
          <p:cNvPicPr>
            <a:picLocks noChangeAspect="1"/>
          </p:cNvPicPr>
          <p:nvPr/>
        </p:nvPicPr>
        <p:blipFill>
          <a:blip r:embed="rId2"/>
          <a:stretch>
            <a:fillRect/>
          </a:stretch>
        </p:blipFill>
        <p:spPr>
          <a:xfrm flipV="1">
            <a:off x="427747" y="1226574"/>
            <a:ext cx="5495416" cy="82714"/>
          </a:xfrm>
          <a:prstGeom prst="rect">
            <a:avLst/>
          </a:prstGeom>
        </p:spPr>
      </p:pic>
      <p:sp>
        <p:nvSpPr>
          <p:cNvPr id="5" name="TextBox 4">
            <a:extLst>
              <a:ext uri="{FF2B5EF4-FFF2-40B4-BE49-F238E27FC236}">
                <a16:creationId xmlns:a16="http://schemas.microsoft.com/office/drawing/2014/main" id="{CEB5D546-81A6-CCB0-0ECE-19EE1A31238F}"/>
              </a:ext>
            </a:extLst>
          </p:cNvPr>
          <p:cNvSpPr txBox="1"/>
          <p:nvPr/>
        </p:nvSpPr>
        <p:spPr>
          <a:xfrm flipH="1">
            <a:off x="427747" y="1954530"/>
            <a:ext cx="5840731" cy="3139321"/>
          </a:xfrm>
          <a:prstGeom prst="rect">
            <a:avLst/>
          </a:prstGeom>
          <a:noFill/>
        </p:spPr>
        <p:txBody>
          <a:bodyPr wrap="square" rtlCol="0">
            <a:spAutoFit/>
          </a:bodyPr>
          <a:lstStyle/>
          <a:p>
            <a:r>
              <a:rPr lang="en-GB" b="0" i="0" dirty="0">
                <a:effectLst/>
                <a:latin typeface="SimSun" panose="02010600030101010101" pitchFamily="2" charset="-122"/>
                <a:ea typeface="SimSun" panose="02010600030101010101" pitchFamily="2" charset="-122"/>
              </a:rPr>
              <a:t>The study's contributions lie in its exploration of parallel processing techniques for enhancing electricity price forecasting. By investigating </a:t>
            </a:r>
            <a:r>
              <a:rPr lang="en-GB" b="0" i="0" dirty="0" err="1">
                <a:effectLst/>
                <a:latin typeface="SimSun" panose="02010600030101010101" pitchFamily="2" charset="-122"/>
                <a:ea typeface="SimSun" panose="02010600030101010101" pitchFamily="2" charset="-122"/>
              </a:rPr>
              <a:t>Keras</a:t>
            </a:r>
            <a:r>
              <a:rPr lang="en-GB" b="0" i="0" dirty="0">
                <a:effectLst/>
                <a:latin typeface="SimSun" panose="02010600030101010101" pitchFamily="2" charset="-122"/>
                <a:ea typeface="SimSun" panose="02010600030101010101" pitchFamily="2" charset="-122"/>
              </a:rPr>
              <a:t> sequential, </a:t>
            </a:r>
            <a:r>
              <a:rPr lang="en-GB" b="0" i="0" dirty="0" err="1">
                <a:effectLst/>
                <a:latin typeface="SimSun" panose="02010600030101010101" pitchFamily="2" charset="-122"/>
                <a:ea typeface="SimSun" panose="02010600030101010101" pitchFamily="2" charset="-122"/>
              </a:rPr>
              <a:t>XGBoost</a:t>
            </a:r>
            <a:r>
              <a:rPr lang="en-GB" b="0" i="0" dirty="0">
                <a:effectLst/>
                <a:latin typeface="SimSun" panose="02010600030101010101" pitchFamily="2" charset="-122"/>
                <a:ea typeface="SimSun" panose="02010600030101010101" pitchFamily="2" charset="-122"/>
              </a:rPr>
              <a:t>, and </a:t>
            </a:r>
            <a:r>
              <a:rPr lang="en-GB" b="0" i="0" dirty="0" err="1">
                <a:effectLst/>
                <a:latin typeface="SimSun" panose="02010600030101010101" pitchFamily="2" charset="-122"/>
                <a:ea typeface="SimSun" panose="02010600030101010101" pitchFamily="2" charset="-122"/>
              </a:rPr>
              <a:t>RandomForestRegressor</a:t>
            </a:r>
            <a:r>
              <a:rPr lang="en-GB" b="0" i="0" dirty="0">
                <a:effectLst/>
                <a:latin typeface="SimSun" panose="02010600030101010101" pitchFamily="2" charset="-122"/>
                <a:ea typeface="SimSun" panose="02010600030101010101" pitchFamily="2" charset="-122"/>
              </a:rPr>
              <a:t> with n jobs, the research provides insights into their impact on accuracy and computational efficiency. The study bridges the gap between computational speed and prediction accuracy, offering an understanding of the trade-off that energy market stakeholders need to navigate.</a:t>
            </a:r>
            <a:endParaRPr lang="en-GB" dirty="0">
              <a:latin typeface="SimSun" panose="02010600030101010101" pitchFamily="2" charset="-122"/>
              <a:ea typeface="SimSun" panose="02010600030101010101" pitchFamily="2" charset="-122"/>
            </a:endParaRPr>
          </a:p>
        </p:txBody>
      </p:sp>
      <p:sp>
        <p:nvSpPr>
          <p:cNvPr id="9" name="TextBox 8">
            <a:extLst>
              <a:ext uri="{FF2B5EF4-FFF2-40B4-BE49-F238E27FC236}">
                <a16:creationId xmlns:a16="http://schemas.microsoft.com/office/drawing/2014/main" id="{5A0CD869-49CA-605C-7CC3-C4B00FE41174}"/>
              </a:ext>
            </a:extLst>
          </p:cNvPr>
          <p:cNvSpPr txBox="1"/>
          <p:nvPr/>
        </p:nvSpPr>
        <p:spPr>
          <a:xfrm flipH="1">
            <a:off x="6268478" y="2236529"/>
            <a:ext cx="5840731" cy="2031325"/>
          </a:xfrm>
          <a:prstGeom prst="rect">
            <a:avLst/>
          </a:prstGeom>
          <a:noFill/>
        </p:spPr>
        <p:txBody>
          <a:bodyPr wrap="square" rtlCol="0">
            <a:spAutoFit/>
          </a:bodyPr>
          <a:lstStyle/>
          <a:p>
            <a:pPr algn="r"/>
            <a:r>
              <a:rPr lang="en-GB" b="0" i="0" dirty="0">
                <a:effectLst/>
                <a:latin typeface="SimSun" panose="02010600030101010101" pitchFamily="2" charset="-122"/>
                <a:ea typeface="SimSun" panose="02010600030101010101" pitchFamily="2" charset="-122"/>
              </a:rPr>
              <a:t>Reiterating the significance of parallel processing, it stands as a powerful tool that addresses the inherent challenges in electricity price forecasting. By leveraging multiple processing units, parallel processing efficiently captures intricate relationships in data, resulting in improved accuracy.</a:t>
            </a:r>
            <a:endParaRPr lang="en-GB"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43477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5768C3-7614-EA6B-7C78-E338136E8C5D}"/>
              </a:ext>
            </a:extLst>
          </p:cNvPr>
          <p:cNvSpPr txBox="1"/>
          <p:nvPr/>
        </p:nvSpPr>
        <p:spPr>
          <a:xfrm>
            <a:off x="2648646" y="3105834"/>
            <a:ext cx="6894708" cy="646331"/>
          </a:xfrm>
          <a:prstGeom prst="rect">
            <a:avLst/>
          </a:prstGeom>
          <a:noFill/>
          <a:effectLst>
            <a:glow rad="38100">
              <a:schemeClr val="accent1">
                <a:alpha val="40000"/>
              </a:schemeClr>
            </a:glow>
            <a:outerShdw blurRad="50800" dist="50800" dir="5400000" algn="ctr" rotWithShape="0">
              <a:srgbClr val="000000">
                <a:alpha val="99000"/>
              </a:srgbClr>
            </a:outerShdw>
            <a:reflection stA="45000" endPos="65000" dist="12700" dir="5400000" sy="-100000" algn="bl" rotWithShape="0"/>
          </a:effectLst>
          <a:scene3d>
            <a:camera prst="orthographicFront"/>
            <a:lightRig rig="freezing" dir="t"/>
          </a:scene3d>
          <a:sp3d extrusionH="107950">
            <a:bevelT w="63500"/>
          </a:sp3d>
        </p:spPr>
        <p:txBody>
          <a:bodyPr wrap="none" rtlCol="0">
            <a:spAutoFit/>
          </a:bodyPr>
          <a:lstStyle/>
          <a:p>
            <a:r>
              <a:rPr lang="en-GB" sz="3600" dirty="0">
                <a:latin typeface="Congenial Black" panose="020F0502020204030204" pitchFamily="2" charset="0"/>
              </a:rPr>
              <a:t>THANK YOU FOR YOUR TIME !  </a:t>
            </a:r>
            <a:r>
              <a:rPr lang="en-GB" sz="3600" dirty="0">
                <a:latin typeface="Congenial Black" panose="020F0502020204030204" pitchFamily="2" charset="0"/>
                <a:sym typeface="Wingdings" panose="05000000000000000000" pitchFamily="2" charset="2"/>
              </a:rPr>
              <a:t></a:t>
            </a:r>
            <a:endParaRPr lang="en-GB" sz="3600" dirty="0">
              <a:latin typeface="Congenial Black" panose="020F0502020204030204" pitchFamily="2" charset="0"/>
            </a:endParaRPr>
          </a:p>
        </p:txBody>
      </p:sp>
    </p:spTree>
    <p:extLst>
      <p:ext uri="{BB962C8B-B14F-4D97-AF65-F5344CB8AC3E}">
        <p14:creationId xmlns:p14="http://schemas.microsoft.com/office/powerpoint/2010/main" val="215283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C4AD-2BDA-7E3D-688D-D44DB67CAF02}"/>
              </a:ext>
            </a:extLst>
          </p:cNvPr>
          <p:cNvSpPr>
            <a:spLocks noGrp="1"/>
          </p:cNvSpPr>
          <p:nvPr>
            <p:ph type="title"/>
          </p:nvPr>
        </p:nvSpPr>
        <p:spPr>
          <a:xfrm>
            <a:off x="526774" y="446532"/>
            <a:ext cx="3372678" cy="659296"/>
          </a:xfrm>
        </p:spPr>
        <p:txBody>
          <a:bodyPr>
            <a:normAutofit fontScale="90000"/>
          </a:bodyPr>
          <a:lstStyle/>
          <a:p>
            <a:r>
              <a:rPr lang="en-GB" dirty="0"/>
              <a:t>Introduction</a:t>
            </a:r>
          </a:p>
        </p:txBody>
      </p:sp>
      <p:sp>
        <p:nvSpPr>
          <p:cNvPr id="5" name="Rectangle 4">
            <a:extLst>
              <a:ext uri="{FF2B5EF4-FFF2-40B4-BE49-F238E27FC236}">
                <a16:creationId xmlns:a16="http://schemas.microsoft.com/office/drawing/2014/main" id="{D76FF815-7844-EB98-AE85-461384806E91}"/>
              </a:ext>
            </a:extLst>
          </p:cNvPr>
          <p:cNvSpPr/>
          <p:nvPr/>
        </p:nvSpPr>
        <p:spPr>
          <a:xfrm>
            <a:off x="526774" y="1105828"/>
            <a:ext cx="3607904" cy="894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6BBB140A-2864-7700-EDDF-DCD3D9A6E96D}"/>
              </a:ext>
            </a:extLst>
          </p:cNvPr>
          <p:cNvSpPr txBox="1"/>
          <p:nvPr/>
        </p:nvSpPr>
        <p:spPr>
          <a:xfrm>
            <a:off x="253658" y="1831733"/>
            <a:ext cx="4737651" cy="2554545"/>
          </a:xfrm>
          <a:prstGeom prst="rect">
            <a:avLst/>
          </a:prstGeom>
          <a:noFill/>
        </p:spPr>
        <p:txBody>
          <a:bodyPr wrap="square" rtlCol="0">
            <a:spAutoFit/>
          </a:bodyPr>
          <a:lstStyle/>
          <a:p>
            <a:r>
              <a:rPr lang="en-GB" sz="1600" b="0" i="0" dirty="0">
                <a:effectLst/>
                <a:latin typeface="SimSun" panose="02010600030101010101" pitchFamily="2" charset="-122"/>
                <a:ea typeface="SimSun" panose="02010600030101010101" pitchFamily="2" charset="-122"/>
              </a:rPr>
              <a:t>Electricity price forecasting is crucial for guiding decisions in the energy sector. It provides insights into future electricity prices, enabling market participants to optimize resource allocation, manage risk, and make informed trading and investment choices. Accurate forecasting assists in minimizing operational costs, enhancing grid stability, and promoting efficient utilization of resources. </a:t>
            </a:r>
            <a:endParaRPr lang="en-GB" sz="1600" dirty="0">
              <a:latin typeface="SimSun" panose="02010600030101010101" pitchFamily="2" charset="-122"/>
              <a:ea typeface="SimSun" panose="02010600030101010101" pitchFamily="2" charset="-122"/>
            </a:endParaRPr>
          </a:p>
        </p:txBody>
      </p:sp>
      <p:sp>
        <p:nvSpPr>
          <p:cNvPr id="7" name="TextBox 6">
            <a:extLst>
              <a:ext uri="{FF2B5EF4-FFF2-40B4-BE49-F238E27FC236}">
                <a16:creationId xmlns:a16="http://schemas.microsoft.com/office/drawing/2014/main" id="{DC917802-83D9-B668-D5C1-10BAC90EF04B}"/>
              </a:ext>
            </a:extLst>
          </p:cNvPr>
          <p:cNvSpPr txBox="1"/>
          <p:nvPr/>
        </p:nvSpPr>
        <p:spPr>
          <a:xfrm>
            <a:off x="6906931" y="1831733"/>
            <a:ext cx="5285069" cy="2308324"/>
          </a:xfrm>
          <a:prstGeom prst="rect">
            <a:avLst/>
          </a:prstGeom>
          <a:noFill/>
        </p:spPr>
        <p:txBody>
          <a:bodyPr wrap="square" rtlCol="0">
            <a:spAutoFit/>
          </a:bodyPr>
          <a:lstStyle/>
          <a:p>
            <a:pPr algn="r"/>
            <a:r>
              <a:rPr lang="en-GB" sz="1600" b="0" i="0" dirty="0">
                <a:effectLst/>
                <a:latin typeface="SimSun" panose="02010600030101010101" pitchFamily="2" charset="-122"/>
                <a:ea typeface="SimSun" panose="02010600030101010101" pitchFamily="2" charset="-122"/>
              </a:rPr>
              <a:t>Accurate forecasting in various domains, including electricity prices, presents inherent complexities and challenges. The dynamic nature of factors influencing forecasts, such as market conditions, technological advancements, and regulatory changes, contributes to the intricacies of the process. Accurate forecasting in various domains, including electricity prices, presents inherent complexities and challenges..</a:t>
            </a:r>
            <a:endParaRPr lang="en-GB" sz="1600" dirty="0">
              <a:latin typeface="SimSun" panose="02010600030101010101" pitchFamily="2" charset="-122"/>
              <a:ea typeface="SimSun" panose="02010600030101010101" pitchFamily="2" charset="-122"/>
            </a:endParaRPr>
          </a:p>
        </p:txBody>
      </p:sp>
      <p:pic>
        <p:nvPicPr>
          <p:cNvPr id="14" name="Picture 13" descr="A power line tower with wires&#10;&#10;Description automatically generated">
            <a:extLst>
              <a:ext uri="{FF2B5EF4-FFF2-40B4-BE49-F238E27FC236}">
                <a16:creationId xmlns:a16="http://schemas.microsoft.com/office/drawing/2014/main" id="{EB689390-9529-0616-5239-F12EC194078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91309" y="1973314"/>
            <a:ext cx="1744645" cy="2326193"/>
          </a:xfrm>
          <a:prstGeom prst="rect">
            <a:avLst/>
          </a:prstGeom>
        </p:spPr>
      </p:pic>
      <p:sp>
        <p:nvSpPr>
          <p:cNvPr id="17" name="Rectangle 2">
            <a:extLst>
              <a:ext uri="{FF2B5EF4-FFF2-40B4-BE49-F238E27FC236}">
                <a16:creationId xmlns:a16="http://schemas.microsoft.com/office/drawing/2014/main" id="{393E4EEF-83AE-D66E-1D4E-515AC407CCBC}"/>
              </a:ext>
            </a:extLst>
          </p:cNvPr>
          <p:cNvSpPr>
            <a:spLocks noChangeArrowheads="1"/>
          </p:cNvSpPr>
          <p:nvPr/>
        </p:nvSpPr>
        <p:spPr bwMode="auto">
          <a:xfrm>
            <a:off x="1396721" y="4924527"/>
            <a:ext cx="1007849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imSun" panose="02010600030101010101" pitchFamily="2" charset="-122"/>
                <a:ea typeface="SimSun" panose="02010600030101010101" pitchFamily="2" charset="-122"/>
              </a:rPr>
              <a:t>Parallel processing is a computational technique that involves breaking down complex tasks into smaller subtasks, which are then executed simultaneously by multiple processing units. This approach aims to enhance both accuracy and efficiency by leveraging the combined computational power of these units. By distributing the workload, parallel processing reduces the time needed for complex computations, resulting in faster results. Additionally, the collaborative processing enables intricate relationships within data to be captured more effectively, leading to improved accuracy in predictions and analyses.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580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B73-4035-55EB-23D7-A44E53030F99}"/>
              </a:ext>
            </a:extLst>
          </p:cNvPr>
          <p:cNvSpPr>
            <a:spLocks noGrp="1"/>
          </p:cNvSpPr>
          <p:nvPr>
            <p:ph type="title"/>
          </p:nvPr>
        </p:nvSpPr>
        <p:spPr>
          <a:xfrm>
            <a:off x="506362" y="446188"/>
            <a:ext cx="5107858" cy="830826"/>
          </a:xfrm>
        </p:spPr>
        <p:txBody>
          <a:bodyPr/>
          <a:lstStyle/>
          <a:p>
            <a:r>
              <a:rPr lang="en-GB" dirty="0"/>
              <a:t>Research objectives</a:t>
            </a:r>
          </a:p>
        </p:txBody>
      </p:sp>
      <p:sp>
        <p:nvSpPr>
          <p:cNvPr id="4" name="Rectangle 3">
            <a:extLst>
              <a:ext uri="{FF2B5EF4-FFF2-40B4-BE49-F238E27FC236}">
                <a16:creationId xmlns:a16="http://schemas.microsoft.com/office/drawing/2014/main" id="{94CC9EE1-73B3-6288-01EC-25F28CAE3CC7}"/>
              </a:ext>
            </a:extLst>
          </p:cNvPr>
          <p:cNvSpPr/>
          <p:nvPr/>
        </p:nvSpPr>
        <p:spPr>
          <a:xfrm flipV="1">
            <a:off x="506362" y="1191812"/>
            <a:ext cx="5107858" cy="85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C5D8DCB-A59B-1FB6-853F-3B211BADA27A}"/>
              </a:ext>
            </a:extLst>
          </p:cNvPr>
          <p:cNvSpPr txBox="1"/>
          <p:nvPr/>
        </p:nvSpPr>
        <p:spPr>
          <a:xfrm>
            <a:off x="324446" y="2645649"/>
            <a:ext cx="11543107" cy="2246769"/>
          </a:xfrm>
          <a:prstGeom prst="rect">
            <a:avLst/>
          </a:prstGeom>
          <a:noFill/>
        </p:spPr>
        <p:txBody>
          <a:bodyPr wrap="square" rtlCol="0">
            <a:spAutoFit/>
          </a:bodyPr>
          <a:lstStyle/>
          <a:p>
            <a:pPr marL="342900" indent="-342900">
              <a:buFont typeface="Arial" panose="020B0604020202020204" pitchFamily="34" charset="0"/>
              <a:buChar char="•"/>
            </a:pPr>
            <a:r>
              <a:rPr lang="en-GB" sz="2800" dirty="0">
                <a:latin typeface="SimSun" panose="02010600030101010101" pitchFamily="2" charset="-122"/>
                <a:ea typeface="SimSun" panose="02010600030101010101" pitchFamily="2" charset="-122"/>
              </a:rPr>
              <a:t>Exploring the capabilities of implementing parallel processing techniques.</a:t>
            </a:r>
          </a:p>
          <a:p>
            <a:pPr marL="342900" indent="-342900">
              <a:buFont typeface="Arial" panose="020B0604020202020204" pitchFamily="34" charset="0"/>
              <a:buChar char="•"/>
            </a:pPr>
            <a:r>
              <a:rPr lang="en-GB" sz="2800" dirty="0">
                <a:latin typeface="SimSun" panose="02010600030101010101" pitchFamily="2" charset="-122"/>
                <a:ea typeface="SimSun" panose="02010600030101010101" pitchFamily="2" charset="-122"/>
              </a:rPr>
              <a:t>Observing and finding solutions in the field of accuracy and computational efficiency.</a:t>
            </a:r>
          </a:p>
          <a:p>
            <a:pPr marL="342900" indent="-342900">
              <a:buFont typeface="Arial" panose="020B0604020202020204" pitchFamily="34" charset="0"/>
              <a:buChar char="•"/>
            </a:pPr>
            <a:r>
              <a:rPr lang="en-GB" sz="2800" dirty="0">
                <a:latin typeface="SimSun" panose="02010600030101010101" pitchFamily="2" charset="-122"/>
                <a:ea typeface="SimSun" panose="02010600030101010101" pitchFamily="2" charset="-122"/>
              </a:rPr>
              <a:t>Potential solution ensemble approach.</a:t>
            </a:r>
          </a:p>
        </p:txBody>
      </p:sp>
    </p:spTree>
    <p:extLst>
      <p:ext uri="{BB962C8B-B14F-4D97-AF65-F5344CB8AC3E}">
        <p14:creationId xmlns:p14="http://schemas.microsoft.com/office/powerpoint/2010/main" val="99065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0DB3-B8D3-8CD2-852F-9DFF7B6E3968}"/>
              </a:ext>
            </a:extLst>
          </p:cNvPr>
          <p:cNvSpPr>
            <a:spLocks noGrp="1"/>
          </p:cNvSpPr>
          <p:nvPr>
            <p:ph type="title"/>
          </p:nvPr>
        </p:nvSpPr>
        <p:spPr>
          <a:xfrm>
            <a:off x="572729" y="191729"/>
            <a:ext cx="6083710" cy="978310"/>
          </a:xfrm>
        </p:spPr>
        <p:txBody>
          <a:bodyPr/>
          <a:lstStyle/>
          <a:p>
            <a:r>
              <a:rPr lang="en-GB" dirty="0"/>
              <a:t>Methodology Overview</a:t>
            </a:r>
          </a:p>
        </p:txBody>
      </p:sp>
      <p:sp>
        <p:nvSpPr>
          <p:cNvPr id="6" name="TextBox 5">
            <a:extLst>
              <a:ext uri="{FF2B5EF4-FFF2-40B4-BE49-F238E27FC236}">
                <a16:creationId xmlns:a16="http://schemas.microsoft.com/office/drawing/2014/main" id="{D191DBD6-7C04-AEAD-8A20-D87EE7594062}"/>
              </a:ext>
            </a:extLst>
          </p:cNvPr>
          <p:cNvSpPr txBox="1"/>
          <p:nvPr/>
        </p:nvSpPr>
        <p:spPr>
          <a:xfrm>
            <a:off x="572729" y="1371369"/>
            <a:ext cx="10289458" cy="4524315"/>
          </a:xfrm>
          <a:prstGeom prst="rect">
            <a:avLst/>
          </a:prstGeom>
          <a:noFill/>
        </p:spPr>
        <p:txBody>
          <a:bodyPr wrap="square">
            <a:spAutoFit/>
          </a:bodyPr>
          <a:lstStyle/>
          <a:p>
            <a:pPr algn="l">
              <a:buFont typeface="+mj-lt"/>
              <a:buAutoNum type="arabicPeriod"/>
            </a:pPr>
            <a:r>
              <a:rPr lang="en-GB" sz="1600" b="1" i="0" dirty="0">
                <a:effectLst/>
                <a:latin typeface="SimSun" panose="02010600030101010101" pitchFamily="2" charset="-122"/>
                <a:ea typeface="SimSun" panose="02010600030101010101" pitchFamily="2" charset="-122"/>
              </a:rPr>
              <a:t>Sequential Processing using </a:t>
            </a:r>
            <a:r>
              <a:rPr lang="en-GB" sz="1600" b="1" i="0" dirty="0" err="1">
                <a:effectLst/>
                <a:latin typeface="SimSun" panose="02010600030101010101" pitchFamily="2" charset="-122"/>
                <a:ea typeface="SimSun" panose="02010600030101010101" pitchFamily="2" charset="-122"/>
              </a:rPr>
              <a:t>Keras</a:t>
            </a:r>
            <a:r>
              <a:rPr lang="en-GB" sz="1600" b="1" i="0" dirty="0">
                <a:effectLst/>
                <a:latin typeface="SimSun" panose="02010600030101010101" pitchFamily="2" charset="-122"/>
                <a:ea typeface="SimSun" panose="02010600030101010101" pitchFamily="2" charset="-122"/>
              </a:rPr>
              <a:t>:</a:t>
            </a:r>
            <a:endParaRPr lang="en-GB" sz="1600" b="0" i="0" dirty="0">
              <a:effectLst/>
              <a:latin typeface="SimSun" panose="02010600030101010101" pitchFamily="2" charset="-122"/>
              <a:ea typeface="SimSun" panose="02010600030101010101" pitchFamily="2" charset="-122"/>
            </a:endParaRPr>
          </a:p>
          <a:p>
            <a:pPr marL="742950" lvl="1" indent="-285750" algn="l">
              <a:buFont typeface="Arial" panose="020B0604020202020204" pitchFamily="34" charset="0"/>
              <a:buChar char="•"/>
            </a:pPr>
            <a:r>
              <a:rPr lang="en-GB" sz="1600" b="0" i="0" dirty="0" err="1">
                <a:effectLst/>
                <a:latin typeface="SimSun" panose="02010600030101010101" pitchFamily="2" charset="-122"/>
                <a:ea typeface="SimSun" panose="02010600030101010101" pitchFamily="2" charset="-122"/>
              </a:rPr>
              <a:t>Keras</a:t>
            </a:r>
            <a:r>
              <a:rPr lang="en-GB" sz="1600" b="0" i="0" dirty="0">
                <a:effectLst/>
                <a:latin typeface="SimSun" panose="02010600030101010101" pitchFamily="2" charset="-122"/>
                <a:ea typeface="SimSun" panose="02010600030101010101" pitchFamily="2" charset="-122"/>
              </a:rPr>
              <a:t> is a deep learning library that facilitates building and training neural networks.</a:t>
            </a: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Sequential models in </a:t>
            </a:r>
            <a:r>
              <a:rPr lang="en-GB" sz="1600" b="0" i="0" dirty="0" err="1">
                <a:effectLst/>
                <a:latin typeface="SimSun" panose="02010600030101010101" pitchFamily="2" charset="-122"/>
                <a:ea typeface="SimSun" panose="02010600030101010101" pitchFamily="2" charset="-122"/>
              </a:rPr>
              <a:t>Keras</a:t>
            </a:r>
            <a:r>
              <a:rPr lang="en-GB" sz="1600" b="0" i="0" dirty="0">
                <a:effectLst/>
                <a:latin typeface="SimSun" panose="02010600030101010101" pitchFamily="2" charset="-122"/>
                <a:ea typeface="SimSun" panose="02010600030101010101" pitchFamily="2" charset="-122"/>
              </a:rPr>
              <a:t> involve stacking layers one after the other.</a:t>
            </a: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Working principle: Sequential layers process input data sequentially, allowing the model to learn complex patterns over time.</a:t>
            </a: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Suitable for capturing temporal dependencies in time-series data like electricity prices.</a:t>
            </a:r>
          </a:p>
          <a:p>
            <a:pPr algn="l">
              <a:buFont typeface="+mj-lt"/>
              <a:buAutoNum type="arabicPeriod"/>
            </a:pPr>
            <a:r>
              <a:rPr lang="en-GB" sz="1600" b="1" i="0" dirty="0">
                <a:effectLst/>
                <a:latin typeface="SimSun" panose="02010600030101010101" pitchFamily="2" charset="-122"/>
                <a:ea typeface="SimSun" panose="02010600030101010101" pitchFamily="2" charset="-122"/>
              </a:rPr>
              <a:t>Parallel Processing using </a:t>
            </a:r>
            <a:r>
              <a:rPr lang="en-GB" sz="1600" b="1" i="0" dirty="0" err="1">
                <a:effectLst/>
                <a:latin typeface="SimSun" panose="02010600030101010101" pitchFamily="2" charset="-122"/>
                <a:ea typeface="SimSun" panose="02010600030101010101" pitchFamily="2" charset="-122"/>
              </a:rPr>
              <a:t>XGBoost</a:t>
            </a:r>
            <a:r>
              <a:rPr lang="en-GB" sz="1600" b="1" i="0" dirty="0">
                <a:effectLst/>
                <a:latin typeface="SimSun" panose="02010600030101010101" pitchFamily="2" charset="-122"/>
                <a:ea typeface="SimSun" panose="02010600030101010101" pitchFamily="2" charset="-122"/>
              </a:rPr>
              <a:t>:</a:t>
            </a:r>
            <a:endParaRPr lang="en-GB" sz="1600" b="0" i="0" dirty="0">
              <a:effectLst/>
              <a:latin typeface="SimSun" panose="02010600030101010101" pitchFamily="2" charset="-122"/>
              <a:ea typeface="SimSun" panose="02010600030101010101" pitchFamily="2" charset="-122"/>
            </a:endParaRPr>
          </a:p>
          <a:p>
            <a:pPr marL="742950" lvl="1" indent="-285750" algn="l">
              <a:buFont typeface="Arial" panose="020B0604020202020204" pitchFamily="34" charset="0"/>
              <a:buChar char="•"/>
            </a:pPr>
            <a:r>
              <a:rPr lang="en-GB" sz="1600" b="0" i="0" dirty="0" err="1">
                <a:effectLst/>
                <a:latin typeface="SimSun" panose="02010600030101010101" pitchFamily="2" charset="-122"/>
                <a:ea typeface="SimSun" panose="02010600030101010101" pitchFamily="2" charset="-122"/>
              </a:rPr>
              <a:t>XGBoost</a:t>
            </a:r>
            <a:r>
              <a:rPr lang="en-GB" sz="1600" b="0" i="0" dirty="0">
                <a:effectLst/>
                <a:latin typeface="SimSun" panose="02010600030101010101" pitchFamily="2" charset="-122"/>
                <a:ea typeface="SimSun" panose="02010600030101010101" pitchFamily="2" charset="-122"/>
              </a:rPr>
              <a:t> (Extreme Gradient Boosting) is a popular gradient boosting algorithm.</a:t>
            </a: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Working principle: Each core/thread handles a portion of the data, building multiple decision trees in parallel.</a:t>
            </a: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Ideal for capturing complex relationships in datasets through ensemble learning.</a:t>
            </a:r>
          </a:p>
          <a:p>
            <a:pPr algn="l">
              <a:buFont typeface="+mj-lt"/>
              <a:buAutoNum type="arabicPeriod"/>
            </a:pPr>
            <a:r>
              <a:rPr lang="en-GB" sz="1600" b="1" i="0" dirty="0">
                <a:effectLst/>
                <a:latin typeface="SimSun" panose="02010600030101010101" pitchFamily="2" charset="-122"/>
                <a:ea typeface="SimSun" panose="02010600030101010101" pitchFamily="2" charset="-122"/>
              </a:rPr>
              <a:t>Random Forest Regressor with n Jobs:</a:t>
            </a:r>
            <a:endParaRPr lang="en-GB" sz="1600" b="0" i="0" dirty="0">
              <a:effectLst/>
              <a:latin typeface="SimSun" panose="02010600030101010101" pitchFamily="2" charset="-122"/>
              <a:ea typeface="SimSun" panose="02010600030101010101" pitchFamily="2" charset="-122"/>
            </a:endParaRP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Random Forest is an ensemble learning method that creates multiple decision trees.</a:t>
            </a: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Parallel processing with 'n' jobs involves dividing the dataset into segments and processing them concurrently.</a:t>
            </a: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Working principle: Each job independently constructs a decision tree on its dataset segment.</a:t>
            </a:r>
          </a:p>
          <a:p>
            <a:pPr marL="742950" lvl="1" indent="-285750" algn="l">
              <a:buFont typeface="Arial" panose="020B0604020202020204" pitchFamily="34" charset="0"/>
              <a:buChar char="•"/>
            </a:pPr>
            <a:r>
              <a:rPr lang="en-GB" sz="1600" b="0" i="0" dirty="0">
                <a:effectLst/>
                <a:latin typeface="SimSun" panose="02010600030101010101" pitchFamily="2" charset="-122"/>
                <a:ea typeface="SimSun" panose="02010600030101010101" pitchFamily="2" charset="-122"/>
              </a:rPr>
              <a:t>Allows the model to efficiently handle large datasets and capture diverse patterns.</a:t>
            </a:r>
          </a:p>
          <a:p>
            <a:r>
              <a:rPr lang="en-GB" sz="1600" dirty="0">
                <a:latin typeface="SimSun" panose="02010600030101010101" pitchFamily="2" charset="-122"/>
                <a:ea typeface="SimSun" panose="02010600030101010101" pitchFamily="2" charset="-122"/>
              </a:rPr>
              <a:t>4.Ensemble of all 3</a:t>
            </a:r>
          </a:p>
        </p:txBody>
      </p:sp>
      <p:pic>
        <p:nvPicPr>
          <p:cNvPr id="12" name="Picture 11">
            <a:extLst>
              <a:ext uri="{FF2B5EF4-FFF2-40B4-BE49-F238E27FC236}">
                <a16:creationId xmlns:a16="http://schemas.microsoft.com/office/drawing/2014/main" id="{8C1990DE-5EEF-775B-AA45-6FC1177591D5}"/>
              </a:ext>
            </a:extLst>
          </p:cNvPr>
          <p:cNvPicPr>
            <a:picLocks noChangeAspect="1"/>
          </p:cNvPicPr>
          <p:nvPr/>
        </p:nvPicPr>
        <p:blipFill>
          <a:blip r:embed="rId2"/>
          <a:stretch>
            <a:fillRect/>
          </a:stretch>
        </p:blipFill>
        <p:spPr>
          <a:xfrm flipV="1">
            <a:off x="500831" y="962315"/>
            <a:ext cx="6254532" cy="82714"/>
          </a:xfrm>
          <a:prstGeom prst="rect">
            <a:avLst/>
          </a:prstGeom>
        </p:spPr>
      </p:pic>
    </p:spTree>
    <p:extLst>
      <p:ext uri="{BB962C8B-B14F-4D97-AF65-F5344CB8AC3E}">
        <p14:creationId xmlns:p14="http://schemas.microsoft.com/office/powerpoint/2010/main" val="78055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6" presetClass="entr" presetSubtype="2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1E10-2BE5-848D-3B55-C5670968891A}"/>
              </a:ext>
            </a:extLst>
          </p:cNvPr>
          <p:cNvSpPr>
            <a:spLocks noGrp="1"/>
          </p:cNvSpPr>
          <p:nvPr>
            <p:ph type="title"/>
          </p:nvPr>
        </p:nvSpPr>
        <p:spPr>
          <a:xfrm>
            <a:off x="547484" y="308621"/>
            <a:ext cx="8568612" cy="1085461"/>
          </a:xfrm>
        </p:spPr>
        <p:txBody>
          <a:bodyPr/>
          <a:lstStyle/>
          <a:p>
            <a:r>
              <a:rPr lang="en-GB" dirty="0"/>
              <a:t>Data Collection and Preprocessing</a:t>
            </a:r>
          </a:p>
        </p:txBody>
      </p:sp>
      <p:pic>
        <p:nvPicPr>
          <p:cNvPr id="5" name="Picture 4">
            <a:extLst>
              <a:ext uri="{FF2B5EF4-FFF2-40B4-BE49-F238E27FC236}">
                <a16:creationId xmlns:a16="http://schemas.microsoft.com/office/drawing/2014/main" id="{3343D19E-B52D-03AF-3F61-974CE5D4A5A9}"/>
              </a:ext>
            </a:extLst>
          </p:cNvPr>
          <p:cNvPicPr>
            <a:picLocks noChangeAspect="1"/>
          </p:cNvPicPr>
          <p:nvPr/>
        </p:nvPicPr>
        <p:blipFill>
          <a:blip r:embed="rId2"/>
          <a:stretch>
            <a:fillRect/>
          </a:stretch>
        </p:blipFill>
        <p:spPr>
          <a:xfrm>
            <a:off x="841700" y="2106223"/>
            <a:ext cx="10288416" cy="2798798"/>
          </a:xfrm>
          <a:prstGeom prst="rect">
            <a:avLst/>
          </a:prstGeom>
        </p:spPr>
      </p:pic>
      <p:pic>
        <p:nvPicPr>
          <p:cNvPr id="6" name="Picture 5">
            <a:extLst>
              <a:ext uri="{FF2B5EF4-FFF2-40B4-BE49-F238E27FC236}">
                <a16:creationId xmlns:a16="http://schemas.microsoft.com/office/drawing/2014/main" id="{F97EB30B-E5D3-A6EC-AC86-694464C7E430}"/>
              </a:ext>
            </a:extLst>
          </p:cNvPr>
          <p:cNvPicPr>
            <a:picLocks noChangeAspect="1"/>
          </p:cNvPicPr>
          <p:nvPr/>
        </p:nvPicPr>
        <p:blipFill>
          <a:blip r:embed="rId3"/>
          <a:stretch>
            <a:fillRect/>
          </a:stretch>
        </p:blipFill>
        <p:spPr>
          <a:xfrm flipV="1">
            <a:off x="547483" y="1234609"/>
            <a:ext cx="8758441" cy="82714"/>
          </a:xfrm>
          <a:prstGeom prst="rect">
            <a:avLst/>
          </a:prstGeom>
        </p:spPr>
      </p:pic>
    </p:spTree>
    <p:extLst>
      <p:ext uri="{BB962C8B-B14F-4D97-AF65-F5344CB8AC3E}">
        <p14:creationId xmlns:p14="http://schemas.microsoft.com/office/powerpoint/2010/main" val="240818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3AB8-C918-0D8E-1B9E-6C9E72B1F833}"/>
              </a:ext>
            </a:extLst>
          </p:cNvPr>
          <p:cNvSpPr>
            <a:spLocks noGrp="1"/>
          </p:cNvSpPr>
          <p:nvPr>
            <p:ph type="title"/>
          </p:nvPr>
        </p:nvSpPr>
        <p:spPr>
          <a:xfrm>
            <a:off x="314830" y="457200"/>
            <a:ext cx="8558981" cy="840658"/>
          </a:xfrm>
        </p:spPr>
        <p:txBody>
          <a:bodyPr>
            <a:normAutofit/>
          </a:bodyPr>
          <a:lstStyle/>
          <a:p>
            <a:r>
              <a:rPr lang="en-GB" dirty="0"/>
              <a:t>Sequential Processing with </a:t>
            </a:r>
            <a:r>
              <a:rPr lang="en-GB" dirty="0" err="1"/>
              <a:t>Keras</a:t>
            </a:r>
            <a:endParaRPr lang="en-GB" dirty="0"/>
          </a:p>
        </p:txBody>
      </p:sp>
      <p:pic>
        <p:nvPicPr>
          <p:cNvPr id="5" name="Picture 4" descr="A diagram of a diagram of a function&#10;&#10;Description automatically generated with medium confidence">
            <a:extLst>
              <a:ext uri="{FF2B5EF4-FFF2-40B4-BE49-F238E27FC236}">
                <a16:creationId xmlns:a16="http://schemas.microsoft.com/office/drawing/2014/main" id="{5165C547-B110-E64B-A181-15275D67FB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14285" y="1665709"/>
            <a:ext cx="5145311" cy="4444180"/>
          </a:xfrm>
          <a:prstGeom prst="rect">
            <a:avLst/>
          </a:prstGeom>
        </p:spPr>
      </p:pic>
      <p:sp>
        <p:nvSpPr>
          <p:cNvPr id="6" name="TextBox 5">
            <a:extLst>
              <a:ext uri="{FF2B5EF4-FFF2-40B4-BE49-F238E27FC236}">
                <a16:creationId xmlns:a16="http://schemas.microsoft.com/office/drawing/2014/main" id="{C55CF3FC-8673-63D2-674D-66A9450F55BB}"/>
              </a:ext>
            </a:extLst>
          </p:cNvPr>
          <p:cNvSpPr txBox="1"/>
          <p:nvPr/>
        </p:nvSpPr>
        <p:spPr>
          <a:xfrm>
            <a:off x="2647137" y="8834284"/>
            <a:ext cx="3832321" cy="230832"/>
          </a:xfrm>
          <a:prstGeom prst="rect">
            <a:avLst/>
          </a:prstGeom>
          <a:noFill/>
        </p:spPr>
        <p:txBody>
          <a:bodyPr wrap="square" rtlCol="0">
            <a:spAutoFit/>
          </a:bodyPr>
          <a:lstStyle/>
          <a:p>
            <a:r>
              <a:rPr lang="en-GB" sz="900">
                <a:hlinkClick r:id="rId3" tooltip="https://www.freesion.com/article/94511411442/"/>
              </a:rPr>
              <a:t>This Photo</a:t>
            </a:r>
            <a:r>
              <a:rPr lang="en-GB" sz="900"/>
              <a:t> by Unknown Author is licensed under </a:t>
            </a:r>
            <a:r>
              <a:rPr lang="en-GB" sz="900">
                <a:hlinkClick r:id="rId4" tooltip="https://creativecommons.org/licenses/by-sa/3.0/"/>
              </a:rPr>
              <a:t>CC BY-SA</a:t>
            </a:r>
            <a:endParaRPr lang="en-GB" sz="900"/>
          </a:p>
        </p:txBody>
      </p:sp>
      <p:pic>
        <p:nvPicPr>
          <p:cNvPr id="9" name="Picture 8">
            <a:extLst>
              <a:ext uri="{FF2B5EF4-FFF2-40B4-BE49-F238E27FC236}">
                <a16:creationId xmlns:a16="http://schemas.microsoft.com/office/drawing/2014/main" id="{F3F9D108-2686-677F-01F4-2BDF0B6AB8EF}"/>
              </a:ext>
            </a:extLst>
          </p:cNvPr>
          <p:cNvPicPr>
            <a:picLocks noChangeAspect="1"/>
          </p:cNvPicPr>
          <p:nvPr/>
        </p:nvPicPr>
        <p:blipFill>
          <a:blip r:embed="rId5"/>
          <a:stretch>
            <a:fillRect/>
          </a:stretch>
        </p:blipFill>
        <p:spPr>
          <a:xfrm flipV="1">
            <a:off x="461501" y="1215144"/>
            <a:ext cx="8446395" cy="82714"/>
          </a:xfrm>
          <a:prstGeom prst="rect">
            <a:avLst/>
          </a:prstGeom>
        </p:spPr>
      </p:pic>
    </p:spTree>
    <p:extLst>
      <p:ext uri="{BB962C8B-B14F-4D97-AF65-F5344CB8AC3E}">
        <p14:creationId xmlns:p14="http://schemas.microsoft.com/office/powerpoint/2010/main" val="29633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E79C-134A-D6D9-2276-0DF89CEDD15A}"/>
              </a:ext>
            </a:extLst>
          </p:cNvPr>
          <p:cNvSpPr>
            <a:spLocks noGrp="1"/>
          </p:cNvSpPr>
          <p:nvPr>
            <p:ph type="title"/>
          </p:nvPr>
        </p:nvSpPr>
        <p:spPr>
          <a:xfrm>
            <a:off x="373010" y="221226"/>
            <a:ext cx="10668000" cy="1524000"/>
          </a:xfrm>
        </p:spPr>
        <p:txBody>
          <a:bodyPr/>
          <a:lstStyle/>
          <a:p>
            <a:r>
              <a:rPr lang="en-GB" dirty="0"/>
              <a:t>Parallel Processing using </a:t>
            </a:r>
            <a:r>
              <a:rPr lang="en-GB" dirty="0" err="1"/>
              <a:t>XGBoost</a:t>
            </a:r>
            <a:endParaRPr lang="en-GB" dirty="0"/>
          </a:p>
        </p:txBody>
      </p:sp>
      <p:pic>
        <p:nvPicPr>
          <p:cNvPr id="9" name="Picture 8" descr="A diagram of a function&#10;&#10;Description automatically generated">
            <a:extLst>
              <a:ext uri="{FF2B5EF4-FFF2-40B4-BE49-F238E27FC236}">
                <a16:creationId xmlns:a16="http://schemas.microsoft.com/office/drawing/2014/main" id="{86604089-08EE-0D1A-E1A7-1567C621A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082" y="1716089"/>
            <a:ext cx="6879814" cy="4362612"/>
          </a:xfrm>
          <a:prstGeom prst="rect">
            <a:avLst/>
          </a:prstGeom>
        </p:spPr>
      </p:pic>
      <p:pic>
        <p:nvPicPr>
          <p:cNvPr id="10" name="Picture 9">
            <a:extLst>
              <a:ext uri="{FF2B5EF4-FFF2-40B4-BE49-F238E27FC236}">
                <a16:creationId xmlns:a16="http://schemas.microsoft.com/office/drawing/2014/main" id="{9ACA5E83-C8A6-BD9F-E188-6BED86EB1EF7}"/>
              </a:ext>
            </a:extLst>
          </p:cNvPr>
          <p:cNvPicPr>
            <a:picLocks noChangeAspect="1"/>
          </p:cNvPicPr>
          <p:nvPr/>
        </p:nvPicPr>
        <p:blipFill>
          <a:blip r:embed="rId3"/>
          <a:stretch>
            <a:fillRect/>
          </a:stretch>
        </p:blipFill>
        <p:spPr>
          <a:xfrm flipV="1">
            <a:off x="461501" y="1215144"/>
            <a:ext cx="8446395" cy="82714"/>
          </a:xfrm>
          <a:prstGeom prst="rect">
            <a:avLst/>
          </a:prstGeom>
        </p:spPr>
      </p:pic>
    </p:spTree>
    <p:extLst>
      <p:ext uri="{BB962C8B-B14F-4D97-AF65-F5344CB8AC3E}">
        <p14:creationId xmlns:p14="http://schemas.microsoft.com/office/powerpoint/2010/main" val="253629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1"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2621-D5D6-A4BF-984D-9F8C89B4A625}"/>
              </a:ext>
            </a:extLst>
          </p:cNvPr>
          <p:cNvSpPr>
            <a:spLocks noGrp="1"/>
          </p:cNvSpPr>
          <p:nvPr>
            <p:ph type="title"/>
          </p:nvPr>
        </p:nvSpPr>
        <p:spPr>
          <a:xfrm>
            <a:off x="516195" y="545690"/>
            <a:ext cx="7782232" cy="575187"/>
          </a:xfrm>
        </p:spPr>
        <p:txBody>
          <a:bodyPr>
            <a:normAutofit fontScale="90000"/>
          </a:bodyPr>
          <a:lstStyle/>
          <a:p>
            <a:r>
              <a:rPr lang="en-GB" sz="3600" dirty="0"/>
              <a:t>Random Forest Regressor with n Jobs</a:t>
            </a:r>
          </a:p>
        </p:txBody>
      </p:sp>
      <p:pic>
        <p:nvPicPr>
          <p:cNvPr id="4" name="Picture 3">
            <a:extLst>
              <a:ext uri="{FF2B5EF4-FFF2-40B4-BE49-F238E27FC236}">
                <a16:creationId xmlns:a16="http://schemas.microsoft.com/office/drawing/2014/main" id="{9AE4F290-AC37-A928-0D42-A7C570CDC769}"/>
              </a:ext>
            </a:extLst>
          </p:cNvPr>
          <p:cNvPicPr>
            <a:picLocks noChangeAspect="1"/>
          </p:cNvPicPr>
          <p:nvPr/>
        </p:nvPicPr>
        <p:blipFill>
          <a:blip r:embed="rId2"/>
          <a:stretch>
            <a:fillRect/>
          </a:stretch>
        </p:blipFill>
        <p:spPr>
          <a:xfrm flipV="1">
            <a:off x="422172" y="1120877"/>
            <a:ext cx="7102661" cy="82714"/>
          </a:xfrm>
          <a:prstGeom prst="rect">
            <a:avLst/>
          </a:prstGeom>
        </p:spPr>
      </p:pic>
      <p:pic>
        <p:nvPicPr>
          <p:cNvPr id="6" name="Picture 5" descr="A diagram of a tree&#10;&#10;Description automatically generated">
            <a:extLst>
              <a:ext uri="{FF2B5EF4-FFF2-40B4-BE49-F238E27FC236}">
                <a16:creationId xmlns:a16="http://schemas.microsoft.com/office/drawing/2014/main" id="{7331B78E-26B5-9770-3C89-F9A8AA182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350" y="1660024"/>
            <a:ext cx="7102661" cy="4370226"/>
          </a:xfrm>
          <a:prstGeom prst="rect">
            <a:avLst/>
          </a:prstGeom>
        </p:spPr>
      </p:pic>
    </p:spTree>
    <p:extLst>
      <p:ext uri="{BB962C8B-B14F-4D97-AF65-F5344CB8AC3E}">
        <p14:creationId xmlns:p14="http://schemas.microsoft.com/office/powerpoint/2010/main" val="176111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5255-2810-9BCE-BB26-BE2742C90D05}"/>
              </a:ext>
            </a:extLst>
          </p:cNvPr>
          <p:cNvSpPr>
            <a:spLocks noGrp="1"/>
          </p:cNvSpPr>
          <p:nvPr>
            <p:ph type="title"/>
          </p:nvPr>
        </p:nvSpPr>
        <p:spPr>
          <a:xfrm>
            <a:off x="388375" y="211393"/>
            <a:ext cx="10668000" cy="1524000"/>
          </a:xfrm>
        </p:spPr>
        <p:txBody>
          <a:bodyPr/>
          <a:lstStyle/>
          <a:p>
            <a:r>
              <a:rPr lang="en-GB" dirty="0"/>
              <a:t>Ensemble Approach</a:t>
            </a:r>
          </a:p>
        </p:txBody>
      </p:sp>
      <p:pic>
        <p:nvPicPr>
          <p:cNvPr id="8" name="Picture 7">
            <a:extLst>
              <a:ext uri="{FF2B5EF4-FFF2-40B4-BE49-F238E27FC236}">
                <a16:creationId xmlns:a16="http://schemas.microsoft.com/office/drawing/2014/main" id="{B52AFD95-046B-D84D-5BEB-A11EAAC776E2}"/>
              </a:ext>
            </a:extLst>
          </p:cNvPr>
          <p:cNvPicPr>
            <a:picLocks noChangeAspect="1"/>
          </p:cNvPicPr>
          <p:nvPr/>
        </p:nvPicPr>
        <p:blipFill>
          <a:blip r:embed="rId2"/>
          <a:stretch>
            <a:fillRect/>
          </a:stretch>
        </p:blipFill>
        <p:spPr>
          <a:xfrm flipV="1">
            <a:off x="461502" y="1215144"/>
            <a:ext cx="5495416" cy="82714"/>
          </a:xfrm>
          <a:prstGeom prst="rect">
            <a:avLst/>
          </a:prstGeom>
        </p:spPr>
      </p:pic>
      <p:pic>
        <p:nvPicPr>
          <p:cNvPr id="10" name="Picture 9">
            <a:extLst>
              <a:ext uri="{FF2B5EF4-FFF2-40B4-BE49-F238E27FC236}">
                <a16:creationId xmlns:a16="http://schemas.microsoft.com/office/drawing/2014/main" id="{857B687B-C655-C419-A07C-3B02EF6BAC95}"/>
              </a:ext>
            </a:extLst>
          </p:cNvPr>
          <p:cNvPicPr>
            <a:picLocks noChangeAspect="1"/>
          </p:cNvPicPr>
          <p:nvPr/>
        </p:nvPicPr>
        <p:blipFill>
          <a:blip r:embed="rId3"/>
          <a:stretch>
            <a:fillRect/>
          </a:stretch>
        </p:blipFill>
        <p:spPr>
          <a:xfrm>
            <a:off x="1332208" y="1847712"/>
            <a:ext cx="8166417" cy="3795143"/>
          </a:xfrm>
          <a:prstGeom prst="rect">
            <a:avLst/>
          </a:prstGeom>
        </p:spPr>
      </p:pic>
    </p:spTree>
    <p:extLst>
      <p:ext uri="{BB962C8B-B14F-4D97-AF65-F5344CB8AC3E}">
        <p14:creationId xmlns:p14="http://schemas.microsoft.com/office/powerpoint/2010/main" val="26840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ebbleVTI">
  <a:themeElements>
    <a:clrScheme name="AnalogousFromDarkSeedLeftStep">
      <a:dk1>
        <a:srgbClr val="000000"/>
      </a:dk1>
      <a:lt1>
        <a:srgbClr val="FFFFFF"/>
      </a:lt1>
      <a:dk2>
        <a:srgbClr val="31271C"/>
      </a:dk2>
      <a:lt2>
        <a:srgbClr val="F0F2F3"/>
      </a:lt2>
      <a:accent1>
        <a:srgbClr val="C38C4D"/>
      </a:accent1>
      <a:accent2>
        <a:srgbClr val="B1493B"/>
      </a:accent2>
      <a:accent3>
        <a:srgbClr val="C34D70"/>
      </a:accent3>
      <a:accent4>
        <a:srgbClr val="B13B8F"/>
      </a:accent4>
      <a:accent5>
        <a:srgbClr val="B44DC3"/>
      </a:accent5>
      <a:accent6>
        <a:srgbClr val="723DB2"/>
      </a:accent6>
      <a:hlink>
        <a:srgbClr val="BF3FBA"/>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TM03457491[[fn=Metropolitan]]</Template>
  <TotalTime>466</TotalTime>
  <Words>643</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SimSun</vt:lpstr>
      <vt:lpstr>Arial</vt:lpstr>
      <vt:lpstr>Avenir Next LT Pro</vt:lpstr>
      <vt:lpstr>Avenir Next LT Pro Light</vt:lpstr>
      <vt:lpstr>Congenial Black</vt:lpstr>
      <vt:lpstr>Sitka Subheading</vt:lpstr>
      <vt:lpstr>Söhne</vt:lpstr>
      <vt:lpstr>PebbleVTI</vt:lpstr>
      <vt:lpstr>Using Parallel Processing for Electricity Price Forecasting</vt:lpstr>
      <vt:lpstr>Introduction</vt:lpstr>
      <vt:lpstr>Research objectives</vt:lpstr>
      <vt:lpstr>Methodology Overview</vt:lpstr>
      <vt:lpstr>Data Collection and Preprocessing</vt:lpstr>
      <vt:lpstr>Sequential Processing with Keras</vt:lpstr>
      <vt:lpstr>Parallel Processing using XGBoost</vt:lpstr>
      <vt:lpstr>Random Forest Regressor with n Jobs</vt:lpstr>
      <vt:lpstr>Ensemble Approach</vt:lpstr>
      <vt:lpstr>Result and Finding</vt:lpstr>
      <vt:lpstr>Future Research</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Parallel Processing for Electricity Price Forecasting</dc:title>
  <dc:creator>Petar Miladinov</dc:creator>
  <cp:lastModifiedBy>Petar Miladinov</cp:lastModifiedBy>
  <cp:revision>5</cp:revision>
  <dcterms:created xsi:type="dcterms:W3CDTF">2023-08-22T11:14:21Z</dcterms:created>
  <dcterms:modified xsi:type="dcterms:W3CDTF">2023-08-22T19:00:55Z</dcterms:modified>
</cp:coreProperties>
</file>