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30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2" r:id="rId32"/>
    <p:sldId id="298" r:id="rId33"/>
    <p:sldId id="613" r:id="rId34"/>
    <p:sldId id="608" r:id="rId35"/>
    <p:sldId id="300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629320-2398-414B-BF37-6036D80516BA}">
          <p14:sldIdLst>
            <p14:sldId id="256"/>
            <p14:sldId id="257"/>
            <p14:sldId id="301"/>
          </p14:sldIdLst>
        </p14:section>
        <p14:section name="Associative Arrays" id="{75EDAE54-C00A-41F9-9BB4-C50C1CE9D76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Lambda Expressions" id="{A74698B1-D8B2-440D-82EA-278B64654F72}">
          <p14:sldIdLst>
            <p14:sldId id="272"/>
            <p14:sldId id="273"/>
            <p14:sldId id="274"/>
          </p14:sldIdLst>
        </p14:section>
        <p14:section name="Stream API" id="{964A31E9-B951-4C32-A8AB-4696533022C6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D9E852A5-526C-49E8-B876-75E4E4FA5BED}">
          <p14:sldIdLst>
            <p14:sldId id="292"/>
            <p14:sldId id="298"/>
            <p14:sldId id="613"/>
            <p14:sldId id="60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26" y="50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343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506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820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45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9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6381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618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1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1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1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1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1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1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Arrays, Lambda and Stream API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63" y="2118648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9982" y="308650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1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3" name="Text Placeholder 7"/>
          <p:cNvSpPr txBox="1">
            <a:spLocks/>
          </p:cNvSpPr>
          <p:nvPr/>
        </p:nvSpPr>
        <p:spPr>
          <a:xfrm>
            <a:off x="9601199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5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0" name="Text Placeholder 7"/>
          <p:cNvSpPr txBox="1">
            <a:spLocks/>
          </p:cNvSpPr>
          <p:nvPr/>
        </p:nvSpPr>
        <p:spPr>
          <a:xfrm>
            <a:off x="7619994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4" name="Text Placeholder 7"/>
          <p:cNvSpPr txBox="1">
            <a:spLocks/>
          </p:cNvSpPr>
          <p:nvPr/>
        </p:nvSpPr>
        <p:spPr>
          <a:xfrm>
            <a:off x="7619993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2" name="Text Placeholder 7"/>
          <p:cNvSpPr txBox="1">
            <a:spLocks/>
          </p:cNvSpPr>
          <p:nvPr/>
        </p:nvSpPr>
        <p:spPr>
          <a:xfrm>
            <a:off x="7619998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71912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9986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6000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2076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7" name="TextBox 46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2" name="Text Placeholder 7"/>
          <p:cNvSpPr txBox="1">
            <a:spLocks/>
          </p:cNvSpPr>
          <p:nvPr/>
        </p:nvSpPr>
        <p:spPr>
          <a:xfrm>
            <a:off x="9601199" y="308495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8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9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6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7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7619982" y="35525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6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01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35638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116 L 1.11022E-1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8.33333E-7 -0.066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2.08333E-7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3 L 1.11022E-16 -0.066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4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466063"/>
            <a:ext cx="3962402" cy="7042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</a:p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/>
            </a:p>
          </p:txBody>
        </p: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7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134116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Iterate </a:t>
            </a:r>
            <a:r>
              <a:rPr lang="en-US" dirty="0">
                <a:solidFill>
                  <a:srgbClr val="234465"/>
                </a:solidFill>
              </a:rPr>
              <a:t>through objects of type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Map.Entry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&lt;K, V&gt;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Cannot modify the collection (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1449" y="2664000"/>
            <a:ext cx="11010942" cy="2912758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Map&lt;String, Double&gt; fruits = new </a:t>
            </a:r>
            <a:r>
              <a:rPr lang="en-US" dirty="0" err="1">
                <a:solidFill>
                  <a:schemeClr val="tx1"/>
                </a:solidFill>
              </a:rPr>
              <a:t>LinkedHashMap</a:t>
            </a:r>
            <a:r>
              <a:rPr lang="en-US" dirty="0">
                <a:solidFill>
                  <a:schemeClr val="tx1"/>
                </a:solidFill>
              </a:rPr>
              <a:t>&lt;&gt;();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bg1"/>
                </a:solidFill>
              </a:rPr>
              <a:t>Map.Entry</a:t>
            </a:r>
            <a:r>
              <a:rPr lang="en-US" dirty="0">
                <a:solidFill>
                  <a:schemeClr val="bg1"/>
                </a:solidFill>
              </a:rPr>
              <a:t>&lt;K, V&gt;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entry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fruits.</a:t>
            </a:r>
            <a:r>
              <a:rPr lang="en-US" dirty="0" err="1">
                <a:solidFill>
                  <a:schemeClr val="bg1"/>
                </a:solidFill>
              </a:rPr>
              <a:t>entrySet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("%s -&gt; %.2f%n",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getKey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getValue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Map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5195482"/>
            <a:ext cx="4678677" cy="985081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getKey()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name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getValue()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price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091" y="2772207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8 2 2 8 2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1769" y="2479820"/>
            <a:ext cx="155917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3559741" y="2795176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2091" y="4692598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1 5 1 3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1769" y="4104250"/>
            <a:ext cx="15591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3559741" y="4715566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https://judge.softuni.org/Contests/1311/</a:t>
            </a:r>
            <a:endParaRPr lang="en-US" sz="22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5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6190" y="1246329"/>
            <a:ext cx="10246311" cy="49527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double[] nums = Arrays.stream(sc.nextLine().split(" "))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            .mapToDouble(Double::parseDouble).toArray();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Map&lt;Double, Integer&gt; counts = new TreeMap&lt;&gt;();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(double num : nums)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if (!counts.</a:t>
            </a:r>
            <a:r>
              <a:rPr lang="en-US" sz="1800" dirty="0">
                <a:solidFill>
                  <a:schemeClr val="bg1"/>
                </a:solidFill>
              </a:rPr>
              <a:t>containsKey</a:t>
            </a:r>
            <a:r>
              <a:rPr lang="en-US" sz="1800" dirty="0"/>
              <a:t>(num))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counts.put(num, 0);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counts.put(num, counts.get(num) + 1);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(Map.Entry&lt;Double, Integer&gt; entry : counts.entrySet())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DecimalFormat df = new DecimalFormat("#.#######");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System.out.printf("%s -&gt; %d%n", df.format(entry.getKey()), entry.getValue());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549470" y="3485065"/>
            <a:ext cx="1938892" cy="919401"/>
          </a:xfrm>
          <a:prstGeom prst="wedgeRoundRectCallout">
            <a:avLst>
              <a:gd name="adj1" fmla="val -72644"/>
              <a:gd name="adj2" fmla="val 24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Overwrite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314248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https://judge.softuni.org/Contests/1311/</a:t>
            </a:r>
            <a:endParaRPr lang="en-US" sz="2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81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2 * 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lines of pairs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synonym</a:t>
            </a:r>
          </a:p>
          <a:p>
            <a:r>
              <a:rPr lang="en-GB" dirty="0"/>
              <a:t>Each word may have </a:t>
            </a:r>
            <a:r>
              <a:rPr lang="en-GB" b="1" dirty="0">
                <a:solidFill>
                  <a:schemeClr val="bg1"/>
                </a:solidFill>
              </a:rPr>
              <a:t>many</a:t>
            </a:r>
            <a:r>
              <a:rPr lang="en-GB" dirty="0"/>
              <a:t>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1366" y="2628005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1000" y="3859110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2852859" y="4082133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00100" y="637063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https://judge.softuni.org/Contests/1311/</a:t>
            </a:r>
            <a:endParaRPr lang="en-US" sz="2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5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813459" y="1449000"/>
            <a:ext cx="1057539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Integer.parseInt(sc.nextLine());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Map&lt;String, ArrayList&lt;String&gt;&gt; words = new </a:t>
            </a:r>
            <a:r>
              <a:rPr lang="en-GB" sz="2400" dirty="0">
                <a:solidFill>
                  <a:schemeClr val="bg1"/>
                </a:solidFill>
              </a:rPr>
              <a:t>LinkedHashMap&lt;&gt;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word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synonym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</a:t>
            </a:r>
            <a:r>
              <a:rPr lang="en-GB" sz="2400" dirty="0">
                <a:solidFill>
                  <a:schemeClr val="bg1"/>
                </a:solidFill>
              </a:rPr>
              <a:t>putIfAbsent</a:t>
            </a:r>
            <a:r>
              <a:rPr lang="en-GB" sz="2400" dirty="0">
                <a:solidFill>
                  <a:schemeClr val="tx1"/>
                </a:solidFill>
              </a:rPr>
              <a:t>(word, new ArrayList&lt;&gt;());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words.get(word).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Print each word and synonyms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AF0E1F14-C048-494C-95B1-6B5B994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058" y="3141858"/>
            <a:ext cx="2492995" cy="871005"/>
          </a:xfrm>
          <a:prstGeom prst="wedgeRoundRectCallout">
            <a:avLst>
              <a:gd name="adj1" fmla="val -63404"/>
              <a:gd name="adj2" fmla="val 51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the key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it does not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0" y="632636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https://judge.softuni.org/Contests/1311/</a:t>
            </a:r>
            <a:endParaRPr lang="en-US" sz="2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88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74" y="1191492"/>
            <a:ext cx="2879662" cy="2879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Lambda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Anonymous Functions</a:t>
            </a:r>
          </a:p>
        </p:txBody>
      </p:sp>
    </p:spTree>
    <p:extLst>
      <p:ext uri="{BB962C8B-B14F-4D97-AF65-F5344CB8AC3E}">
        <p14:creationId xmlns:p14="http://schemas.microsoft.com/office/powerpoint/2010/main" val="29752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325" y="1238047"/>
            <a:ext cx="10321675" cy="5546589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500" dirty="0"/>
              <a:t>A lambda expression is an anonymous function containing </a:t>
            </a:r>
            <a:br>
              <a:rPr lang="bg-BG" sz="3500" dirty="0"/>
            </a:br>
            <a:r>
              <a:rPr lang="en-GB" sz="3500" dirty="0"/>
              <a:t>expressions and statements</a:t>
            </a: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Lambda expressions</a:t>
            </a: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Use the lambda operator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-&gt;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Read as </a:t>
            </a:r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"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left</a:t>
            </a:r>
            <a:r>
              <a:rPr lang="en-US" sz="3500" dirty="0"/>
              <a:t> side specifies the </a:t>
            </a:r>
            <a:r>
              <a:rPr lang="en-US" sz="3500" b="1" dirty="0">
                <a:solidFill>
                  <a:schemeClr val="bg1"/>
                </a:solidFill>
              </a:rPr>
              <a:t>input</a:t>
            </a:r>
            <a:r>
              <a:rPr lang="en-US" sz="3500" dirty="0"/>
              <a:t> parameters</a:t>
            </a: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right</a:t>
            </a:r>
            <a:r>
              <a:rPr lang="en-US" sz="3500" dirty="0"/>
              <a:t> side holds the </a:t>
            </a:r>
            <a:r>
              <a:rPr lang="en-US" sz="3500" b="1" dirty="0">
                <a:solidFill>
                  <a:schemeClr val="bg1"/>
                </a:solidFill>
              </a:rPr>
              <a:t>expression</a:t>
            </a:r>
            <a:r>
              <a:rPr lang="en-US" sz="3500" dirty="0"/>
              <a:t> or </a:t>
            </a:r>
            <a:r>
              <a:rPr lang="en-US" sz="3500" b="1" dirty="0">
                <a:solidFill>
                  <a:schemeClr val="bg1"/>
                </a:solidFill>
              </a:rPr>
              <a:t>statement</a:t>
            </a:r>
            <a:endParaRPr lang="en-US" sz="3500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86000" y="2551232"/>
            <a:ext cx="3197225" cy="75882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3200" b="1" dirty="0">
                <a:latin typeface="Consolas" pitchFamily="49" charset="0"/>
                <a:cs typeface="Consolas" pitchFamily="49" charset="0"/>
              </a:rPr>
              <a:t>(a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a &gt; 5)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796000" y="1989000"/>
            <a:ext cx="3121136" cy="300398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068" y="2157490"/>
            <a:ext cx="2667000" cy="26670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</a:t>
            </a:r>
            <a:r>
              <a:rPr lang="en-GB" b="1" dirty="0">
                <a:solidFill>
                  <a:schemeClr val="bg1"/>
                </a:solidFill>
              </a:rPr>
              <a:t>inline methods </a:t>
            </a:r>
            <a:r>
              <a:rPr lang="en-GB" dirty="0"/>
              <a:t>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618364" y="2702716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830709" y="2713905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830709" y="3835610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boolean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618364" y="3835610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618364" y="4885621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830710" y="4896810"/>
            <a:ext cx="792775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07179" y="2824244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107179" y="3894740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107178" y="5007149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2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64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9137D1-7862-4CE1-A25A-EBEC2914C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2" y="1117414"/>
            <a:ext cx="3069463" cy="30694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Stream API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Traversing and Querying Collections </a:t>
            </a:r>
          </a:p>
        </p:txBody>
      </p:sp>
    </p:spTree>
    <p:extLst>
      <p:ext uri="{BB962C8B-B14F-4D97-AF65-F5344CB8AC3E}">
        <p14:creationId xmlns:p14="http://schemas.microsoft.com/office/powerpoint/2010/main" val="1987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collection: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(1)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631290" y="1923036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(new int[]{15, 25, 35}).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C9D48-B3EA-4778-8CFE-A852887C34CA}"/>
              </a:ext>
            </a:extLst>
          </p:cNvPr>
          <p:cNvSpPr txBox="1">
            <a:spLocks/>
          </p:cNvSpPr>
          <p:nvPr/>
        </p:nvSpPr>
        <p:spPr>
          <a:xfrm>
            <a:off x="631289" y="5460023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max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max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getAsInt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5A72411-05A5-4200-8408-3CA762FC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2749" y="4935779"/>
            <a:ext cx="81211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631289" y="2892476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int[]{15, 25, 35}).min().</a:t>
            </a:r>
            <a:r>
              <a:rPr lang="en-US" dirty="0"/>
              <a:t>orElse(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631289" y="3911851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int[]{}).min().orElse(2);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E7EC4108-B72F-44CE-845B-8B5982DE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2749" y="2399493"/>
            <a:ext cx="81211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52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collection:</a:t>
            </a:r>
            <a:endParaRPr lang="en-GB" dirty="0"/>
          </a:p>
          <a:p>
            <a:pPr marL="0" indent="0">
              <a:spcBef>
                <a:spcPts val="3600"/>
              </a:spcBef>
              <a:buNone/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A597C-B10E-405F-A253-04FBB839BEC8}"/>
              </a:ext>
            </a:extLst>
          </p:cNvPr>
          <p:cNvSpPr txBox="1">
            <a:spLocks/>
          </p:cNvSpPr>
          <p:nvPr/>
        </p:nvSpPr>
        <p:spPr>
          <a:xfrm>
            <a:off x="686491" y="1894231"/>
            <a:ext cx="1058450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sum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sum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31501E-5EEE-467D-97F6-D594520D774F}"/>
              </a:ext>
            </a:extLst>
          </p:cNvPr>
          <p:cNvSpPr txBox="1">
            <a:spLocks/>
          </p:cNvSpPr>
          <p:nvPr/>
        </p:nvSpPr>
        <p:spPr>
          <a:xfrm>
            <a:off x="686491" y="3774472"/>
            <a:ext cx="1058450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double avg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</a:t>
            </a:r>
          </a:p>
          <a:p>
            <a:r>
              <a:rPr lang="en-GB" dirty="0">
                <a:solidFill>
                  <a:schemeClr val="tx1"/>
                </a:solidFill>
              </a:rPr>
              <a:t>		     .</a:t>
            </a:r>
            <a:r>
              <a:rPr lang="en-GB" dirty="0"/>
              <a:t>average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getAsDouble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E1A5D832-7A38-486E-AEB8-993FC8B7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6871" y="2243543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1E31A67B-3281-4279-9D8F-D27B4724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246" y="4658001"/>
            <a:ext cx="1183708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25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789" y="3074517"/>
            <a:ext cx="11298624" cy="35167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36E6F5-600C-42F2-8F54-28A87A43219C}"/>
              </a:ext>
            </a:extLst>
          </p:cNvPr>
          <p:cNvSpPr txBox="1">
            <a:spLocks/>
          </p:cNvSpPr>
          <p:nvPr/>
        </p:nvSpPr>
        <p:spPr>
          <a:xfrm>
            <a:off x="759122" y="1290839"/>
            <a:ext cx="8207872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ArrayList&lt;Integer&gt; nums = new ArrayList&lt;&gt;() {{</a:t>
            </a:r>
          </a:p>
          <a:p>
            <a:r>
              <a:rPr lang="en-US" dirty="0">
                <a:solidFill>
                  <a:schemeClr val="tx1"/>
                </a:solidFill>
              </a:rPr>
              <a:t>   add(15); add(25); add(35);</a:t>
            </a:r>
          </a:p>
          <a:p>
            <a:r>
              <a:rPr lang="en-US" dirty="0">
                <a:solidFill>
                  <a:schemeClr val="tx1"/>
                </a:solidFill>
              </a:rPr>
              <a:t>}};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759122" y="3768027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759122" y="5259472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E3A30F1-5F3F-4A3B-BFC2-A6869C2A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761" y="4757887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9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907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(2)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741000" y="2034000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740999" y="3452189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F6A22-55F1-4B63-8992-75EFAE7033AB}"/>
              </a:ext>
            </a:extLst>
          </p:cNvPr>
          <p:cNvSpPr txBox="1">
            <a:spLocks/>
          </p:cNvSpPr>
          <p:nvPr/>
        </p:nvSpPr>
        <p:spPr>
          <a:xfrm>
            <a:off x="741000" y="5438449"/>
            <a:ext cx="904552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sum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mapToInt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sum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D0088D63-0923-4423-999F-C7DA8A4E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753" y="3041140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9884FF0-2A54-4801-A6A1-E53C7074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752" y="5239213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2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755557" y="2034000"/>
            <a:ext cx="9150443" cy="2575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double</a:t>
            </a:r>
            <a:r>
              <a:rPr lang="en-US" sz="2800" dirty="0">
                <a:solidFill>
                  <a:schemeClr val="tx1"/>
                </a:solidFill>
              </a:rPr>
              <a:t> avg = nums.</a:t>
            </a:r>
            <a:r>
              <a:rPr lang="en-US" sz="2800" dirty="0"/>
              <a:t>stream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mapToInt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/>
              <a:t>Integer::intValue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average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getAsDouble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907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(3)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439336DC-E8E8-44E8-A489-9FE158EA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723" y="3879000"/>
            <a:ext cx="1555352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A946D-287C-43DA-B268-966E6BDB9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646B79"/>
              </a:clrFrom>
              <a:clrTo>
                <a:srgbClr val="646B79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00" y="4001655"/>
            <a:ext cx="2365100" cy="23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b="1" dirty="0"/>
              <a:t> -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1561" y="3801502"/>
            <a:ext cx="9002807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{"abc", "def", "geh", "yyy"};</a:t>
            </a:r>
          </a:p>
          <a:p>
            <a:r>
              <a:rPr lang="en-US" noProof="1">
                <a:solidFill>
                  <a:schemeClr val="tx1"/>
                </a:solidFill>
              </a:rPr>
              <a:t>words = Arrays.stream(words)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>
                <a:solidFill>
                  <a:schemeClr val="tx1"/>
                </a:solidFill>
              </a:rPr>
              <a:t>(w -&gt; w + "yyy")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.toArray(</a:t>
            </a:r>
            <a:r>
              <a:rPr lang="en-US" noProof="1">
                <a:solidFill>
                  <a:schemeClr val="bg1"/>
                </a:solidFill>
              </a:rPr>
              <a:t>String[]::new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//abcyyy, defyyy, gehyyy, yyyyyy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1562" y="1916932"/>
            <a:ext cx="90028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</a:t>
            </a:r>
            <a:r>
              <a:rPr lang="en-US" noProof="1">
                <a:solidFill>
                  <a:schemeClr val="bg1"/>
                </a:solidFill>
              </a:rPr>
              <a:t>mapToInt</a:t>
            </a:r>
            <a:r>
              <a:rPr lang="en-US" noProof="1">
                <a:solidFill>
                  <a:schemeClr val="tx1"/>
                </a:solidFill>
              </a:rPr>
              <a:t>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.toArray(); 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7F9CFB01-F3CC-4B2B-81EE-B7088D15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4387" y="2610786"/>
            <a:ext cx="2146613" cy="1280371"/>
          </a:xfrm>
          <a:prstGeom prst="wedgeRoundRectCallout">
            <a:avLst>
              <a:gd name="adj1" fmla="val -77879"/>
              <a:gd name="adj2" fmla="val -36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each element to Integer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2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1000" y="1944000"/>
            <a:ext cx="93262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 </a:t>
            </a:r>
            <a:r>
              <a:rPr lang="en-US" noProof="1">
                <a:solidFill>
                  <a:schemeClr val="tx1"/>
                </a:solidFill>
              </a:rPr>
              <a:t>nums = Arrays.</a:t>
            </a:r>
            <a:r>
              <a:rPr lang="en-US" noProof="1">
                <a:solidFill>
                  <a:schemeClr val="bg1"/>
                </a:solidFill>
              </a:rPr>
              <a:t>stream</a:t>
            </a:r>
            <a:r>
              <a:rPr lang="en-US" noProof="1">
                <a:solidFill>
                  <a:schemeClr val="tx1"/>
                </a:solidFill>
              </a:rPr>
              <a:t>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.mapToInt(e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1001" y="3879000"/>
            <a:ext cx="932620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List&lt;Integer&gt;</a:t>
            </a:r>
            <a:r>
              <a:rPr lang="en-US" noProof="1">
                <a:solidFill>
                  <a:schemeClr val="tx1"/>
                </a:solidFill>
              </a:rPr>
              <a:t> nums = Arrays.stream(sc.nextLine()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.map(e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</a:t>
            </a:r>
            <a:r>
              <a:rPr lang="en-US" noProof="1">
                <a:solidFill>
                  <a:schemeClr val="bg1"/>
                </a:solidFill>
              </a:rPr>
              <a:t>collect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Collectors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99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1000" y="1944000"/>
            <a:ext cx="106033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.mapToInt(e -&gt; Integer.parseInt(e))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</a:t>
            </a:r>
            <a:r>
              <a:rPr lang="en-US" sz="2800" noProof="1">
                <a:solidFill>
                  <a:schemeClr val="bg1"/>
                </a:solidFill>
              </a:rPr>
              <a:t>filter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</a:t>
            </a:r>
            <a:r>
              <a:rPr lang="en-US" sz="2800" noProof="1">
                <a:solidFill>
                  <a:schemeClr val="tx1"/>
                </a:solidFill>
              </a:rPr>
              <a:t> -&gt; </a:t>
            </a:r>
            <a:r>
              <a:rPr lang="en-US" sz="2800" noProof="1">
                <a:solidFill>
                  <a:schemeClr val="bg1"/>
                </a:solidFill>
              </a:rPr>
              <a:t>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21" y="3641092"/>
            <a:ext cx="2726133" cy="2726133"/>
          </a:xfrm>
          <a:prstGeom prst="rect">
            <a:avLst/>
          </a:prstGeom>
          <a:noFill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7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9305"/>
          </a:xfrm>
        </p:spPr>
        <p:txBody>
          <a:bodyPr/>
          <a:lstStyle/>
          <a:p>
            <a:r>
              <a:rPr lang="en-US" dirty="0"/>
              <a:t>Read a string array</a:t>
            </a:r>
            <a:endParaRPr lang="en-US" b="1" dirty="0"/>
          </a:p>
          <a:p>
            <a:r>
              <a:rPr lang="en-US" dirty="0"/>
              <a:t>Print only words which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0462" y="3126323"/>
            <a:ext cx="4421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6926" y="2603102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5789411" y="3118513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61" y="4641559"/>
            <a:ext cx="44213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654" y="4641559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5789412" y="463375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https://judge.softuni.org/Contests/1311/</a:t>
            </a:r>
            <a:endParaRPr lang="en-US" sz="22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32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700" dirty="0"/>
              <a:t>Associative Arrays</a:t>
            </a:r>
          </a:p>
          <a:p>
            <a:pPr lvl="1"/>
            <a:r>
              <a:rPr lang="en-GB" sz="3500" dirty="0" err="1"/>
              <a:t>HashMap</a:t>
            </a:r>
            <a:r>
              <a:rPr lang="en-GB" sz="3500" dirty="0"/>
              <a:t> &lt;key, value&gt;</a:t>
            </a:r>
          </a:p>
          <a:p>
            <a:pPr lvl="1"/>
            <a:r>
              <a:rPr lang="en-GB" sz="3500" dirty="0" err="1"/>
              <a:t>LinkedHashMap</a:t>
            </a:r>
            <a:r>
              <a:rPr lang="en-GB" sz="3500" dirty="0"/>
              <a:t> &lt;key, value&gt;</a:t>
            </a:r>
          </a:p>
          <a:p>
            <a:pPr lvl="1"/>
            <a:r>
              <a:rPr lang="en-GB" sz="3500" dirty="0" err="1"/>
              <a:t>TreeMap</a:t>
            </a:r>
            <a:r>
              <a:rPr lang="en-GB" sz="3500" dirty="0"/>
              <a:t> &lt;key, value&gt;</a:t>
            </a:r>
          </a:p>
          <a:p>
            <a:r>
              <a:rPr lang="en-GB" sz="3700" dirty="0"/>
              <a:t>Lambda</a:t>
            </a:r>
          </a:p>
          <a:p>
            <a:r>
              <a:rPr lang="en-GB" sz="3700" dirty="0"/>
              <a:t>Stream API</a:t>
            </a:r>
          </a:p>
          <a:p>
            <a:pPr lvl="1"/>
            <a:r>
              <a:rPr lang="en-GB" sz="3500" dirty="0"/>
              <a:t>Filtering</a:t>
            </a:r>
          </a:p>
          <a:p>
            <a:pPr lvl="1"/>
            <a:r>
              <a:rPr lang="en-GB" sz="3500" dirty="0"/>
              <a:t>Mapping</a:t>
            </a:r>
          </a:p>
          <a:p>
            <a:pPr lvl="1"/>
            <a:r>
              <a:rPr lang="en-GB" sz="3500" dirty="0"/>
              <a:t>Ordering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1256" y="1646543"/>
            <a:ext cx="1129165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String[] words = Arrays.stream(sc.nextLine().split(" "))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filter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</a:t>
            </a:r>
            <a:r>
              <a:rPr lang="en-GB" sz="2800" dirty="0"/>
              <a:t> -&gt; </a:t>
            </a:r>
            <a:r>
              <a:rPr lang="en-GB" sz="2800" dirty="0">
                <a:solidFill>
                  <a:schemeClr val="bg1"/>
                </a:solidFill>
              </a:rPr>
              <a:t>w.length()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</a:t>
            </a:r>
            <a:r>
              <a:rPr lang="en-GB" sz="2800" dirty="0">
                <a:solidFill>
                  <a:schemeClr val="bg1"/>
                </a:solidFill>
              </a:rPr>
              <a:t>String[]::new</a:t>
            </a:r>
            <a:r>
              <a:rPr lang="en-GB" sz="2800" dirty="0"/>
              <a:t>);</a:t>
            </a:r>
          </a:p>
          <a:p>
            <a:endParaRPr lang="en-GB" sz="2800" dirty="0"/>
          </a:p>
          <a:p>
            <a:r>
              <a:rPr lang="en-GB" sz="2800" dirty="0"/>
              <a:t>for (String word : words) {</a:t>
            </a:r>
          </a:p>
          <a:p>
            <a:r>
              <a:rPr lang="en-GB" sz="2800" dirty="0"/>
              <a:t>  System.out.println(word);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/>
              <a:t>Check your solution here: </a:t>
            </a:r>
            <a:r>
              <a:rPr lang="en-US" sz="2200">
                <a:hlinkClick r:id="rId2"/>
              </a:rPr>
              <a:t>https://judge.softuni.org/Contests/1311/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0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9809" y="1792135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bg2"/>
                </a:solidFill>
              </a:rPr>
              <a:t>Maps hold </a:t>
            </a:r>
            <a:r>
              <a:rPr lang="en-US" b="1" noProof="1">
                <a:solidFill>
                  <a:schemeClr val="bg1"/>
                </a:solidFill>
              </a:rPr>
              <a:t>{key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Keyset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holds a set of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Values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 a collection of values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a map 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Map.Entry&lt;K, V&gt;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Lambda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and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Stream API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help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Collection of Key and Value Pairs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26911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21000" y="330413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1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ED65-6991-451C-BCE9-447472F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of Key and Value Pairs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395A3-8564-40E7-A4D7-73AB0B65F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8769" y="1134000"/>
            <a:ext cx="10321675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HashMap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LinkedHashMap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Keeps the keys in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TreeMap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Keeps its </a:t>
            </a:r>
            <a:r>
              <a:rPr lang="en-US" b="1" dirty="0">
                <a:solidFill>
                  <a:schemeClr val="bg1"/>
                </a:solidFill>
              </a:rPr>
              <a:t>keys always sorted</a:t>
            </a:r>
          </a:p>
          <a:p>
            <a:pPr lvl="1"/>
            <a:r>
              <a:rPr lang="en-GB" dirty="0"/>
              <a:t>Uses a </a:t>
            </a:r>
            <a:r>
              <a:rPr lang="en-GB" b="1" dirty="0">
                <a:solidFill>
                  <a:schemeClr val="bg1"/>
                </a:solidFill>
              </a:rPr>
              <a:t>balanced search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319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put(key, value)</a:t>
            </a:r>
            <a:r>
              <a:rPr lang="en-US" b="1" dirty="0"/>
              <a:t> </a:t>
            </a:r>
            <a:r>
              <a:rPr lang="en-US" dirty="0"/>
              <a:t>method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method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028031"/>
            <a:ext cx="9637176" cy="13805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HashMap&lt;String, Integer&gt;</a:t>
            </a:r>
            <a:r>
              <a:rPr lang="en-US" dirty="0">
                <a:solidFill>
                  <a:schemeClr val="tx1"/>
                </a:solidFill>
              </a:rPr>
              <a:t> airplanes = </a:t>
            </a:r>
            <a:r>
              <a:rPr lang="en-US" dirty="0">
                <a:solidFill>
                  <a:schemeClr val="bg1"/>
                </a:solidFill>
              </a:rPr>
              <a:t>new HashMap&lt;&gt;()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("Boeing 737", 130);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("Airbus A320", 150);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787053" y="4329000"/>
            <a:ext cx="96371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HashMap&lt;String,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HashMap&lt;&gt;()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airplanes.put("Boeing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22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containsKey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(key)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containsValue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5860" y="1944000"/>
            <a:ext cx="8220094" cy="1640037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HashMap&lt;String, Integer&gt; map = new HashMap&lt;&gt;();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map.put</a:t>
            </a:r>
            <a:r>
              <a:rPr lang="en-US" sz="2200" dirty="0">
                <a:solidFill>
                  <a:schemeClr val="tx1"/>
                </a:solidFill>
              </a:rPr>
              <a:t>("Airbus A320", 150);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map.</a:t>
            </a:r>
            <a:r>
              <a:rPr lang="en-US" sz="2200" dirty="0" err="1">
                <a:solidFill>
                  <a:schemeClr val="bg1"/>
                </a:solidFill>
              </a:rPr>
              <a:t>containsKey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"Airbus A320"</a:t>
            </a:r>
            <a:r>
              <a:rPr lang="en-US" sz="2200" dirty="0">
                <a:solidFill>
                  <a:schemeClr val="tx1"/>
                </a:solidFill>
              </a:rPr>
              <a:t>))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System.out.println</a:t>
            </a:r>
            <a:r>
              <a:rPr lang="en-US" sz="2200" dirty="0">
                <a:solidFill>
                  <a:schemeClr val="tx1"/>
                </a:solidFill>
              </a:rPr>
              <a:t>("Airbus A320 key exists");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75860" y="4611087"/>
            <a:ext cx="822009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30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Put()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47666"/>
            <a:ext cx="198119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476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8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199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8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199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8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199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5133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4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19998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199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2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37721 0.232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1169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26 0.23148 L 0.60026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1159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0.00718 L 0.60026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05949 L 0.59974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29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21 0.10139 L 0.60026 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50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384 L 0.59974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3760</TotalTime>
  <Words>2117</Words>
  <Application>Microsoft Office PowerPoint</Application>
  <PresentationFormat>Widescreen</PresentationFormat>
  <Paragraphs>358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Associative Arrays, Lambda and Stream API</vt:lpstr>
      <vt:lpstr>Questions?</vt:lpstr>
      <vt:lpstr>Table of Contents</vt:lpstr>
      <vt:lpstr>Associative Arrays</vt:lpstr>
      <vt:lpstr>Associative Arrays (Maps)</vt:lpstr>
      <vt:lpstr>Collections of Key and Value Pairs</vt:lpstr>
      <vt:lpstr>Built-In Methods</vt:lpstr>
      <vt:lpstr>Built-In Methods (2)</vt:lpstr>
      <vt:lpstr>HashMap: Put()</vt:lpstr>
      <vt:lpstr>HashMap: Remove()</vt:lpstr>
      <vt:lpstr>TreeMap&lt;K, V&gt; – Example</vt:lpstr>
      <vt:lpstr>Iterating Through Map</vt:lpstr>
      <vt:lpstr>Problem: Count Real Numbers </vt:lpstr>
      <vt:lpstr>Solution: Count Real Numbers</vt:lpstr>
      <vt:lpstr>Problem: Words Synonyms</vt:lpstr>
      <vt:lpstr>Solution: Word Synonyms</vt:lpstr>
      <vt:lpstr>Lambda Expressions</vt:lpstr>
      <vt:lpstr>Lambda Functions</vt:lpstr>
      <vt:lpstr>Lambda Functions</vt:lpstr>
      <vt:lpstr>Stream API</vt:lpstr>
      <vt:lpstr>Processing Arrays with Stream API (1)</vt:lpstr>
      <vt:lpstr>Processing Arrays with Stream API (2)</vt:lpstr>
      <vt:lpstr>Processing Collections with Stream API (1)</vt:lpstr>
      <vt:lpstr>Processing Collections with Stream API (2)</vt:lpstr>
      <vt:lpstr>Processing Collections with Stream API (3)</vt:lpstr>
      <vt:lpstr>Manipulating Collections</vt:lpstr>
      <vt:lpstr>Converting Collections</vt:lpstr>
      <vt:lpstr>Filtering Collections</vt:lpstr>
      <vt:lpstr>Problem: Word Filter</vt:lpstr>
      <vt:lpstr>Solution: Word Filter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Associative Arrays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31</cp:revision>
  <dcterms:created xsi:type="dcterms:W3CDTF">2018-05-23T13:08:44Z</dcterms:created>
  <dcterms:modified xsi:type="dcterms:W3CDTF">2022-09-08T07:29:52Z</dcterms:modified>
  <cp:category>programming fundamentals;computer programming;software development;web development</cp:category>
</cp:coreProperties>
</file>