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8" r:id="rId4"/>
    <p:sldId id="265" r:id="rId5"/>
    <p:sldId id="278" r:id="rId6"/>
    <p:sldId id="270" r:id="rId7"/>
    <p:sldId id="259" r:id="rId8"/>
    <p:sldId id="260" r:id="rId9"/>
    <p:sldId id="266" r:id="rId10"/>
    <p:sldId id="268" r:id="rId11"/>
    <p:sldId id="267" r:id="rId12"/>
    <p:sldId id="269" r:id="rId13"/>
    <p:sldId id="271" r:id="rId14"/>
    <p:sldId id="261" r:id="rId15"/>
    <p:sldId id="272" r:id="rId16"/>
    <p:sldId id="262" r:id="rId17"/>
    <p:sldId id="273" r:id="rId18"/>
    <p:sldId id="274" r:id="rId19"/>
    <p:sldId id="275" r:id="rId20"/>
    <p:sldId id="276" r:id="rId21"/>
    <p:sldId id="280" r:id="rId22"/>
    <p:sldId id="277" r:id="rId23"/>
    <p:sldId id="263" r:id="rId24"/>
    <p:sldId id="264" r:id="rId25"/>
    <p:sldId id="279" r:id="rId26"/>
  </p:sldIdLst>
  <p:sldSz cx="9144000" cy="5715000" type="screen16x10"/>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1157" autoAdjust="0"/>
  </p:normalViewPr>
  <p:slideViewPr>
    <p:cSldViewPr snapToGrid="0" snapToObjects="1">
      <p:cViewPr varScale="1">
        <p:scale>
          <a:sx n="71" d="100"/>
          <a:sy n="71" d="100"/>
        </p:scale>
        <p:origin x="-2568" y="-96"/>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FE22BF-6C91-D243-AE36-563AE65E6838}" type="datetimeFigureOut">
              <a:rPr kumimoji="1" lang="zh-CN" altLang="en-US" smtClean="0"/>
              <a:t>12-11-18</a:t>
            </a:fld>
            <a:endParaRPr kumimoji="1"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D998DB-BD09-D440-B14A-CFB011857D71}" type="slidenum">
              <a:rPr kumimoji="1" lang="zh-CN" altLang="en-US" smtClean="0"/>
              <a:t>‹#›</a:t>
            </a:fld>
            <a:endParaRPr kumimoji="1" lang="zh-CN" altLang="en-US"/>
          </a:p>
        </p:txBody>
      </p:sp>
    </p:spTree>
    <p:extLst>
      <p:ext uri="{BB962C8B-B14F-4D97-AF65-F5344CB8AC3E}">
        <p14:creationId xmlns:p14="http://schemas.microsoft.com/office/powerpoint/2010/main" val="189548111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r>
              <a:rPr kumimoji="1" lang="en-US" altLang="zh-CN" dirty="0" smtClean="0"/>
              <a:t>http://</a:t>
            </a:r>
            <a:r>
              <a:rPr kumimoji="1" lang="en-US" altLang="zh-CN" dirty="0" err="1" smtClean="0"/>
              <a:t>en.wikipedia.org</a:t>
            </a:r>
            <a:r>
              <a:rPr kumimoji="1" lang="en-US" altLang="zh-CN" dirty="0" smtClean="0"/>
              <a:t>/wiki/</a:t>
            </a:r>
            <a:r>
              <a:rPr kumimoji="1" lang="en-US" altLang="zh-CN" dirty="0" err="1" smtClean="0"/>
              <a:t>List_of_Java_virtual_machines</a:t>
            </a:r>
            <a:endParaRPr kumimoji="1" lang="zh-CN" altLang="en-US" dirty="0"/>
          </a:p>
        </p:txBody>
      </p:sp>
      <p:sp>
        <p:nvSpPr>
          <p:cNvPr id="4" name="幻灯片编号占位符 3"/>
          <p:cNvSpPr>
            <a:spLocks noGrp="1"/>
          </p:cNvSpPr>
          <p:nvPr>
            <p:ph type="sldNum" sz="quarter" idx="10"/>
          </p:nvPr>
        </p:nvSpPr>
        <p:spPr/>
        <p:txBody>
          <a:bodyPr/>
          <a:lstStyle/>
          <a:p>
            <a:fld id="{7DD998DB-BD09-D440-B14A-CFB011857D71}" type="slidenum">
              <a:rPr kumimoji="1" lang="zh-CN" altLang="en-US" smtClean="0"/>
              <a:t>3</a:t>
            </a:fld>
            <a:endParaRPr kumimoji="1" lang="zh-CN" altLang="en-US"/>
          </a:p>
        </p:txBody>
      </p:sp>
    </p:spTree>
    <p:extLst>
      <p:ext uri="{BB962C8B-B14F-4D97-AF65-F5344CB8AC3E}">
        <p14:creationId xmlns:p14="http://schemas.microsoft.com/office/powerpoint/2010/main" val="1448752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Root set</a:t>
            </a:r>
            <a:r>
              <a:rPr kumimoji="1" lang="zh-CN" altLang="en-US" dirty="0" smtClean="0"/>
              <a:t>中一般会包含两类对象：全局对象和当前上下文环境中合法的局部对象，比如所有线程当前函数的参数和局部变量、当前类的成员变量等等</a:t>
            </a:r>
            <a:endParaRPr kumimoji="1" lang="zh-CN" altLang="en-US" dirty="0"/>
          </a:p>
        </p:txBody>
      </p:sp>
      <p:sp>
        <p:nvSpPr>
          <p:cNvPr id="4" name="幻灯片编号占位符 3"/>
          <p:cNvSpPr>
            <a:spLocks noGrp="1"/>
          </p:cNvSpPr>
          <p:nvPr>
            <p:ph type="sldNum" sz="quarter" idx="10"/>
          </p:nvPr>
        </p:nvSpPr>
        <p:spPr/>
        <p:txBody>
          <a:bodyPr/>
          <a:lstStyle/>
          <a:p>
            <a:fld id="{7DD998DB-BD09-D440-B14A-CFB011857D71}" type="slidenum">
              <a:rPr kumimoji="1" lang="zh-CN" altLang="en-US" smtClean="0"/>
              <a:t>8</a:t>
            </a:fld>
            <a:endParaRPr kumimoji="1" lang="zh-CN" altLang="en-US"/>
          </a:p>
        </p:txBody>
      </p:sp>
    </p:spTree>
    <p:extLst>
      <p:ext uri="{BB962C8B-B14F-4D97-AF65-F5344CB8AC3E}">
        <p14:creationId xmlns:p14="http://schemas.microsoft.com/office/powerpoint/2010/main" val="4227245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年轻代</a:t>
            </a:r>
            <a:r>
              <a:rPr kumimoji="1" lang="en-US" altLang="zh-CN" dirty="0" smtClean="0"/>
              <a:t>:</a:t>
            </a:r>
          </a:p>
          <a:p>
            <a:r>
              <a:rPr kumimoji="1" lang="en-US" altLang="zh-CN" dirty="0" smtClean="0"/>
              <a:t>        </a:t>
            </a:r>
            <a:r>
              <a:rPr kumimoji="1" lang="zh-CN" altLang="en-US" dirty="0" smtClean="0"/>
              <a:t>所有新生成的对象首先都是放在年轻代的。年轻代的目标就是尽可能快速的收集掉那些生命周期短的对象。年轻代分三个区。一个</a:t>
            </a:r>
            <a:r>
              <a:rPr kumimoji="1" lang="en-US" altLang="zh-CN" dirty="0" smtClean="0"/>
              <a:t>Eden</a:t>
            </a:r>
            <a:r>
              <a:rPr kumimoji="1" lang="zh-CN" altLang="en-US" dirty="0" smtClean="0"/>
              <a:t>区，两个</a:t>
            </a:r>
            <a:r>
              <a:rPr kumimoji="1" lang="en-US" altLang="zh-CN" dirty="0" smtClean="0"/>
              <a:t>Survivor</a:t>
            </a:r>
            <a:r>
              <a:rPr kumimoji="1" lang="zh-CN" altLang="en-US" dirty="0" smtClean="0"/>
              <a:t>区</a:t>
            </a:r>
            <a:r>
              <a:rPr kumimoji="1" lang="en-US" altLang="zh-CN" dirty="0" smtClean="0"/>
              <a:t>(</a:t>
            </a:r>
            <a:r>
              <a:rPr kumimoji="1" lang="zh-CN" altLang="en-US" dirty="0" smtClean="0"/>
              <a:t>一般而言</a:t>
            </a:r>
            <a:r>
              <a:rPr kumimoji="1" lang="en-US" altLang="zh-CN" dirty="0" smtClean="0"/>
              <a:t>)</a:t>
            </a:r>
            <a:r>
              <a:rPr kumimoji="1" lang="zh-CN" altLang="en-US" dirty="0" smtClean="0"/>
              <a:t>。大部分对象在</a:t>
            </a:r>
            <a:r>
              <a:rPr kumimoji="1" lang="en-US" altLang="zh-CN" dirty="0" smtClean="0"/>
              <a:t>Eden</a:t>
            </a:r>
            <a:r>
              <a:rPr kumimoji="1" lang="zh-CN" altLang="en-US" dirty="0" smtClean="0"/>
              <a:t>区中生成。当</a:t>
            </a:r>
            <a:r>
              <a:rPr kumimoji="1" lang="en-US" altLang="zh-CN" dirty="0" smtClean="0"/>
              <a:t>Eden</a:t>
            </a:r>
            <a:r>
              <a:rPr kumimoji="1" lang="zh-CN" altLang="en-US" dirty="0" smtClean="0"/>
              <a:t>区满时，还存活的对象将被复制到</a:t>
            </a:r>
            <a:r>
              <a:rPr kumimoji="1" lang="en-US" altLang="zh-CN" dirty="0" smtClean="0"/>
              <a:t>Survivor</a:t>
            </a:r>
            <a:r>
              <a:rPr kumimoji="1" lang="zh-CN" altLang="en-US" dirty="0" smtClean="0"/>
              <a:t>区（两个中的一个），当这个</a:t>
            </a:r>
            <a:r>
              <a:rPr kumimoji="1" lang="en-US" altLang="zh-CN" dirty="0" smtClean="0"/>
              <a:t>Survivor</a:t>
            </a:r>
            <a:r>
              <a:rPr kumimoji="1" lang="zh-CN" altLang="en-US" dirty="0" smtClean="0"/>
              <a:t>区满时，此区的存活对象将被复制到另外一个</a:t>
            </a:r>
            <a:r>
              <a:rPr kumimoji="1" lang="en-US" altLang="zh-CN" dirty="0" smtClean="0"/>
              <a:t>Survivor</a:t>
            </a:r>
            <a:r>
              <a:rPr kumimoji="1" lang="zh-CN" altLang="en-US" dirty="0" smtClean="0"/>
              <a:t>区，当这个</a:t>
            </a:r>
            <a:r>
              <a:rPr kumimoji="1" lang="en-US" altLang="zh-CN" dirty="0" smtClean="0"/>
              <a:t>Survivor</a:t>
            </a:r>
            <a:r>
              <a:rPr kumimoji="1" lang="zh-CN" altLang="en-US" dirty="0" smtClean="0"/>
              <a:t>去也满了的时候，从第一个</a:t>
            </a:r>
            <a:r>
              <a:rPr kumimoji="1" lang="en-US" altLang="zh-CN" dirty="0" smtClean="0"/>
              <a:t>Survivor</a:t>
            </a:r>
            <a:r>
              <a:rPr kumimoji="1" lang="zh-CN" altLang="en-US" dirty="0" smtClean="0"/>
              <a:t>区复制过来的并且此时还存活的对象，将被复制“年老区</a:t>
            </a:r>
            <a:r>
              <a:rPr kumimoji="1" lang="en-US" altLang="zh-CN" dirty="0" smtClean="0"/>
              <a:t>(Tenured)”</a:t>
            </a:r>
            <a:r>
              <a:rPr kumimoji="1" lang="zh-CN" altLang="en-US" dirty="0" smtClean="0"/>
              <a:t>。需要注意，</a:t>
            </a:r>
            <a:r>
              <a:rPr kumimoji="1" lang="en-US" altLang="zh-CN" dirty="0" smtClean="0"/>
              <a:t>Survivor</a:t>
            </a:r>
            <a:r>
              <a:rPr kumimoji="1" lang="zh-CN" altLang="en-US" dirty="0" smtClean="0"/>
              <a:t>的两个区是对称的，没先后关系，所以同一个区中可能同时存在从</a:t>
            </a:r>
            <a:r>
              <a:rPr kumimoji="1" lang="en-US" altLang="zh-CN" dirty="0" smtClean="0"/>
              <a:t>Eden</a:t>
            </a:r>
            <a:r>
              <a:rPr kumimoji="1" lang="zh-CN" altLang="en-US" dirty="0" smtClean="0"/>
              <a:t>复制过来 对象，和从前一个</a:t>
            </a:r>
            <a:r>
              <a:rPr kumimoji="1" lang="en-US" altLang="zh-CN" dirty="0" smtClean="0"/>
              <a:t>Survivor</a:t>
            </a:r>
            <a:r>
              <a:rPr kumimoji="1" lang="zh-CN" altLang="en-US" dirty="0" smtClean="0"/>
              <a:t>复制过来的对象，而复制到年老区的只有从第一个</a:t>
            </a:r>
            <a:r>
              <a:rPr kumimoji="1" lang="en-US" altLang="zh-CN" dirty="0" smtClean="0"/>
              <a:t>Survivor</a:t>
            </a:r>
            <a:r>
              <a:rPr kumimoji="1" lang="zh-CN" altLang="en-US" dirty="0" smtClean="0"/>
              <a:t>去过来的对象。而且，</a:t>
            </a:r>
            <a:r>
              <a:rPr kumimoji="1" lang="en-US" altLang="zh-CN" dirty="0" smtClean="0"/>
              <a:t>Survivor</a:t>
            </a:r>
            <a:r>
              <a:rPr kumimoji="1" lang="zh-CN" altLang="en-US" dirty="0" smtClean="0"/>
              <a:t>区总有一个是空的。同时，根据程序需要，</a:t>
            </a:r>
            <a:r>
              <a:rPr kumimoji="1" lang="en-US" altLang="zh-CN" dirty="0" smtClean="0"/>
              <a:t>Survivor</a:t>
            </a:r>
            <a:r>
              <a:rPr kumimoji="1" lang="zh-CN" altLang="en-US" dirty="0" smtClean="0"/>
              <a:t>区是可以配置为多个的（多于两个），这样可以增加对象在年轻代中的存在时间，减少被放到年老代的可能。</a:t>
            </a:r>
          </a:p>
          <a:p>
            <a:r>
              <a:rPr kumimoji="1" lang="zh-CN" altLang="en-US" dirty="0" smtClean="0"/>
              <a:t>年老代</a:t>
            </a:r>
            <a:r>
              <a:rPr kumimoji="1" lang="en-US" altLang="zh-CN" dirty="0" smtClean="0"/>
              <a:t>:</a:t>
            </a:r>
          </a:p>
          <a:p>
            <a:r>
              <a:rPr kumimoji="1" lang="en-US" altLang="zh-CN" dirty="0" smtClean="0"/>
              <a:t>        </a:t>
            </a:r>
            <a:r>
              <a:rPr kumimoji="1" lang="zh-CN" altLang="en-US" dirty="0" smtClean="0"/>
              <a:t>在年轻代中经历了</a:t>
            </a:r>
            <a:r>
              <a:rPr kumimoji="1" lang="en-US" altLang="zh-CN" dirty="0" smtClean="0"/>
              <a:t>N</a:t>
            </a:r>
            <a:r>
              <a:rPr kumimoji="1" lang="zh-CN" altLang="en-US" dirty="0" smtClean="0"/>
              <a:t>次垃圾回收后仍然存活的对象，就会被放到年老代中。因此，可以认为年老代中存放的都是一些生命周期较长的对象。</a:t>
            </a:r>
          </a:p>
          <a:p>
            <a:r>
              <a:rPr kumimoji="1" lang="zh-CN" altLang="en-US" dirty="0" smtClean="0"/>
              <a:t>持久代</a:t>
            </a:r>
            <a:r>
              <a:rPr kumimoji="1" lang="en-US" altLang="zh-CN" dirty="0" smtClean="0"/>
              <a:t>:</a:t>
            </a:r>
          </a:p>
          <a:p>
            <a:r>
              <a:rPr kumimoji="1" lang="en-US" altLang="zh-CN" dirty="0" smtClean="0"/>
              <a:t>        </a:t>
            </a:r>
            <a:r>
              <a:rPr kumimoji="1" lang="zh-CN" altLang="en-US" dirty="0" smtClean="0"/>
              <a:t>用于存放静态文件，如今</a:t>
            </a:r>
            <a:r>
              <a:rPr kumimoji="1" lang="en-US" altLang="zh-CN" dirty="0" smtClean="0"/>
              <a:t>Java</a:t>
            </a:r>
            <a:r>
              <a:rPr kumimoji="1" lang="zh-CN" altLang="en-US" dirty="0" smtClean="0"/>
              <a:t>类、方法等。持久代对垃圾回收没有显著影响，但是有些应用可能动态生成或者调用一些</a:t>
            </a:r>
            <a:r>
              <a:rPr kumimoji="1" lang="en-US" altLang="zh-CN" dirty="0" smtClean="0"/>
              <a:t>class</a:t>
            </a:r>
            <a:r>
              <a:rPr kumimoji="1" lang="zh-CN" altLang="en-US" dirty="0" smtClean="0"/>
              <a:t>，例如</a:t>
            </a:r>
            <a:r>
              <a:rPr kumimoji="1" lang="en-US" altLang="zh-CN" dirty="0" smtClean="0"/>
              <a:t>Hibernate</a:t>
            </a:r>
            <a:r>
              <a:rPr kumimoji="1" lang="zh-CN" altLang="en-US" dirty="0" smtClean="0"/>
              <a:t>等，在这种时候需要设置一个比较大的持久代空间来存放这些运行过程中新增的类。持久代大小通过</a:t>
            </a:r>
            <a:r>
              <a:rPr kumimoji="1" lang="en-US" altLang="zh-CN" dirty="0" smtClean="0"/>
              <a:t>-</a:t>
            </a:r>
            <a:r>
              <a:rPr kumimoji="1" lang="en-US" altLang="zh-CN" dirty="0" err="1" smtClean="0"/>
              <a:t>XX:MaxPermSize</a:t>
            </a:r>
            <a:r>
              <a:rPr kumimoji="1" lang="en-US" altLang="zh-CN" dirty="0" smtClean="0"/>
              <a:t>=&lt;N&gt;</a:t>
            </a:r>
            <a:r>
              <a:rPr kumimoji="1" lang="zh-CN" altLang="en-US" dirty="0" smtClean="0"/>
              <a:t>进行设置。</a:t>
            </a:r>
            <a:endParaRPr kumimoji="1" lang="zh-CN" altLang="en-US" dirty="0"/>
          </a:p>
        </p:txBody>
      </p:sp>
      <p:sp>
        <p:nvSpPr>
          <p:cNvPr id="4" name="幻灯片编号占位符 3"/>
          <p:cNvSpPr>
            <a:spLocks noGrp="1"/>
          </p:cNvSpPr>
          <p:nvPr>
            <p:ph type="sldNum" sz="quarter" idx="10"/>
          </p:nvPr>
        </p:nvSpPr>
        <p:spPr/>
        <p:txBody>
          <a:bodyPr/>
          <a:lstStyle/>
          <a:p>
            <a:fld id="{7DD998DB-BD09-D440-B14A-CFB011857D71}" type="slidenum">
              <a:rPr kumimoji="1" lang="zh-CN" altLang="en-US" smtClean="0"/>
              <a:t>10</a:t>
            </a:fld>
            <a:endParaRPr kumimoji="1" lang="zh-CN" altLang="en-US"/>
          </a:p>
        </p:txBody>
      </p:sp>
    </p:spTree>
    <p:extLst>
      <p:ext uri="{BB962C8B-B14F-4D97-AF65-F5344CB8AC3E}">
        <p14:creationId xmlns:p14="http://schemas.microsoft.com/office/powerpoint/2010/main" val="1528108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什么情况下触发垃圾回收</a:t>
            </a:r>
          </a:p>
          <a:p>
            <a:r>
              <a:rPr kumimoji="1" lang="zh-CN" altLang="en-US" dirty="0" smtClean="0"/>
              <a:t>　　由于对象进行了分代处理，因此垃圾回收区域、时间也不一样。</a:t>
            </a:r>
            <a:r>
              <a:rPr kumimoji="1" lang="en-US" altLang="zh-CN" dirty="0" smtClean="0"/>
              <a:t>GC</a:t>
            </a:r>
            <a:r>
              <a:rPr kumimoji="1" lang="zh-CN" altLang="en-US" dirty="0" smtClean="0"/>
              <a:t>有两种类型：</a:t>
            </a:r>
            <a:r>
              <a:rPr kumimoji="1" lang="en-US" altLang="zh-CN" dirty="0" smtClean="0"/>
              <a:t>Scavenge GC</a:t>
            </a:r>
            <a:r>
              <a:rPr kumimoji="1" lang="zh-CN" altLang="en-US" dirty="0" smtClean="0"/>
              <a:t>和</a:t>
            </a:r>
            <a:r>
              <a:rPr kumimoji="1" lang="en-US" altLang="zh-CN" dirty="0" smtClean="0"/>
              <a:t>Full GC</a:t>
            </a:r>
            <a:r>
              <a:rPr kumimoji="1" lang="zh-CN" altLang="en-US" dirty="0" smtClean="0"/>
              <a:t>。</a:t>
            </a:r>
          </a:p>
          <a:p>
            <a:r>
              <a:rPr kumimoji="1" lang="zh-CN" altLang="en-US" dirty="0" smtClean="0"/>
              <a:t>　　</a:t>
            </a:r>
            <a:r>
              <a:rPr kumimoji="1" lang="en-US" altLang="zh-CN" dirty="0" smtClean="0"/>
              <a:t>Scavenge GC</a:t>
            </a:r>
          </a:p>
          <a:p>
            <a:r>
              <a:rPr kumimoji="1" lang="zh-CN" altLang="en-US" dirty="0" smtClean="0"/>
              <a:t>　　一般情况下，当新对象生成，并且在</a:t>
            </a:r>
            <a:r>
              <a:rPr kumimoji="1" lang="en-US" altLang="zh-CN" dirty="0" smtClean="0"/>
              <a:t>Eden</a:t>
            </a:r>
            <a:r>
              <a:rPr kumimoji="1" lang="zh-CN" altLang="en-US" dirty="0" smtClean="0"/>
              <a:t>申请空间失败时，就会触发</a:t>
            </a:r>
            <a:r>
              <a:rPr kumimoji="1" lang="en-US" altLang="zh-CN" dirty="0" smtClean="0"/>
              <a:t>Scavenge GC</a:t>
            </a:r>
            <a:r>
              <a:rPr kumimoji="1" lang="zh-CN" altLang="en-US" dirty="0" smtClean="0"/>
              <a:t>，对</a:t>
            </a:r>
            <a:r>
              <a:rPr kumimoji="1" lang="en-US" altLang="zh-CN" dirty="0" smtClean="0"/>
              <a:t>Eden</a:t>
            </a:r>
            <a:r>
              <a:rPr kumimoji="1" lang="zh-CN" altLang="en-US" dirty="0" smtClean="0"/>
              <a:t>区域进行</a:t>
            </a:r>
            <a:r>
              <a:rPr kumimoji="1" lang="en-US" altLang="zh-CN" dirty="0" smtClean="0"/>
              <a:t>GC</a:t>
            </a:r>
            <a:r>
              <a:rPr kumimoji="1" lang="zh-CN" altLang="en-US" dirty="0" smtClean="0"/>
              <a:t>，清除非存活对象，并且把尚且存活的对象移动到</a:t>
            </a:r>
            <a:r>
              <a:rPr kumimoji="1" lang="en-US" altLang="zh-CN" dirty="0" smtClean="0"/>
              <a:t>Survivor</a:t>
            </a:r>
            <a:r>
              <a:rPr kumimoji="1" lang="zh-CN" altLang="en-US" dirty="0" smtClean="0"/>
              <a:t>区。然后整理</a:t>
            </a:r>
            <a:r>
              <a:rPr kumimoji="1" lang="en-US" altLang="zh-CN" dirty="0" smtClean="0"/>
              <a:t>Survivor</a:t>
            </a:r>
            <a:r>
              <a:rPr kumimoji="1" lang="zh-CN" altLang="en-US" dirty="0" smtClean="0"/>
              <a:t>的两个区。这种方式的</a:t>
            </a:r>
            <a:r>
              <a:rPr kumimoji="1" lang="en-US" altLang="zh-CN" dirty="0" smtClean="0"/>
              <a:t>GC</a:t>
            </a:r>
            <a:r>
              <a:rPr kumimoji="1" lang="zh-CN" altLang="en-US" dirty="0" smtClean="0"/>
              <a:t>是对年轻代的</a:t>
            </a:r>
            <a:r>
              <a:rPr kumimoji="1" lang="en-US" altLang="zh-CN" dirty="0" smtClean="0"/>
              <a:t>Eden</a:t>
            </a:r>
            <a:r>
              <a:rPr kumimoji="1" lang="zh-CN" altLang="en-US" dirty="0" smtClean="0"/>
              <a:t>区进行，不会影响到年老代。因为大部分对象都是从</a:t>
            </a:r>
            <a:r>
              <a:rPr kumimoji="1" lang="en-US" altLang="zh-CN" dirty="0" smtClean="0"/>
              <a:t>Eden</a:t>
            </a:r>
            <a:r>
              <a:rPr kumimoji="1" lang="zh-CN" altLang="en-US" dirty="0" smtClean="0"/>
              <a:t>区开始的，同时</a:t>
            </a:r>
            <a:r>
              <a:rPr kumimoji="1" lang="en-US" altLang="zh-CN" dirty="0" smtClean="0"/>
              <a:t>Eden</a:t>
            </a:r>
            <a:r>
              <a:rPr kumimoji="1" lang="zh-CN" altLang="en-US" dirty="0" smtClean="0"/>
              <a:t>区不会分配的很大，所以</a:t>
            </a:r>
            <a:r>
              <a:rPr kumimoji="1" lang="en-US" altLang="zh-CN" dirty="0" smtClean="0"/>
              <a:t>Eden</a:t>
            </a:r>
            <a:r>
              <a:rPr kumimoji="1" lang="zh-CN" altLang="en-US" dirty="0" smtClean="0"/>
              <a:t>区的</a:t>
            </a:r>
            <a:r>
              <a:rPr kumimoji="1" lang="en-US" altLang="zh-CN" dirty="0" smtClean="0"/>
              <a:t>GC</a:t>
            </a:r>
            <a:r>
              <a:rPr kumimoji="1" lang="zh-CN" altLang="en-US" dirty="0" smtClean="0"/>
              <a:t>会频繁进行。因而，一般在这里需要使用速度快、效率高的算法，使</a:t>
            </a:r>
            <a:r>
              <a:rPr kumimoji="1" lang="en-US" altLang="zh-CN" dirty="0" smtClean="0"/>
              <a:t>Eden</a:t>
            </a:r>
            <a:r>
              <a:rPr kumimoji="1" lang="zh-CN" altLang="en-US" dirty="0" smtClean="0"/>
              <a:t>去能尽快空闲出来。</a:t>
            </a:r>
          </a:p>
          <a:p>
            <a:r>
              <a:rPr kumimoji="1" lang="zh-CN" altLang="en-US" dirty="0" smtClean="0"/>
              <a:t>　　</a:t>
            </a:r>
            <a:r>
              <a:rPr kumimoji="1" lang="en-US" altLang="zh-CN" dirty="0" smtClean="0"/>
              <a:t>Full GC</a:t>
            </a:r>
          </a:p>
          <a:p>
            <a:r>
              <a:rPr kumimoji="1" lang="zh-CN" altLang="en-US" dirty="0" smtClean="0"/>
              <a:t>　　对整个堆进行整理，包括</a:t>
            </a:r>
            <a:r>
              <a:rPr kumimoji="1" lang="en-US" altLang="zh-CN" dirty="0" smtClean="0"/>
              <a:t>Young</a:t>
            </a:r>
            <a:r>
              <a:rPr kumimoji="1" lang="zh-CN" altLang="en-US" dirty="0" smtClean="0"/>
              <a:t>、</a:t>
            </a:r>
            <a:r>
              <a:rPr kumimoji="1" lang="en-US" altLang="zh-CN" dirty="0" smtClean="0"/>
              <a:t>Tenured</a:t>
            </a:r>
            <a:r>
              <a:rPr kumimoji="1" lang="zh-CN" altLang="en-US" dirty="0" smtClean="0"/>
              <a:t>和</a:t>
            </a:r>
            <a:r>
              <a:rPr kumimoji="1" lang="en-US" altLang="zh-CN" dirty="0" smtClean="0"/>
              <a:t>Perm</a:t>
            </a:r>
            <a:r>
              <a:rPr kumimoji="1" lang="zh-CN" altLang="en-US" dirty="0" smtClean="0"/>
              <a:t>。</a:t>
            </a:r>
            <a:r>
              <a:rPr kumimoji="1" lang="en-US" altLang="zh-CN" dirty="0" smtClean="0"/>
              <a:t>Full GC</a:t>
            </a:r>
            <a:r>
              <a:rPr kumimoji="1" lang="zh-CN" altLang="en-US" dirty="0" smtClean="0"/>
              <a:t>因为需要对整个对进行回收，所以比</a:t>
            </a:r>
            <a:r>
              <a:rPr kumimoji="1" lang="en-US" altLang="zh-CN" dirty="0" smtClean="0"/>
              <a:t>Scavenge GC</a:t>
            </a:r>
            <a:r>
              <a:rPr kumimoji="1" lang="zh-CN" altLang="en-US" dirty="0" smtClean="0"/>
              <a:t>要慢，因此应该尽可能减少</a:t>
            </a:r>
            <a:r>
              <a:rPr kumimoji="1" lang="en-US" altLang="zh-CN" dirty="0" smtClean="0"/>
              <a:t>Full GC</a:t>
            </a:r>
            <a:r>
              <a:rPr kumimoji="1" lang="zh-CN" altLang="en-US" dirty="0" smtClean="0"/>
              <a:t>的次数。在对</a:t>
            </a:r>
            <a:r>
              <a:rPr kumimoji="1" lang="en-US" altLang="zh-CN" dirty="0" smtClean="0"/>
              <a:t>JVM</a:t>
            </a:r>
            <a:r>
              <a:rPr kumimoji="1" lang="zh-CN" altLang="en-US" dirty="0" smtClean="0"/>
              <a:t>调优的过程中，很大一部分工作就是对于</a:t>
            </a:r>
            <a:r>
              <a:rPr kumimoji="1" lang="en-US" altLang="zh-CN" dirty="0" err="1" smtClean="0"/>
              <a:t>FullGC</a:t>
            </a:r>
            <a:r>
              <a:rPr kumimoji="1" lang="zh-CN" altLang="en-US" dirty="0" smtClean="0"/>
              <a:t>的调节。有如下原因可能导致</a:t>
            </a:r>
            <a:r>
              <a:rPr kumimoji="1" lang="en-US" altLang="zh-CN" dirty="0" smtClean="0"/>
              <a:t>Full GC</a:t>
            </a:r>
            <a:r>
              <a:rPr kumimoji="1" lang="zh-CN" altLang="en-US" dirty="0" smtClean="0"/>
              <a:t>：</a:t>
            </a:r>
          </a:p>
          <a:p>
            <a:r>
              <a:rPr kumimoji="1" lang="zh-CN" altLang="en-US" dirty="0" smtClean="0"/>
              <a:t>　　</a:t>
            </a:r>
            <a:r>
              <a:rPr kumimoji="1" lang="en-US" altLang="zh-CN" dirty="0" smtClean="0"/>
              <a:t>· </a:t>
            </a:r>
            <a:r>
              <a:rPr kumimoji="1" lang="zh-CN" altLang="en-US" dirty="0" smtClean="0"/>
              <a:t>年老代</a:t>
            </a:r>
            <a:r>
              <a:rPr kumimoji="1" lang="en-US" altLang="zh-CN" dirty="0" smtClean="0"/>
              <a:t>(Tenured)</a:t>
            </a:r>
            <a:r>
              <a:rPr kumimoji="1" lang="zh-CN" altLang="en-US" dirty="0" smtClean="0"/>
              <a:t>被写满</a:t>
            </a:r>
          </a:p>
          <a:p>
            <a:r>
              <a:rPr kumimoji="1" lang="zh-CN" altLang="en-US" dirty="0" smtClean="0"/>
              <a:t>　　</a:t>
            </a:r>
            <a:r>
              <a:rPr kumimoji="1" lang="en-US" altLang="zh-CN" dirty="0" smtClean="0"/>
              <a:t>· </a:t>
            </a:r>
            <a:r>
              <a:rPr kumimoji="1" lang="zh-CN" altLang="en-US" dirty="0" smtClean="0"/>
              <a:t>持久代</a:t>
            </a:r>
            <a:r>
              <a:rPr kumimoji="1" lang="en-US" altLang="zh-CN" dirty="0" smtClean="0"/>
              <a:t>(Perm)</a:t>
            </a:r>
            <a:r>
              <a:rPr kumimoji="1" lang="zh-CN" altLang="en-US" dirty="0" smtClean="0"/>
              <a:t>被写满</a:t>
            </a:r>
          </a:p>
          <a:p>
            <a:r>
              <a:rPr kumimoji="1" lang="zh-CN" altLang="en-US" dirty="0" smtClean="0"/>
              <a:t>　　</a:t>
            </a:r>
            <a:r>
              <a:rPr kumimoji="1" lang="en-US" altLang="zh-CN" dirty="0" smtClean="0"/>
              <a:t>· </a:t>
            </a:r>
            <a:r>
              <a:rPr kumimoji="1" lang="en-US" altLang="zh-CN" dirty="0" err="1" smtClean="0"/>
              <a:t>System.gc</a:t>
            </a:r>
            <a:r>
              <a:rPr kumimoji="1" lang="en-US" altLang="zh-CN" dirty="0" smtClean="0"/>
              <a:t>()</a:t>
            </a:r>
            <a:r>
              <a:rPr kumimoji="1" lang="zh-CN" altLang="en-US" dirty="0" smtClean="0"/>
              <a:t>被显示调用</a:t>
            </a:r>
            <a:endParaRPr kumimoji="1" lang="zh-CN" altLang="en-US" dirty="0"/>
          </a:p>
        </p:txBody>
      </p:sp>
      <p:sp>
        <p:nvSpPr>
          <p:cNvPr id="4" name="幻灯片编号占位符 3"/>
          <p:cNvSpPr>
            <a:spLocks noGrp="1"/>
          </p:cNvSpPr>
          <p:nvPr>
            <p:ph type="sldNum" sz="quarter" idx="10"/>
          </p:nvPr>
        </p:nvSpPr>
        <p:spPr/>
        <p:txBody>
          <a:bodyPr/>
          <a:lstStyle/>
          <a:p>
            <a:fld id="{7DD998DB-BD09-D440-B14A-CFB011857D71}" type="slidenum">
              <a:rPr kumimoji="1" lang="zh-CN" altLang="en-US" smtClean="0"/>
              <a:t>12</a:t>
            </a:fld>
            <a:endParaRPr kumimoji="1" lang="zh-CN" altLang="en-US"/>
          </a:p>
        </p:txBody>
      </p:sp>
    </p:spTree>
    <p:extLst>
      <p:ext uri="{BB962C8B-B14F-4D97-AF65-F5344CB8AC3E}">
        <p14:creationId xmlns:p14="http://schemas.microsoft.com/office/powerpoint/2010/main" val="1217507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）遇到</a:t>
            </a:r>
            <a:r>
              <a:rPr lang="en-US" altLang="zh-CN" sz="1200" kern="1200" dirty="0" smtClean="0">
                <a:solidFill>
                  <a:schemeClr val="tx1"/>
                </a:solidFill>
                <a:latin typeface="+mn-lt"/>
                <a:ea typeface="+mn-ea"/>
                <a:cs typeface="+mn-cs"/>
              </a:rPr>
              <a:t>new</a:t>
            </a:r>
            <a:r>
              <a:rPr lang="zh-CN" altLang="en-US"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getstatic</a:t>
            </a:r>
            <a:r>
              <a:rPr lang="zh-CN" altLang="en-US"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putstatic</a:t>
            </a:r>
            <a:r>
              <a:rPr lang="zh-CN" altLang="en-US" sz="1200" kern="1200" dirty="0" smtClean="0">
                <a:solidFill>
                  <a:schemeClr val="tx1"/>
                </a:solidFill>
                <a:latin typeface="+mn-lt"/>
                <a:ea typeface="+mn-ea"/>
                <a:cs typeface="+mn-cs"/>
              </a:rPr>
              <a:t>或</a:t>
            </a:r>
            <a:r>
              <a:rPr lang="en-US" altLang="zh-CN" sz="1200" kern="1200" dirty="0" err="1" smtClean="0">
                <a:solidFill>
                  <a:schemeClr val="tx1"/>
                </a:solidFill>
                <a:latin typeface="+mn-lt"/>
                <a:ea typeface="+mn-ea"/>
                <a:cs typeface="+mn-cs"/>
              </a:rPr>
              <a:t>invokestatic</a:t>
            </a:r>
            <a:r>
              <a:rPr lang="zh-CN" altLang="en-US" sz="1200" kern="1200" dirty="0" smtClean="0">
                <a:solidFill>
                  <a:schemeClr val="tx1"/>
                </a:solidFill>
                <a:latin typeface="+mn-lt"/>
                <a:ea typeface="+mn-ea"/>
                <a:cs typeface="+mn-cs"/>
              </a:rPr>
              <a:t>这</a:t>
            </a:r>
            <a:r>
              <a:rPr lang="en-US" altLang="zh-CN" sz="1200" kern="1200" dirty="0" smtClean="0">
                <a:solidFill>
                  <a:schemeClr val="tx1"/>
                </a:solidFill>
                <a:latin typeface="+mn-lt"/>
                <a:ea typeface="+mn-ea"/>
                <a:cs typeface="+mn-cs"/>
              </a:rPr>
              <a:t>4</a:t>
            </a:r>
            <a:r>
              <a:rPr lang="zh-CN" altLang="en-US" sz="1200" kern="1200" dirty="0" smtClean="0">
                <a:solidFill>
                  <a:schemeClr val="tx1"/>
                </a:solidFill>
                <a:latin typeface="+mn-lt"/>
                <a:ea typeface="+mn-ea"/>
                <a:cs typeface="+mn-cs"/>
              </a:rPr>
              <a:t>条字节码指令时，如果类没有进行过初始化，则需要先触发其初始化。生成这</a:t>
            </a:r>
            <a:r>
              <a:rPr lang="en-US" altLang="zh-CN" sz="1200" kern="1200" dirty="0" smtClean="0">
                <a:solidFill>
                  <a:schemeClr val="tx1"/>
                </a:solidFill>
                <a:latin typeface="+mn-lt"/>
                <a:ea typeface="+mn-ea"/>
                <a:cs typeface="+mn-cs"/>
              </a:rPr>
              <a:t>4</a:t>
            </a:r>
            <a:r>
              <a:rPr lang="zh-CN" altLang="en-US" sz="1200" kern="1200" dirty="0" smtClean="0">
                <a:solidFill>
                  <a:schemeClr val="tx1"/>
                </a:solidFill>
                <a:latin typeface="+mn-lt"/>
                <a:ea typeface="+mn-ea"/>
                <a:cs typeface="+mn-cs"/>
              </a:rPr>
              <a:t>条指令的最常见的</a:t>
            </a:r>
            <a:r>
              <a:rPr lang="en-US" altLang="zh-CN" sz="1200" kern="1200" dirty="0" smtClean="0">
                <a:solidFill>
                  <a:schemeClr val="tx1"/>
                </a:solidFill>
                <a:latin typeface="+mn-lt"/>
                <a:ea typeface="+mn-ea"/>
                <a:cs typeface="+mn-cs"/>
              </a:rPr>
              <a:t>Java</a:t>
            </a:r>
            <a:r>
              <a:rPr lang="zh-CN" altLang="en-US" sz="1200" kern="1200" dirty="0" smtClean="0">
                <a:solidFill>
                  <a:schemeClr val="tx1"/>
                </a:solidFill>
                <a:latin typeface="+mn-lt"/>
                <a:ea typeface="+mn-ea"/>
                <a:cs typeface="+mn-cs"/>
              </a:rPr>
              <a:t>代码场景是：使用</a:t>
            </a:r>
            <a:r>
              <a:rPr lang="en-US" altLang="zh-CN" sz="1200" kern="1200" dirty="0" smtClean="0">
                <a:solidFill>
                  <a:schemeClr val="tx1"/>
                </a:solidFill>
                <a:latin typeface="+mn-lt"/>
                <a:ea typeface="+mn-ea"/>
                <a:cs typeface="+mn-cs"/>
              </a:rPr>
              <a:t>new</a:t>
            </a:r>
            <a:r>
              <a:rPr lang="zh-CN" altLang="en-US" sz="1200" kern="1200" dirty="0" smtClean="0">
                <a:solidFill>
                  <a:schemeClr val="tx1"/>
                </a:solidFill>
                <a:latin typeface="+mn-lt"/>
                <a:ea typeface="+mn-ea"/>
                <a:cs typeface="+mn-cs"/>
              </a:rPr>
              <a:t>关键字实例化对象的时候、读取或设置一个类的静态字段（被</a:t>
            </a:r>
            <a:r>
              <a:rPr lang="en-US" altLang="zh-CN" sz="1200" kern="1200" dirty="0" smtClean="0">
                <a:solidFill>
                  <a:schemeClr val="tx1"/>
                </a:solidFill>
                <a:latin typeface="+mn-lt"/>
                <a:ea typeface="+mn-ea"/>
                <a:cs typeface="+mn-cs"/>
              </a:rPr>
              <a:t>final</a:t>
            </a:r>
            <a:r>
              <a:rPr lang="zh-CN" altLang="en-US" sz="1200" kern="1200" dirty="0" smtClean="0">
                <a:solidFill>
                  <a:schemeClr val="tx1"/>
                </a:solidFill>
                <a:latin typeface="+mn-lt"/>
                <a:ea typeface="+mn-ea"/>
                <a:cs typeface="+mn-cs"/>
              </a:rPr>
              <a:t>修饰、已在编译期把结果放入常量池的静态字段除外）的时候，以及调用一个类的静态方法的时候。</a:t>
            </a:r>
          </a:p>
          <a:p>
            <a:r>
              <a:rPr lang="en-US" altLang="zh-CN"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）使用</a:t>
            </a:r>
            <a:r>
              <a:rPr lang="en-US" altLang="zh-CN" sz="1200" kern="1200" dirty="0" err="1" smtClean="0">
                <a:solidFill>
                  <a:schemeClr val="tx1"/>
                </a:solidFill>
                <a:latin typeface="+mn-lt"/>
                <a:ea typeface="+mn-ea"/>
                <a:cs typeface="+mn-cs"/>
              </a:rPr>
              <a:t>java.lang.reflect</a:t>
            </a:r>
            <a:r>
              <a:rPr lang="zh-CN" altLang="en-US" sz="1200" kern="1200" dirty="0" smtClean="0">
                <a:solidFill>
                  <a:schemeClr val="tx1"/>
                </a:solidFill>
                <a:latin typeface="+mn-lt"/>
                <a:ea typeface="+mn-ea"/>
                <a:cs typeface="+mn-cs"/>
              </a:rPr>
              <a:t>包得方法对类进行反射调用的时候，如果类没有进行过初始化，则需要先触发其初始化。</a:t>
            </a:r>
          </a:p>
          <a:p>
            <a:r>
              <a:rPr lang="en-US" altLang="zh-CN"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）当初始化一个类的时候，如果发现其父类还没有进行过初始化，则需要先触发其父类的初始化。</a:t>
            </a:r>
          </a:p>
          <a:p>
            <a:r>
              <a:rPr lang="en-US" altLang="zh-CN" sz="1200" kern="1200" dirty="0" smtClean="0">
                <a:solidFill>
                  <a:schemeClr val="tx1"/>
                </a:solidFill>
                <a:latin typeface="+mn-lt"/>
                <a:ea typeface="+mn-ea"/>
                <a:cs typeface="+mn-cs"/>
              </a:rPr>
              <a:t>4</a:t>
            </a:r>
            <a:r>
              <a:rPr lang="zh-CN" altLang="en-US" sz="1200" kern="1200" dirty="0" smtClean="0">
                <a:solidFill>
                  <a:schemeClr val="tx1"/>
                </a:solidFill>
                <a:latin typeface="+mn-lt"/>
                <a:ea typeface="+mn-ea"/>
                <a:cs typeface="+mn-cs"/>
              </a:rPr>
              <a:t>）当虚拟机启动时，用户需要指定一个要执行的主类（包含</a:t>
            </a:r>
            <a:r>
              <a:rPr lang="en-US" altLang="zh-CN" sz="1200" kern="1200" dirty="0" smtClean="0">
                <a:solidFill>
                  <a:schemeClr val="tx1"/>
                </a:solidFill>
                <a:latin typeface="+mn-lt"/>
                <a:ea typeface="+mn-ea"/>
                <a:cs typeface="+mn-cs"/>
              </a:rPr>
              <a:t>main()</a:t>
            </a:r>
            <a:r>
              <a:rPr lang="zh-CN" altLang="en-US" sz="1200" kern="1200" dirty="0" smtClean="0">
                <a:solidFill>
                  <a:schemeClr val="tx1"/>
                </a:solidFill>
                <a:latin typeface="+mn-lt"/>
                <a:ea typeface="+mn-ea"/>
                <a:cs typeface="+mn-cs"/>
              </a:rPr>
              <a:t>方法的那个类），虚拟机会先初始化这个主类。</a:t>
            </a:r>
            <a:endParaRPr kumimoji="1" lang="zh-CN" altLang="en-US" dirty="0"/>
          </a:p>
        </p:txBody>
      </p:sp>
      <p:sp>
        <p:nvSpPr>
          <p:cNvPr id="4" name="幻灯片编号占位符 3"/>
          <p:cNvSpPr>
            <a:spLocks noGrp="1"/>
          </p:cNvSpPr>
          <p:nvPr>
            <p:ph type="sldNum" sz="quarter" idx="10"/>
          </p:nvPr>
        </p:nvSpPr>
        <p:spPr/>
        <p:txBody>
          <a:bodyPr/>
          <a:lstStyle/>
          <a:p>
            <a:fld id="{7DD998DB-BD09-D440-B14A-CFB011857D71}" type="slidenum">
              <a:rPr kumimoji="1" lang="zh-CN" altLang="en-US" smtClean="0"/>
              <a:t>17</a:t>
            </a:fld>
            <a:endParaRPr kumimoji="1" lang="zh-CN" altLang="en-US"/>
          </a:p>
        </p:txBody>
      </p:sp>
    </p:spTree>
    <p:extLst>
      <p:ext uri="{BB962C8B-B14F-4D97-AF65-F5344CB8AC3E}">
        <p14:creationId xmlns:p14="http://schemas.microsoft.com/office/powerpoint/2010/main" val="1735143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kern="1200" dirty="0" smtClean="0">
                <a:solidFill>
                  <a:schemeClr val="tx1"/>
                </a:solidFill>
                <a:latin typeface="+mn-lt"/>
                <a:ea typeface="+mn-ea"/>
                <a:cs typeface="+mn-cs"/>
              </a:rPr>
              <a:t>解析</a:t>
            </a:r>
            <a:endParaRPr lang="zh-CN" altLang="en-US" sz="1200" b="0" kern="1200" dirty="0" smtClean="0">
              <a:solidFill>
                <a:schemeClr val="tx1"/>
              </a:solidFill>
              <a:latin typeface="+mn-lt"/>
              <a:ea typeface="+mn-ea"/>
              <a:cs typeface="+mn-cs"/>
            </a:endParaRPr>
          </a:p>
          <a:p>
            <a:r>
              <a:rPr lang="zh-CN" altLang="en-US" sz="1200" b="1" kern="1200" dirty="0" smtClean="0">
                <a:solidFill>
                  <a:schemeClr val="tx1"/>
                </a:solidFill>
                <a:latin typeface="+mn-lt"/>
                <a:ea typeface="+mn-ea"/>
                <a:cs typeface="+mn-cs"/>
              </a:rPr>
              <a:t>所有方法调用中的目标方法在</a:t>
            </a:r>
            <a:r>
              <a:rPr lang="en-US" altLang="zh-CN" sz="1200" b="1" kern="1200" dirty="0" smtClean="0">
                <a:solidFill>
                  <a:schemeClr val="tx1"/>
                </a:solidFill>
                <a:latin typeface="+mn-lt"/>
                <a:ea typeface="+mn-ea"/>
                <a:cs typeface="+mn-cs"/>
              </a:rPr>
              <a:t>Class</a:t>
            </a:r>
            <a:r>
              <a:rPr lang="zh-CN" altLang="en-US" sz="1200" b="1" kern="1200" dirty="0" smtClean="0">
                <a:solidFill>
                  <a:schemeClr val="tx1"/>
                </a:solidFill>
                <a:latin typeface="+mn-lt"/>
                <a:ea typeface="+mn-ea"/>
                <a:cs typeface="+mn-cs"/>
              </a:rPr>
              <a:t>文件里面都是一个常量池中的符号引用</a:t>
            </a:r>
            <a:r>
              <a:rPr lang="zh-CN" altLang="en-US" sz="1200" b="0" kern="1200" dirty="0" smtClean="0">
                <a:solidFill>
                  <a:schemeClr val="tx1"/>
                </a:solidFill>
                <a:latin typeface="+mn-lt"/>
                <a:ea typeface="+mn-ea"/>
                <a:cs typeface="+mn-cs"/>
              </a:rPr>
              <a:t>。</a:t>
            </a:r>
          </a:p>
          <a:p>
            <a:r>
              <a:rPr lang="zh-CN" altLang="en-US" sz="1200" b="0" kern="1200" dirty="0" smtClean="0">
                <a:solidFill>
                  <a:schemeClr val="tx1"/>
                </a:solidFill>
                <a:latin typeface="+mn-lt"/>
                <a:ea typeface="+mn-ea"/>
                <a:cs typeface="+mn-cs"/>
              </a:rPr>
              <a:t>在类加载的解析阶段，一部分符号引用会被转化为直接引用，这种解析成立的前提是：</a:t>
            </a:r>
            <a:r>
              <a:rPr lang="zh-CN" altLang="en-US" sz="1200" b="1" kern="1200" dirty="0" smtClean="0">
                <a:solidFill>
                  <a:schemeClr val="tx1"/>
                </a:solidFill>
                <a:latin typeface="+mn-lt"/>
                <a:ea typeface="+mn-ea"/>
                <a:cs typeface="+mn-cs"/>
              </a:rPr>
              <a:t>方法在程序真正运行之前就有一个可确定的调用版本，且这个方法的调用版本在运行时是不可改变的</a:t>
            </a:r>
            <a:r>
              <a:rPr lang="zh-CN" altLang="en-US" sz="1200" b="0" kern="1200" dirty="0" smtClean="0">
                <a:solidFill>
                  <a:schemeClr val="tx1"/>
                </a:solidFill>
                <a:latin typeface="+mn-lt"/>
                <a:ea typeface="+mn-ea"/>
                <a:cs typeface="+mn-cs"/>
              </a:rPr>
              <a:t>。符合这个条件的有</a:t>
            </a:r>
            <a:r>
              <a:rPr lang="zh-CN" altLang="en-US" sz="1200" b="1" kern="1200" dirty="0" smtClean="0">
                <a:solidFill>
                  <a:schemeClr val="tx1"/>
                </a:solidFill>
                <a:latin typeface="+mn-lt"/>
                <a:ea typeface="+mn-ea"/>
                <a:cs typeface="+mn-cs"/>
              </a:rPr>
              <a:t>静态方法</a:t>
            </a:r>
            <a:r>
              <a:rPr lang="zh-CN" altLang="en-US" sz="1200" b="0" kern="1200" dirty="0" smtClean="0">
                <a:solidFill>
                  <a:schemeClr val="tx1"/>
                </a:solidFill>
                <a:latin typeface="+mn-lt"/>
                <a:ea typeface="+mn-ea"/>
                <a:cs typeface="+mn-cs"/>
              </a:rPr>
              <a:t>和</a:t>
            </a:r>
            <a:r>
              <a:rPr lang="zh-CN" altLang="en-US" sz="1200" b="1" kern="1200" dirty="0" smtClean="0">
                <a:solidFill>
                  <a:schemeClr val="tx1"/>
                </a:solidFill>
                <a:latin typeface="+mn-lt"/>
                <a:ea typeface="+mn-ea"/>
                <a:cs typeface="+mn-cs"/>
              </a:rPr>
              <a:t>私有方法</a:t>
            </a:r>
            <a:r>
              <a:rPr lang="zh-CN" altLang="en-US" sz="1200" b="0" kern="1200" dirty="0" smtClean="0">
                <a:solidFill>
                  <a:schemeClr val="tx1"/>
                </a:solidFill>
                <a:latin typeface="+mn-lt"/>
                <a:ea typeface="+mn-ea"/>
                <a:cs typeface="+mn-cs"/>
              </a:rPr>
              <a:t>两大类。</a:t>
            </a:r>
            <a:endParaRPr lang="en-US" altLang="zh-CN" sz="1200" b="0" kern="1200" dirty="0" smtClean="0">
              <a:solidFill>
                <a:schemeClr val="tx1"/>
              </a:solidFill>
              <a:latin typeface="+mn-lt"/>
              <a:ea typeface="+mn-ea"/>
              <a:cs typeface="+mn-cs"/>
            </a:endParaRPr>
          </a:p>
          <a:p>
            <a:endParaRPr lang="en-US" altLang="zh-TW" sz="1200" b="0" kern="1200" dirty="0" smtClean="0">
              <a:solidFill>
                <a:schemeClr val="tx1"/>
              </a:solidFill>
              <a:latin typeface="+mn-lt"/>
              <a:ea typeface="+mn-ea"/>
              <a:cs typeface="+mn-cs"/>
            </a:endParaRPr>
          </a:p>
          <a:p>
            <a:r>
              <a:rPr lang="zh-CN" altLang="en-US" sz="1200" b="1" kern="1200" dirty="0" smtClean="0">
                <a:solidFill>
                  <a:schemeClr val="tx1"/>
                </a:solidFill>
                <a:latin typeface="+mn-lt"/>
                <a:ea typeface="+mn-ea"/>
                <a:cs typeface="+mn-cs"/>
              </a:rPr>
              <a:t>虚方法表中存放着各个方法的实际入口地址，如果某个方法在子类中没有被重写，那么子类的虚方法表里的地址入口和父类相同方法的地址入口是一致的。如果子类重写了这个方法，子类方法表中的地址就会被替换为指向子类实现版本的入口地址。</a:t>
            </a:r>
            <a:r>
              <a:rPr lang="zh-CN" altLang="en-US" sz="1200" b="0" kern="1200" dirty="0" smtClean="0">
                <a:solidFill>
                  <a:schemeClr val="tx1"/>
                </a:solidFill>
                <a:latin typeface="+mn-lt"/>
                <a:ea typeface="+mn-ea"/>
                <a:cs typeface="+mn-cs"/>
              </a:rPr>
              <a:t>为了程序实现上的方百年，具有相同签名的方法，在父类、子类的虚方发表中都应当具有一样的索引序号，这样当类型变换时，仅需要变更要查找的方法表即可。方法表一般在类加载的连接阶段进行初始化，准备了类的变量初始值后，虚拟机会把该类的方法表也初始化完毕。</a:t>
            </a:r>
            <a:endParaRPr lang="en-US" altLang="zh-TW" sz="1200" kern="1200" dirty="0" smtClean="0">
              <a:solidFill>
                <a:schemeClr val="tx1"/>
              </a:solidFill>
              <a:latin typeface="+mn-lt"/>
              <a:ea typeface="+mn-ea"/>
              <a:cs typeface="+mn-cs"/>
            </a:endParaRPr>
          </a:p>
          <a:p>
            <a:r>
              <a:rPr lang="zh-TW" altLang="en-US" sz="1200" kern="1200" dirty="0" smtClean="0">
                <a:solidFill>
                  <a:schemeClr val="tx1"/>
                </a:solidFill>
                <a:latin typeface="+mn-lt"/>
                <a:ea typeface="+mn-ea"/>
                <a:cs typeface="+mn-cs"/>
              </a:rPr>
              <a:t>只要能被</a:t>
            </a:r>
            <a:r>
              <a:rPr lang="en-US" altLang="zh-TW" sz="1200" b="1" kern="1200" dirty="0" err="1" smtClean="0">
                <a:solidFill>
                  <a:schemeClr val="tx1"/>
                </a:solidFill>
                <a:latin typeface="+mn-lt"/>
                <a:ea typeface="+mn-ea"/>
                <a:cs typeface="+mn-cs"/>
              </a:rPr>
              <a:t>invokestatic</a:t>
            </a:r>
            <a:r>
              <a:rPr lang="zh-TW" altLang="en-US" sz="1200" b="0" kern="1200" dirty="0" smtClean="0">
                <a:solidFill>
                  <a:schemeClr val="tx1"/>
                </a:solidFill>
                <a:latin typeface="+mn-lt"/>
                <a:ea typeface="+mn-ea"/>
                <a:cs typeface="+mn-cs"/>
              </a:rPr>
              <a:t>和</a:t>
            </a:r>
            <a:r>
              <a:rPr lang="en-US" altLang="zh-TW" sz="1200" b="1" kern="1200" dirty="0" err="1" smtClean="0">
                <a:solidFill>
                  <a:schemeClr val="tx1"/>
                </a:solidFill>
                <a:latin typeface="+mn-lt"/>
                <a:ea typeface="+mn-ea"/>
                <a:cs typeface="+mn-cs"/>
              </a:rPr>
              <a:t>invokespecial</a:t>
            </a:r>
            <a:r>
              <a:rPr lang="zh-TW" altLang="en-US" sz="1200" b="0" kern="1200" dirty="0" smtClean="0">
                <a:solidFill>
                  <a:schemeClr val="tx1"/>
                </a:solidFill>
                <a:latin typeface="+mn-lt"/>
                <a:ea typeface="+mn-ea"/>
                <a:cs typeface="+mn-cs"/>
              </a:rPr>
              <a:t>调用的方法，都可以</a:t>
            </a:r>
            <a:r>
              <a:rPr lang="zh-TW" altLang="en-US" sz="1200" b="1" kern="1200" dirty="0" smtClean="0">
                <a:solidFill>
                  <a:schemeClr val="tx1"/>
                </a:solidFill>
                <a:latin typeface="+mn-lt"/>
                <a:ea typeface="+mn-ea"/>
                <a:cs typeface="+mn-cs"/>
              </a:rPr>
              <a:t>在解析阶段进行转化</a:t>
            </a:r>
            <a:r>
              <a:rPr lang="zh-TW" altLang="en-US" sz="1200" b="0" kern="1200" dirty="0" smtClean="0">
                <a:solidFill>
                  <a:schemeClr val="tx1"/>
                </a:solidFill>
                <a:latin typeface="+mn-lt"/>
                <a:ea typeface="+mn-ea"/>
                <a:cs typeface="+mn-cs"/>
              </a:rPr>
              <a:t>。</a:t>
            </a:r>
          </a:p>
          <a:p>
            <a:r>
              <a:rPr lang="zh-TW" altLang="en-US" sz="1200" b="0" kern="1200" dirty="0" smtClean="0">
                <a:solidFill>
                  <a:schemeClr val="tx1"/>
                </a:solidFill>
                <a:latin typeface="+mn-lt"/>
                <a:ea typeface="+mn-ea"/>
                <a:cs typeface="+mn-cs"/>
              </a:rPr>
              <a:t>除此以外（除</a:t>
            </a:r>
            <a:r>
              <a:rPr lang="zh-TW" altLang="en-US" sz="1200" b="1" kern="1200" dirty="0" smtClean="0">
                <a:solidFill>
                  <a:schemeClr val="tx1"/>
                </a:solidFill>
                <a:latin typeface="+mn-lt"/>
                <a:ea typeface="+mn-ea"/>
                <a:cs typeface="+mn-cs"/>
              </a:rPr>
              <a:t>静态方法，实例构造器，私有方法，父类方法</a:t>
            </a:r>
            <a:r>
              <a:rPr lang="zh-TW" altLang="en-US" sz="1200" b="0" kern="1200" dirty="0" smtClean="0">
                <a:solidFill>
                  <a:schemeClr val="tx1"/>
                </a:solidFill>
                <a:latin typeface="+mn-lt"/>
                <a:ea typeface="+mn-ea"/>
                <a:cs typeface="+mn-cs"/>
              </a:rPr>
              <a:t>以外）其他方法称为虚方法。</a:t>
            </a:r>
            <a:endParaRPr kumimoji="1" lang="zh-CN" altLang="en-US" dirty="0"/>
          </a:p>
        </p:txBody>
      </p:sp>
      <p:sp>
        <p:nvSpPr>
          <p:cNvPr id="4" name="幻灯片编号占位符 3"/>
          <p:cNvSpPr>
            <a:spLocks noGrp="1"/>
          </p:cNvSpPr>
          <p:nvPr>
            <p:ph type="sldNum" sz="quarter" idx="10"/>
          </p:nvPr>
        </p:nvSpPr>
        <p:spPr/>
        <p:txBody>
          <a:bodyPr/>
          <a:lstStyle/>
          <a:p>
            <a:fld id="{7DD998DB-BD09-D440-B14A-CFB011857D71}" type="slidenum">
              <a:rPr kumimoji="1" lang="zh-CN" altLang="en-US" smtClean="0"/>
              <a:t>21</a:t>
            </a:fld>
            <a:endParaRPr kumimoji="1" lang="zh-CN" altLang="en-US"/>
          </a:p>
        </p:txBody>
      </p:sp>
    </p:spTree>
    <p:extLst>
      <p:ext uri="{BB962C8B-B14F-4D97-AF65-F5344CB8AC3E}">
        <p14:creationId xmlns:p14="http://schemas.microsoft.com/office/powerpoint/2010/main" val="1124919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Java</a:t>
            </a:r>
            <a:r>
              <a:rPr kumimoji="1" lang="zh-CN" altLang="en-US" dirty="0" smtClean="0"/>
              <a:t>泛型（</a:t>
            </a:r>
            <a:r>
              <a:rPr kumimoji="1" lang="en-US" altLang="zh-CN" dirty="0" smtClean="0"/>
              <a:t>generics</a:t>
            </a:r>
            <a:r>
              <a:rPr kumimoji="1" lang="zh-CN" altLang="en-US" dirty="0" smtClean="0"/>
              <a:t>）是</a:t>
            </a:r>
            <a:r>
              <a:rPr kumimoji="1" lang="en-US" altLang="zh-CN" dirty="0" smtClean="0"/>
              <a:t>JDK 5</a:t>
            </a:r>
            <a:r>
              <a:rPr kumimoji="1" lang="zh-CN" altLang="en-US" dirty="0" smtClean="0"/>
              <a:t>中引入的一个新特性，允许在定义类和接口的时候使用类型参数（</a:t>
            </a:r>
            <a:r>
              <a:rPr kumimoji="1" lang="en-US" altLang="zh-CN" dirty="0" smtClean="0"/>
              <a:t>type parameter</a:t>
            </a:r>
            <a:r>
              <a:rPr kumimoji="1" lang="zh-CN" altLang="en-US" dirty="0" smtClean="0"/>
              <a:t>）。声明的类型参数在使用时用具体的类型来替换。泛型最主要的应用是在</a:t>
            </a:r>
            <a:r>
              <a:rPr kumimoji="1" lang="en-US" altLang="zh-CN" dirty="0" smtClean="0"/>
              <a:t>JDK 5</a:t>
            </a:r>
            <a:r>
              <a:rPr kumimoji="1" lang="zh-CN" altLang="en-US" dirty="0" smtClean="0"/>
              <a:t>中的新集合类框架中。对于泛型概念的引入，开发社区的观点是褒贬不一。从好的方面来说，泛型的引入可以解决之前的集合类框架在使用过程中通常会出现的运行时刻类型错误，因为编译器可以在编译时刻就发现很多明显的错误。而从不好的地方来说，为了保证与旧有版本的兼容性，</a:t>
            </a:r>
            <a:r>
              <a:rPr kumimoji="1" lang="en-US" altLang="zh-CN" dirty="0" smtClean="0"/>
              <a:t>Java</a:t>
            </a:r>
            <a:r>
              <a:rPr kumimoji="1" lang="zh-CN" altLang="en-US" dirty="0" smtClean="0"/>
              <a:t>泛型的实现上存在着一些不够优雅的地方。</a:t>
            </a: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正确理解泛型概念的首要前提是理解类型擦除（</a:t>
            </a:r>
            <a:r>
              <a:rPr lang="en-US" altLang="zh-CN" sz="1200" kern="1200" dirty="0" smtClean="0">
                <a:solidFill>
                  <a:schemeClr val="tx1"/>
                </a:solidFill>
                <a:latin typeface="+mn-lt"/>
                <a:ea typeface="+mn-ea"/>
                <a:cs typeface="+mn-cs"/>
              </a:rPr>
              <a:t>type erasure</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Java</a:t>
            </a:r>
            <a:r>
              <a:rPr lang="zh-CN" altLang="en-US" sz="1200" kern="1200" dirty="0" smtClean="0">
                <a:solidFill>
                  <a:schemeClr val="tx1"/>
                </a:solidFill>
                <a:latin typeface="+mn-lt"/>
                <a:ea typeface="+mn-ea"/>
                <a:cs typeface="+mn-cs"/>
              </a:rPr>
              <a:t>中的泛型基本上都是在编译器这个层次来实现的。在生成的</a:t>
            </a:r>
            <a:r>
              <a:rPr lang="en-US" altLang="zh-CN" sz="1200" kern="1200" dirty="0" smtClean="0">
                <a:solidFill>
                  <a:schemeClr val="tx1"/>
                </a:solidFill>
                <a:latin typeface="+mn-lt"/>
                <a:ea typeface="+mn-ea"/>
                <a:cs typeface="+mn-cs"/>
              </a:rPr>
              <a:t>Java</a:t>
            </a:r>
            <a:r>
              <a:rPr lang="zh-CN" altLang="en-US" sz="1200" kern="1200" dirty="0" smtClean="0">
                <a:solidFill>
                  <a:schemeClr val="tx1"/>
                </a:solidFill>
                <a:latin typeface="+mn-lt"/>
                <a:ea typeface="+mn-ea"/>
                <a:cs typeface="+mn-cs"/>
              </a:rPr>
              <a:t>字节代码中是不包含泛型中的类型信息的。使用泛型的时候加上的类型参数，会被编译器在编译的时候去掉。这个过程就称为类型擦除。</a:t>
            </a:r>
            <a:endParaRPr lang="en-US" altLang="zh-CN"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很多泛型的奇怪特性都与这个类型擦除的存在有关，包括：</a:t>
            </a:r>
          </a:p>
          <a:p>
            <a:r>
              <a:rPr lang="zh-TW" altLang="en-US" sz="1200" kern="1200" dirty="0" smtClean="0">
                <a:solidFill>
                  <a:schemeClr val="tx1"/>
                </a:solidFill>
                <a:latin typeface="+mn-lt"/>
                <a:ea typeface="+mn-ea"/>
                <a:cs typeface="+mn-cs"/>
              </a:rPr>
              <a:t>泛型类并没有自己独有的</a:t>
            </a:r>
            <a:r>
              <a:rPr lang="en-US" altLang="zh-TW" sz="1200" kern="1200" dirty="0" smtClean="0">
                <a:solidFill>
                  <a:schemeClr val="tx1"/>
                </a:solidFill>
                <a:latin typeface="+mn-lt"/>
                <a:ea typeface="+mn-ea"/>
                <a:cs typeface="+mn-cs"/>
              </a:rPr>
              <a:t>Class</a:t>
            </a:r>
            <a:r>
              <a:rPr lang="zh-TW" altLang="en-US" sz="1200" kern="1200" dirty="0" smtClean="0">
                <a:solidFill>
                  <a:schemeClr val="tx1"/>
                </a:solidFill>
                <a:latin typeface="+mn-lt"/>
                <a:ea typeface="+mn-ea"/>
                <a:cs typeface="+mn-cs"/>
              </a:rPr>
              <a:t>类对象。比如并不存在</a:t>
            </a:r>
            <a:r>
              <a:rPr lang="en-US" altLang="zh-TW" sz="1200" kern="1200" dirty="0" smtClean="0">
                <a:solidFill>
                  <a:schemeClr val="tx1"/>
                </a:solidFill>
                <a:latin typeface="+mn-lt"/>
                <a:ea typeface="+mn-ea"/>
                <a:cs typeface="+mn-cs"/>
              </a:rPr>
              <a:t>List&lt;String&gt;.class</a:t>
            </a:r>
            <a:r>
              <a:rPr lang="zh-TW" altLang="en-US" sz="1200" kern="1200" dirty="0" smtClean="0">
                <a:solidFill>
                  <a:schemeClr val="tx1"/>
                </a:solidFill>
                <a:latin typeface="+mn-lt"/>
                <a:ea typeface="+mn-ea"/>
                <a:cs typeface="+mn-cs"/>
              </a:rPr>
              <a:t>或是</a:t>
            </a:r>
            <a:r>
              <a:rPr lang="en-US" altLang="zh-TW" sz="1200" kern="1200" dirty="0" smtClean="0">
                <a:solidFill>
                  <a:schemeClr val="tx1"/>
                </a:solidFill>
                <a:latin typeface="+mn-lt"/>
                <a:ea typeface="+mn-ea"/>
                <a:cs typeface="+mn-cs"/>
              </a:rPr>
              <a:t>List&lt;Integer&gt;.class</a:t>
            </a:r>
            <a:r>
              <a:rPr lang="zh-TW" altLang="en-US" sz="1200" kern="1200" dirty="0" smtClean="0">
                <a:solidFill>
                  <a:schemeClr val="tx1"/>
                </a:solidFill>
                <a:latin typeface="+mn-lt"/>
                <a:ea typeface="+mn-ea"/>
                <a:cs typeface="+mn-cs"/>
              </a:rPr>
              <a:t>，而只有</a:t>
            </a:r>
            <a:r>
              <a:rPr lang="en-US" altLang="zh-TW" sz="1200" kern="1200" dirty="0" err="1" smtClean="0">
                <a:solidFill>
                  <a:schemeClr val="tx1"/>
                </a:solidFill>
                <a:latin typeface="+mn-lt"/>
                <a:ea typeface="+mn-ea"/>
                <a:cs typeface="+mn-cs"/>
              </a:rPr>
              <a:t>List.class</a:t>
            </a:r>
            <a:r>
              <a:rPr lang="zh-TW" altLang="en-US" sz="1200" kern="1200" dirty="0" smtClean="0">
                <a:solidFill>
                  <a:schemeClr val="tx1"/>
                </a:solidFill>
                <a:latin typeface="+mn-lt"/>
                <a:ea typeface="+mn-ea"/>
                <a:cs typeface="+mn-cs"/>
              </a:rPr>
              <a:t>。</a:t>
            </a:r>
          </a:p>
          <a:p>
            <a:r>
              <a:rPr lang="zh-TW" altLang="en-US" sz="1200" kern="1200" dirty="0" smtClean="0">
                <a:solidFill>
                  <a:schemeClr val="tx1"/>
                </a:solidFill>
                <a:latin typeface="+mn-lt"/>
                <a:ea typeface="+mn-ea"/>
                <a:cs typeface="+mn-cs"/>
              </a:rPr>
              <a:t>静态变量是被泛型类的所有实例所共享的。对于声明为</a:t>
            </a:r>
            <a:r>
              <a:rPr lang="en-US" altLang="zh-TW" sz="1200" kern="1200" dirty="0" err="1" smtClean="0">
                <a:solidFill>
                  <a:schemeClr val="tx1"/>
                </a:solidFill>
                <a:latin typeface="+mn-lt"/>
                <a:ea typeface="+mn-ea"/>
                <a:cs typeface="+mn-cs"/>
              </a:rPr>
              <a:t>MyClass</a:t>
            </a:r>
            <a:r>
              <a:rPr lang="en-US" altLang="zh-TW" sz="1200" kern="1200" dirty="0" smtClean="0">
                <a:solidFill>
                  <a:schemeClr val="tx1"/>
                </a:solidFill>
                <a:latin typeface="+mn-lt"/>
                <a:ea typeface="+mn-ea"/>
                <a:cs typeface="+mn-cs"/>
              </a:rPr>
              <a:t>&lt;T&gt;</a:t>
            </a:r>
            <a:r>
              <a:rPr lang="zh-TW" altLang="en-US" sz="1200" kern="1200" dirty="0" smtClean="0">
                <a:solidFill>
                  <a:schemeClr val="tx1"/>
                </a:solidFill>
                <a:latin typeface="+mn-lt"/>
                <a:ea typeface="+mn-ea"/>
                <a:cs typeface="+mn-cs"/>
              </a:rPr>
              <a:t>的类，访问其中的静态变量的方法仍然是 </a:t>
            </a:r>
            <a:r>
              <a:rPr lang="en-US" altLang="zh-TW" sz="1200" kern="1200" dirty="0" err="1" smtClean="0">
                <a:solidFill>
                  <a:schemeClr val="tx1"/>
                </a:solidFill>
                <a:latin typeface="+mn-lt"/>
                <a:ea typeface="+mn-ea"/>
                <a:cs typeface="+mn-cs"/>
              </a:rPr>
              <a:t>MyClass.myStaticVar</a:t>
            </a:r>
            <a:r>
              <a:rPr lang="zh-TW" altLang="en-US" sz="1200" kern="1200" dirty="0" smtClean="0">
                <a:solidFill>
                  <a:schemeClr val="tx1"/>
                </a:solidFill>
                <a:latin typeface="+mn-lt"/>
                <a:ea typeface="+mn-ea"/>
                <a:cs typeface="+mn-cs"/>
              </a:rPr>
              <a:t>。不管是通过</a:t>
            </a:r>
            <a:r>
              <a:rPr lang="en-US" altLang="zh-TW" sz="1200" kern="1200" dirty="0" smtClean="0">
                <a:solidFill>
                  <a:schemeClr val="tx1"/>
                </a:solidFill>
                <a:latin typeface="+mn-lt"/>
                <a:ea typeface="+mn-ea"/>
                <a:cs typeface="+mn-cs"/>
              </a:rPr>
              <a:t>new </a:t>
            </a:r>
            <a:r>
              <a:rPr lang="en-US" altLang="zh-TW" sz="1200" kern="1200" dirty="0" err="1" smtClean="0">
                <a:solidFill>
                  <a:schemeClr val="tx1"/>
                </a:solidFill>
                <a:latin typeface="+mn-lt"/>
                <a:ea typeface="+mn-ea"/>
                <a:cs typeface="+mn-cs"/>
              </a:rPr>
              <a:t>MyClass</a:t>
            </a:r>
            <a:r>
              <a:rPr lang="en-US" altLang="zh-TW" sz="1200" kern="1200" dirty="0" smtClean="0">
                <a:solidFill>
                  <a:schemeClr val="tx1"/>
                </a:solidFill>
                <a:latin typeface="+mn-lt"/>
                <a:ea typeface="+mn-ea"/>
                <a:cs typeface="+mn-cs"/>
              </a:rPr>
              <a:t>&lt;String&gt;</a:t>
            </a:r>
            <a:r>
              <a:rPr lang="zh-TW" altLang="en-US" sz="1200" kern="1200" dirty="0" smtClean="0">
                <a:solidFill>
                  <a:schemeClr val="tx1"/>
                </a:solidFill>
                <a:latin typeface="+mn-lt"/>
                <a:ea typeface="+mn-ea"/>
                <a:cs typeface="+mn-cs"/>
              </a:rPr>
              <a:t>还是</a:t>
            </a:r>
            <a:r>
              <a:rPr lang="en-US" altLang="zh-TW" sz="1200" kern="1200" dirty="0" smtClean="0">
                <a:solidFill>
                  <a:schemeClr val="tx1"/>
                </a:solidFill>
                <a:latin typeface="+mn-lt"/>
                <a:ea typeface="+mn-ea"/>
                <a:cs typeface="+mn-cs"/>
              </a:rPr>
              <a:t>new </a:t>
            </a:r>
            <a:r>
              <a:rPr lang="en-US" altLang="zh-TW" sz="1200" kern="1200" dirty="0" err="1" smtClean="0">
                <a:solidFill>
                  <a:schemeClr val="tx1"/>
                </a:solidFill>
                <a:latin typeface="+mn-lt"/>
                <a:ea typeface="+mn-ea"/>
                <a:cs typeface="+mn-cs"/>
              </a:rPr>
              <a:t>MyClass</a:t>
            </a:r>
            <a:r>
              <a:rPr lang="en-US" altLang="zh-TW" sz="1200" kern="1200" dirty="0" smtClean="0">
                <a:solidFill>
                  <a:schemeClr val="tx1"/>
                </a:solidFill>
                <a:latin typeface="+mn-lt"/>
                <a:ea typeface="+mn-ea"/>
                <a:cs typeface="+mn-cs"/>
              </a:rPr>
              <a:t>&lt;Integer&gt;</a:t>
            </a:r>
            <a:r>
              <a:rPr lang="zh-TW" altLang="en-US" sz="1200" kern="1200" dirty="0" smtClean="0">
                <a:solidFill>
                  <a:schemeClr val="tx1"/>
                </a:solidFill>
                <a:latin typeface="+mn-lt"/>
                <a:ea typeface="+mn-ea"/>
                <a:cs typeface="+mn-cs"/>
              </a:rPr>
              <a:t>创建的对象，都是共享一个静态变量。</a:t>
            </a:r>
          </a:p>
          <a:p>
            <a:r>
              <a:rPr lang="zh-TW" altLang="en-US" sz="1200" kern="1200" dirty="0" smtClean="0">
                <a:solidFill>
                  <a:schemeClr val="tx1"/>
                </a:solidFill>
                <a:latin typeface="+mn-lt"/>
                <a:ea typeface="+mn-ea"/>
                <a:cs typeface="+mn-cs"/>
              </a:rPr>
              <a:t>泛型的类型参数不能用在</a:t>
            </a:r>
            <a:r>
              <a:rPr lang="en-US" altLang="zh-TW" sz="1200" kern="1200" dirty="0" smtClean="0">
                <a:solidFill>
                  <a:schemeClr val="tx1"/>
                </a:solidFill>
                <a:latin typeface="+mn-lt"/>
                <a:ea typeface="+mn-ea"/>
                <a:cs typeface="+mn-cs"/>
              </a:rPr>
              <a:t>Java</a:t>
            </a:r>
            <a:r>
              <a:rPr lang="zh-TW" altLang="en-US" sz="1200" kern="1200" dirty="0" smtClean="0">
                <a:solidFill>
                  <a:schemeClr val="tx1"/>
                </a:solidFill>
                <a:latin typeface="+mn-lt"/>
                <a:ea typeface="+mn-ea"/>
                <a:cs typeface="+mn-cs"/>
              </a:rPr>
              <a:t>异常处理的</a:t>
            </a:r>
            <a:r>
              <a:rPr lang="en-US" altLang="zh-TW" sz="1200" kern="1200" dirty="0" smtClean="0">
                <a:solidFill>
                  <a:schemeClr val="tx1"/>
                </a:solidFill>
                <a:latin typeface="+mn-lt"/>
                <a:ea typeface="+mn-ea"/>
                <a:cs typeface="+mn-cs"/>
              </a:rPr>
              <a:t>catch</a:t>
            </a:r>
            <a:r>
              <a:rPr lang="zh-TW" altLang="en-US" sz="1200" kern="1200" dirty="0" smtClean="0">
                <a:solidFill>
                  <a:schemeClr val="tx1"/>
                </a:solidFill>
                <a:latin typeface="+mn-lt"/>
                <a:ea typeface="+mn-ea"/>
                <a:cs typeface="+mn-cs"/>
              </a:rPr>
              <a:t>语句中。因为异常处理是由</a:t>
            </a:r>
            <a:r>
              <a:rPr lang="en-US" altLang="zh-TW" sz="1200" kern="1200" dirty="0" smtClean="0">
                <a:solidFill>
                  <a:schemeClr val="tx1"/>
                </a:solidFill>
                <a:latin typeface="+mn-lt"/>
                <a:ea typeface="+mn-ea"/>
                <a:cs typeface="+mn-cs"/>
              </a:rPr>
              <a:t>JVM</a:t>
            </a:r>
            <a:r>
              <a:rPr lang="zh-TW" altLang="en-US" sz="1200" kern="1200" dirty="0" smtClean="0">
                <a:solidFill>
                  <a:schemeClr val="tx1"/>
                </a:solidFill>
                <a:latin typeface="+mn-lt"/>
                <a:ea typeface="+mn-ea"/>
                <a:cs typeface="+mn-cs"/>
              </a:rPr>
              <a:t>在运行时刻来进行的。由于类型信息被擦除，</a:t>
            </a:r>
            <a:r>
              <a:rPr lang="en-US" altLang="zh-TW" sz="1200" kern="1200" dirty="0" smtClean="0">
                <a:solidFill>
                  <a:schemeClr val="tx1"/>
                </a:solidFill>
                <a:latin typeface="+mn-lt"/>
                <a:ea typeface="+mn-ea"/>
                <a:cs typeface="+mn-cs"/>
              </a:rPr>
              <a:t>JVM</a:t>
            </a:r>
            <a:r>
              <a:rPr lang="zh-TW" altLang="en-US" sz="1200" kern="1200" dirty="0" smtClean="0">
                <a:solidFill>
                  <a:schemeClr val="tx1"/>
                </a:solidFill>
                <a:latin typeface="+mn-lt"/>
                <a:ea typeface="+mn-ea"/>
                <a:cs typeface="+mn-cs"/>
              </a:rPr>
              <a:t>是无法区分两个异常类型</a:t>
            </a:r>
            <a:r>
              <a:rPr lang="en-US" altLang="zh-TW" sz="1200" kern="1200" dirty="0" err="1" smtClean="0">
                <a:solidFill>
                  <a:schemeClr val="tx1"/>
                </a:solidFill>
                <a:latin typeface="+mn-lt"/>
                <a:ea typeface="+mn-ea"/>
                <a:cs typeface="+mn-cs"/>
              </a:rPr>
              <a:t>MyException</a:t>
            </a:r>
            <a:r>
              <a:rPr lang="en-US" altLang="zh-TW" sz="1200" kern="1200" dirty="0" smtClean="0">
                <a:solidFill>
                  <a:schemeClr val="tx1"/>
                </a:solidFill>
                <a:latin typeface="+mn-lt"/>
                <a:ea typeface="+mn-ea"/>
                <a:cs typeface="+mn-cs"/>
              </a:rPr>
              <a:t>&lt;String&gt;</a:t>
            </a:r>
            <a:r>
              <a:rPr lang="zh-TW" altLang="en-US" sz="1200" kern="1200" dirty="0" smtClean="0">
                <a:solidFill>
                  <a:schemeClr val="tx1"/>
                </a:solidFill>
                <a:latin typeface="+mn-lt"/>
                <a:ea typeface="+mn-ea"/>
                <a:cs typeface="+mn-cs"/>
              </a:rPr>
              <a:t>和</a:t>
            </a:r>
            <a:r>
              <a:rPr lang="en-US" altLang="zh-TW" sz="1200" kern="1200" dirty="0" err="1" smtClean="0">
                <a:solidFill>
                  <a:schemeClr val="tx1"/>
                </a:solidFill>
                <a:latin typeface="+mn-lt"/>
                <a:ea typeface="+mn-ea"/>
                <a:cs typeface="+mn-cs"/>
              </a:rPr>
              <a:t>MyException</a:t>
            </a:r>
            <a:r>
              <a:rPr lang="en-US" altLang="zh-TW" sz="1200" kern="1200" dirty="0" smtClean="0">
                <a:solidFill>
                  <a:schemeClr val="tx1"/>
                </a:solidFill>
                <a:latin typeface="+mn-lt"/>
                <a:ea typeface="+mn-ea"/>
                <a:cs typeface="+mn-cs"/>
              </a:rPr>
              <a:t>&lt;Integer&gt;</a:t>
            </a:r>
            <a:r>
              <a:rPr lang="zh-TW" altLang="en-US" sz="1200" kern="1200" dirty="0" smtClean="0">
                <a:solidFill>
                  <a:schemeClr val="tx1"/>
                </a:solidFill>
                <a:latin typeface="+mn-lt"/>
                <a:ea typeface="+mn-ea"/>
                <a:cs typeface="+mn-cs"/>
              </a:rPr>
              <a:t>的。对于</a:t>
            </a:r>
            <a:r>
              <a:rPr lang="en-US" altLang="zh-TW" sz="1200" kern="1200" dirty="0" smtClean="0">
                <a:solidFill>
                  <a:schemeClr val="tx1"/>
                </a:solidFill>
                <a:latin typeface="+mn-lt"/>
                <a:ea typeface="+mn-ea"/>
                <a:cs typeface="+mn-cs"/>
              </a:rPr>
              <a:t>JVM</a:t>
            </a:r>
            <a:r>
              <a:rPr lang="zh-TW" altLang="en-US" sz="1200" kern="1200" dirty="0" smtClean="0">
                <a:solidFill>
                  <a:schemeClr val="tx1"/>
                </a:solidFill>
                <a:latin typeface="+mn-lt"/>
                <a:ea typeface="+mn-ea"/>
                <a:cs typeface="+mn-cs"/>
              </a:rPr>
              <a:t>来说，它们都是 </a:t>
            </a:r>
            <a:r>
              <a:rPr lang="en-US" altLang="zh-TW" sz="1200" kern="1200" dirty="0" err="1" smtClean="0">
                <a:solidFill>
                  <a:schemeClr val="tx1"/>
                </a:solidFill>
                <a:latin typeface="+mn-lt"/>
                <a:ea typeface="+mn-ea"/>
                <a:cs typeface="+mn-cs"/>
              </a:rPr>
              <a:t>MyException</a:t>
            </a:r>
            <a:r>
              <a:rPr lang="zh-TW" altLang="en-US" sz="1200" kern="1200" dirty="0" smtClean="0">
                <a:solidFill>
                  <a:schemeClr val="tx1"/>
                </a:solidFill>
                <a:latin typeface="+mn-lt"/>
                <a:ea typeface="+mn-ea"/>
                <a:cs typeface="+mn-cs"/>
              </a:rPr>
              <a:t>类型的。也就无法执行与异常对应的</a:t>
            </a:r>
            <a:r>
              <a:rPr lang="en-US" altLang="zh-TW" sz="1200" kern="1200" dirty="0" smtClean="0">
                <a:solidFill>
                  <a:schemeClr val="tx1"/>
                </a:solidFill>
                <a:latin typeface="+mn-lt"/>
                <a:ea typeface="+mn-ea"/>
                <a:cs typeface="+mn-cs"/>
              </a:rPr>
              <a:t>catch</a:t>
            </a:r>
            <a:r>
              <a:rPr lang="zh-TW" altLang="en-US" sz="1200" kern="1200" dirty="0" smtClean="0">
                <a:solidFill>
                  <a:schemeClr val="tx1"/>
                </a:solidFill>
                <a:latin typeface="+mn-lt"/>
                <a:ea typeface="+mn-ea"/>
                <a:cs typeface="+mn-cs"/>
              </a:rPr>
              <a:t>语句。</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幻灯片编号占位符 3"/>
          <p:cNvSpPr>
            <a:spLocks noGrp="1"/>
          </p:cNvSpPr>
          <p:nvPr>
            <p:ph type="sldNum" sz="quarter" idx="10"/>
          </p:nvPr>
        </p:nvSpPr>
        <p:spPr/>
        <p:txBody>
          <a:bodyPr/>
          <a:lstStyle/>
          <a:p>
            <a:fld id="{7DD998DB-BD09-D440-B14A-CFB011857D71}" type="slidenum">
              <a:rPr kumimoji="1" lang="zh-CN" altLang="en-US" smtClean="0"/>
              <a:t>23</a:t>
            </a:fld>
            <a:endParaRPr kumimoji="1" lang="zh-CN" altLang="en-US"/>
          </a:p>
        </p:txBody>
      </p:sp>
    </p:spTree>
    <p:extLst>
      <p:ext uri="{BB962C8B-B14F-4D97-AF65-F5344CB8AC3E}">
        <p14:creationId xmlns:p14="http://schemas.microsoft.com/office/powerpoint/2010/main" val="2645979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DCDA6022-3C67-5E41-BA2A-6E4F4E599BFA}" type="datetimeFigureOut">
              <a:rPr kumimoji="1" lang="zh-CN" altLang="en-US" smtClean="0"/>
              <a:t>12-11-18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A7B6644-C294-BD4D-A5AE-16DED542054B}" type="slidenum">
              <a:rPr kumimoji="1" lang="zh-CN" altLang="en-US" smtClean="0"/>
              <a:t>‹#›</a:t>
            </a:fld>
            <a:endParaRPr kumimoji="1" lang="zh-CN" altLang="en-US"/>
          </a:p>
        </p:txBody>
      </p:sp>
    </p:spTree>
    <p:extLst>
      <p:ext uri="{BB962C8B-B14F-4D97-AF65-F5344CB8AC3E}">
        <p14:creationId xmlns:p14="http://schemas.microsoft.com/office/powerpoint/2010/main" val="1747694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CDA6022-3C67-5E41-BA2A-6E4F4E599BFA}" type="datetimeFigureOut">
              <a:rPr kumimoji="1" lang="zh-CN" altLang="en-US" smtClean="0"/>
              <a:t>12-11-18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A7B6644-C294-BD4D-A5AE-16DED542054B}" type="slidenum">
              <a:rPr kumimoji="1" lang="zh-CN" altLang="en-US" smtClean="0"/>
              <a:t>‹#›</a:t>
            </a:fld>
            <a:endParaRPr kumimoji="1" lang="zh-CN" altLang="en-US"/>
          </a:p>
        </p:txBody>
      </p:sp>
    </p:spTree>
    <p:extLst>
      <p:ext uri="{BB962C8B-B14F-4D97-AF65-F5344CB8AC3E}">
        <p14:creationId xmlns:p14="http://schemas.microsoft.com/office/powerpoint/2010/main" val="384236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28865"/>
            <a:ext cx="6019800" cy="4876271"/>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CDA6022-3C67-5E41-BA2A-6E4F4E599BFA}" type="datetimeFigureOut">
              <a:rPr kumimoji="1" lang="zh-CN" altLang="en-US" smtClean="0"/>
              <a:t>12-11-18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A7B6644-C294-BD4D-A5AE-16DED542054B}" type="slidenum">
              <a:rPr kumimoji="1" lang="zh-CN" altLang="en-US" smtClean="0"/>
              <a:t>‹#›</a:t>
            </a:fld>
            <a:endParaRPr kumimoji="1" lang="zh-CN" altLang="en-US"/>
          </a:p>
        </p:txBody>
      </p:sp>
    </p:spTree>
    <p:extLst>
      <p:ext uri="{BB962C8B-B14F-4D97-AF65-F5344CB8AC3E}">
        <p14:creationId xmlns:p14="http://schemas.microsoft.com/office/powerpoint/2010/main" val="1560183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CDA6022-3C67-5E41-BA2A-6E4F4E599BFA}" type="datetimeFigureOut">
              <a:rPr kumimoji="1" lang="zh-CN" altLang="en-US" smtClean="0"/>
              <a:t>12-11-18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A7B6644-C294-BD4D-A5AE-16DED542054B}" type="slidenum">
              <a:rPr kumimoji="1" lang="zh-CN" altLang="en-US" smtClean="0"/>
              <a:t>‹#›</a:t>
            </a:fld>
            <a:endParaRPr kumimoji="1" lang="zh-CN" altLang="en-US"/>
          </a:p>
        </p:txBody>
      </p:sp>
    </p:spTree>
    <p:extLst>
      <p:ext uri="{BB962C8B-B14F-4D97-AF65-F5344CB8AC3E}">
        <p14:creationId xmlns:p14="http://schemas.microsoft.com/office/powerpoint/2010/main" val="312760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DCDA6022-3C67-5E41-BA2A-6E4F4E599BFA}" type="datetimeFigureOut">
              <a:rPr kumimoji="1" lang="zh-CN" altLang="en-US" smtClean="0"/>
              <a:t>12-11-18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A7B6644-C294-BD4D-A5AE-16DED542054B}" type="slidenum">
              <a:rPr kumimoji="1" lang="zh-CN" altLang="en-US" smtClean="0"/>
              <a:t>‹#›</a:t>
            </a:fld>
            <a:endParaRPr kumimoji="1" lang="zh-CN" altLang="en-US"/>
          </a:p>
        </p:txBody>
      </p:sp>
    </p:spTree>
    <p:extLst>
      <p:ext uri="{BB962C8B-B14F-4D97-AF65-F5344CB8AC3E}">
        <p14:creationId xmlns:p14="http://schemas.microsoft.com/office/powerpoint/2010/main" val="970129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DCDA6022-3C67-5E41-BA2A-6E4F4E599BFA}" type="datetimeFigureOut">
              <a:rPr kumimoji="1" lang="zh-CN" altLang="en-US" smtClean="0"/>
              <a:t>12-11-18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A7B6644-C294-BD4D-A5AE-16DED542054B}" type="slidenum">
              <a:rPr kumimoji="1" lang="zh-CN" altLang="en-US" smtClean="0"/>
              <a:t>‹#›</a:t>
            </a:fld>
            <a:endParaRPr kumimoji="1" lang="zh-CN" altLang="en-US"/>
          </a:p>
        </p:txBody>
      </p:sp>
    </p:spTree>
    <p:extLst>
      <p:ext uri="{BB962C8B-B14F-4D97-AF65-F5344CB8AC3E}">
        <p14:creationId xmlns:p14="http://schemas.microsoft.com/office/powerpoint/2010/main" val="176603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DCDA6022-3C67-5E41-BA2A-6E4F4E599BFA}" type="datetimeFigureOut">
              <a:rPr kumimoji="1" lang="zh-CN" altLang="en-US" smtClean="0"/>
              <a:t>12-11-18</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9A7B6644-C294-BD4D-A5AE-16DED542054B}" type="slidenum">
              <a:rPr kumimoji="1" lang="zh-CN" altLang="en-US" smtClean="0"/>
              <a:t>‹#›</a:t>
            </a:fld>
            <a:endParaRPr kumimoji="1" lang="zh-CN" altLang="en-US"/>
          </a:p>
        </p:txBody>
      </p:sp>
    </p:spTree>
    <p:extLst>
      <p:ext uri="{BB962C8B-B14F-4D97-AF65-F5344CB8AC3E}">
        <p14:creationId xmlns:p14="http://schemas.microsoft.com/office/powerpoint/2010/main" val="1724540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DCDA6022-3C67-5E41-BA2A-6E4F4E599BFA}" type="datetimeFigureOut">
              <a:rPr kumimoji="1" lang="zh-CN" altLang="en-US" smtClean="0"/>
              <a:t>12-11-18</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9A7B6644-C294-BD4D-A5AE-16DED542054B}" type="slidenum">
              <a:rPr kumimoji="1" lang="zh-CN" altLang="en-US" smtClean="0"/>
              <a:t>‹#›</a:t>
            </a:fld>
            <a:endParaRPr kumimoji="1" lang="zh-CN" altLang="en-US"/>
          </a:p>
        </p:txBody>
      </p:sp>
    </p:spTree>
    <p:extLst>
      <p:ext uri="{BB962C8B-B14F-4D97-AF65-F5344CB8AC3E}">
        <p14:creationId xmlns:p14="http://schemas.microsoft.com/office/powerpoint/2010/main" val="4156861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CDA6022-3C67-5E41-BA2A-6E4F4E599BFA}" type="datetimeFigureOut">
              <a:rPr kumimoji="1" lang="zh-CN" altLang="en-US" smtClean="0"/>
              <a:t>12-11-18</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9A7B6644-C294-BD4D-A5AE-16DED542054B}" type="slidenum">
              <a:rPr kumimoji="1" lang="zh-CN" altLang="en-US" smtClean="0"/>
              <a:t>‹#›</a:t>
            </a:fld>
            <a:endParaRPr kumimoji="1" lang="zh-CN" altLang="en-US"/>
          </a:p>
        </p:txBody>
      </p:sp>
    </p:spTree>
    <p:extLst>
      <p:ext uri="{BB962C8B-B14F-4D97-AF65-F5344CB8AC3E}">
        <p14:creationId xmlns:p14="http://schemas.microsoft.com/office/powerpoint/2010/main" val="3226311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CDA6022-3C67-5E41-BA2A-6E4F4E599BFA}" type="datetimeFigureOut">
              <a:rPr kumimoji="1" lang="zh-CN" altLang="en-US" smtClean="0"/>
              <a:t>12-11-18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A7B6644-C294-BD4D-A5AE-16DED542054B}" type="slidenum">
              <a:rPr kumimoji="1" lang="zh-CN" altLang="en-US" smtClean="0"/>
              <a:t>‹#›</a:t>
            </a:fld>
            <a:endParaRPr kumimoji="1" lang="zh-CN" altLang="en-US"/>
          </a:p>
        </p:txBody>
      </p:sp>
    </p:spTree>
    <p:extLst>
      <p:ext uri="{BB962C8B-B14F-4D97-AF65-F5344CB8AC3E}">
        <p14:creationId xmlns:p14="http://schemas.microsoft.com/office/powerpoint/2010/main" val="3680727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CDA6022-3C67-5E41-BA2A-6E4F4E599BFA}" type="datetimeFigureOut">
              <a:rPr kumimoji="1" lang="zh-CN" altLang="en-US" smtClean="0"/>
              <a:t>12-11-18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A7B6644-C294-BD4D-A5AE-16DED542054B}" type="slidenum">
              <a:rPr kumimoji="1" lang="zh-CN" altLang="en-US" smtClean="0"/>
              <a:t>‹#›</a:t>
            </a:fld>
            <a:endParaRPr kumimoji="1" lang="zh-CN" altLang="en-US"/>
          </a:p>
        </p:txBody>
      </p:sp>
    </p:spTree>
    <p:extLst>
      <p:ext uri="{BB962C8B-B14F-4D97-AF65-F5344CB8AC3E}">
        <p14:creationId xmlns:p14="http://schemas.microsoft.com/office/powerpoint/2010/main" val="37052953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DCDA6022-3C67-5E41-BA2A-6E4F4E599BFA}" type="datetimeFigureOut">
              <a:rPr kumimoji="1" lang="zh-CN" altLang="en-US" smtClean="0"/>
              <a:t>12-11-18</a:t>
            </a:fld>
            <a:endParaRPr kumimoji="1"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9A7B6644-C294-BD4D-A5AE-16DED542054B}" type="slidenum">
              <a:rPr kumimoji="1" lang="zh-CN" altLang="en-US" smtClean="0"/>
              <a:t>‹#›</a:t>
            </a:fld>
            <a:endParaRPr kumimoji="1" lang="zh-CN" altLang="en-US"/>
          </a:p>
        </p:txBody>
      </p:sp>
    </p:spTree>
    <p:extLst>
      <p:ext uri="{BB962C8B-B14F-4D97-AF65-F5344CB8AC3E}">
        <p14:creationId xmlns:p14="http://schemas.microsoft.com/office/powerpoint/2010/main" val="2644084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Talk about </a:t>
            </a:r>
            <a:r>
              <a:rPr kumimoji="1" lang="en-US" altLang="zh-CN" dirty="0" err="1" smtClean="0"/>
              <a:t>jvm</a:t>
            </a:r>
            <a:endParaRPr kumimoji="1" lang="zh-CN" altLang="en-US" dirty="0"/>
          </a:p>
        </p:txBody>
      </p:sp>
      <p:sp>
        <p:nvSpPr>
          <p:cNvPr id="3" name="副标题 2"/>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240438659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垃圾收集器</a:t>
            </a:r>
            <a:endParaRPr kumimoji="1" lang="zh-CN" altLang="en-US" dirty="0"/>
          </a:p>
        </p:txBody>
      </p:sp>
      <p:sp>
        <p:nvSpPr>
          <p:cNvPr id="3" name="内容占位符 2"/>
          <p:cNvSpPr>
            <a:spLocks noGrp="1"/>
          </p:cNvSpPr>
          <p:nvPr>
            <p:ph idx="1"/>
          </p:nvPr>
        </p:nvSpPr>
        <p:spPr/>
        <p:txBody>
          <a:bodyPr/>
          <a:lstStyle/>
          <a:p>
            <a:r>
              <a:rPr lang="zh-CN" altLang="en-US" b="1" dirty="0"/>
              <a:t>分代</a:t>
            </a:r>
            <a:r>
              <a:rPr lang="zh-CN" altLang="en-US" b="1" dirty="0" smtClean="0"/>
              <a:t>收集器</a:t>
            </a:r>
            <a:endParaRPr lang="en-US" altLang="zh-CN" b="1" dirty="0" smtClean="0"/>
          </a:p>
          <a:p>
            <a:endParaRPr lang="en-US" altLang="zh-CN" dirty="0"/>
          </a:p>
          <a:p>
            <a:endParaRPr kumimoji="1" lang="zh-CN" altLang="en-US" dirty="0"/>
          </a:p>
        </p:txBody>
      </p:sp>
      <p:pic>
        <p:nvPicPr>
          <p:cNvPr id="5" name="图片 4"/>
          <p:cNvPicPr>
            <a:picLocks noChangeAspect="1"/>
          </p:cNvPicPr>
          <p:nvPr/>
        </p:nvPicPr>
        <p:blipFill>
          <a:blip r:embed="rId3"/>
          <a:stretch>
            <a:fillRect/>
          </a:stretch>
        </p:blipFill>
        <p:spPr>
          <a:xfrm>
            <a:off x="1905058" y="1962608"/>
            <a:ext cx="5576135" cy="3142528"/>
          </a:xfrm>
          <a:prstGeom prst="rect">
            <a:avLst/>
          </a:prstGeom>
        </p:spPr>
      </p:pic>
    </p:spTree>
    <p:extLst>
      <p:ext uri="{BB962C8B-B14F-4D97-AF65-F5344CB8AC3E}">
        <p14:creationId xmlns:p14="http://schemas.microsoft.com/office/powerpoint/2010/main" val="110022124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垃圾收集器</a:t>
            </a:r>
            <a:endParaRPr kumimoji="1" lang="zh-CN" altLang="en-US" dirty="0"/>
          </a:p>
        </p:txBody>
      </p:sp>
      <p:sp>
        <p:nvSpPr>
          <p:cNvPr id="3" name="内容占位符 2"/>
          <p:cNvSpPr>
            <a:spLocks noGrp="1"/>
          </p:cNvSpPr>
          <p:nvPr>
            <p:ph idx="1"/>
          </p:nvPr>
        </p:nvSpPr>
        <p:spPr/>
        <p:txBody>
          <a:bodyPr/>
          <a:lstStyle/>
          <a:p>
            <a:r>
              <a:rPr lang="en-US" altLang="zh-CN" dirty="0"/>
              <a:t>GC</a:t>
            </a:r>
            <a:r>
              <a:rPr lang="zh-CN" altLang="en-US" dirty="0"/>
              <a:t>需要停止其他的活动活动。这种方法意味着所有与应用程序相关的工作停止，只有</a:t>
            </a:r>
            <a:r>
              <a:rPr lang="en-US" altLang="zh-CN" dirty="0"/>
              <a:t>GC</a:t>
            </a:r>
            <a:r>
              <a:rPr lang="zh-CN" altLang="en-US" dirty="0"/>
              <a:t>运行。</a:t>
            </a:r>
            <a:endParaRPr lang="en-US" altLang="zh-CN" dirty="0"/>
          </a:p>
          <a:p>
            <a:r>
              <a:rPr lang="zh-CN" altLang="en-US" dirty="0" smtClean="0"/>
              <a:t>并</a:t>
            </a:r>
            <a:r>
              <a:rPr lang="zh-CN" altLang="en-US" dirty="0"/>
              <a:t>行的</a:t>
            </a:r>
            <a:r>
              <a:rPr lang="en-US" altLang="zh-CN" dirty="0"/>
              <a:t>GC</a:t>
            </a:r>
            <a:r>
              <a:rPr lang="zh-CN" altLang="en-US" dirty="0" smtClean="0"/>
              <a:t>，多个线程同时进行</a:t>
            </a:r>
            <a:r>
              <a:rPr lang="en-US" altLang="zh-CN" dirty="0" smtClean="0"/>
              <a:t>GC</a:t>
            </a:r>
            <a:r>
              <a:rPr lang="zh-CN" altLang="en-US" dirty="0" smtClean="0"/>
              <a:t>，其它线程仍然需要停止</a:t>
            </a:r>
            <a:endParaRPr lang="en-US" altLang="zh-CN" dirty="0" smtClean="0"/>
          </a:p>
          <a:p>
            <a:r>
              <a:rPr lang="zh-CN" altLang="en-US" dirty="0" smtClean="0"/>
              <a:t>并发</a:t>
            </a:r>
            <a:r>
              <a:rPr lang="en-US" altLang="zh-CN" dirty="0" smtClean="0"/>
              <a:t>GC</a:t>
            </a:r>
            <a:r>
              <a:rPr lang="zh-CN" altLang="en-US" dirty="0" smtClean="0"/>
              <a:t>，实现复杂，其它线程最短时间的停止</a:t>
            </a:r>
            <a:endParaRPr lang="en-US" altLang="zh-CN" dirty="0"/>
          </a:p>
        </p:txBody>
      </p:sp>
    </p:spTree>
    <p:extLst>
      <p:ext uri="{BB962C8B-B14F-4D97-AF65-F5344CB8AC3E}">
        <p14:creationId xmlns:p14="http://schemas.microsoft.com/office/powerpoint/2010/main" val="319343453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垃圾收集器</a:t>
            </a:r>
            <a:endParaRPr kumimoji="1" lang="zh-CN" altLang="en-US" dirty="0"/>
          </a:p>
        </p:txBody>
      </p:sp>
      <p:sp>
        <p:nvSpPr>
          <p:cNvPr id="3" name="内容占位符 2"/>
          <p:cNvSpPr>
            <a:spLocks noGrp="1"/>
          </p:cNvSpPr>
          <p:nvPr>
            <p:ph idx="1"/>
          </p:nvPr>
        </p:nvSpPr>
        <p:spPr/>
        <p:txBody>
          <a:bodyPr>
            <a:normAutofit lnSpcReduction="10000"/>
          </a:bodyPr>
          <a:lstStyle/>
          <a:p>
            <a:r>
              <a:rPr kumimoji="1" lang="en-US" altLang="zh-CN" dirty="0" smtClean="0"/>
              <a:t>Serial </a:t>
            </a:r>
            <a:r>
              <a:rPr kumimoji="1" lang="zh-CN" altLang="en-US" dirty="0" smtClean="0"/>
              <a:t>最基本，最古老的收集器</a:t>
            </a:r>
            <a:endParaRPr kumimoji="1" lang="en-US" altLang="zh-CN" dirty="0" smtClean="0"/>
          </a:p>
          <a:p>
            <a:pPr lvl="1"/>
            <a:r>
              <a:rPr kumimoji="1" lang="zh-CN" altLang="en-US" dirty="0" smtClean="0"/>
              <a:t>新生代复制算法，老年代标记整理算法</a:t>
            </a:r>
            <a:endParaRPr kumimoji="1" lang="en-US" altLang="zh-CN" dirty="0" smtClean="0"/>
          </a:p>
          <a:p>
            <a:r>
              <a:rPr kumimoji="1" lang="en-US" altLang="zh-CN" dirty="0" err="1" smtClean="0"/>
              <a:t>ParNew</a:t>
            </a:r>
            <a:r>
              <a:rPr kumimoji="1" lang="en-US" altLang="zh-CN" dirty="0"/>
              <a:t>	</a:t>
            </a:r>
            <a:r>
              <a:rPr kumimoji="1" lang="en-US" altLang="zh-CN" dirty="0" smtClean="0"/>
              <a:t>Serial</a:t>
            </a:r>
            <a:r>
              <a:rPr kumimoji="1" lang="zh-CN" altLang="en-US" dirty="0" smtClean="0"/>
              <a:t>多线程版本（新生代）</a:t>
            </a:r>
            <a:endParaRPr kumimoji="1" lang="en-US" altLang="zh-CN" dirty="0" smtClean="0"/>
          </a:p>
          <a:p>
            <a:r>
              <a:rPr kumimoji="1" lang="en-US" altLang="zh-CN" dirty="0" smtClean="0"/>
              <a:t>Parallel Scavenge</a:t>
            </a:r>
          </a:p>
          <a:p>
            <a:r>
              <a:rPr kumimoji="1" lang="en-US" altLang="zh-CN" dirty="0" smtClean="0"/>
              <a:t>Parallel Old (Parallel Scavenge</a:t>
            </a:r>
            <a:r>
              <a:rPr kumimoji="1" lang="zh-CN" altLang="en-US" dirty="0" smtClean="0"/>
              <a:t>老年代版本</a:t>
            </a:r>
            <a:r>
              <a:rPr kumimoji="1" lang="en-US" altLang="zh-CN" dirty="0" smtClean="0"/>
              <a:t>)</a:t>
            </a:r>
          </a:p>
          <a:p>
            <a:r>
              <a:rPr kumimoji="1" lang="en-US" altLang="zh-CN" dirty="0" smtClean="0"/>
              <a:t>CMS</a:t>
            </a:r>
            <a:r>
              <a:rPr kumimoji="1" lang="zh-CN" altLang="en-US" dirty="0" smtClean="0"/>
              <a:t>（</a:t>
            </a:r>
            <a:r>
              <a:rPr kumimoji="1" lang="en-US" altLang="zh-CN" dirty="0" smtClean="0"/>
              <a:t>Concurrent Mark Sweep</a:t>
            </a:r>
            <a:r>
              <a:rPr kumimoji="1" lang="zh-CN" altLang="en-US" dirty="0" smtClean="0"/>
              <a:t>）</a:t>
            </a:r>
            <a:endParaRPr kumimoji="1" lang="en-US" altLang="zh-CN" dirty="0" smtClean="0"/>
          </a:p>
          <a:p>
            <a:r>
              <a:rPr kumimoji="1" lang="en-US" altLang="zh-CN" dirty="0" smtClean="0"/>
              <a:t>G1</a:t>
            </a:r>
            <a:r>
              <a:rPr kumimoji="1" lang="zh-CN" altLang="en-US" dirty="0" smtClean="0"/>
              <a:t>（</a:t>
            </a:r>
            <a:r>
              <a:rPr kumimoji="1" lang="en-US" altLang="zh-CN" dirty="0" smtClean="0"/>
              <a:t>JDK1.7</a:t>
            </a:r>
            <a:r>
              <a:rPr kumimoji="1" lang="zh-CN" altLang="en-US" dirty="0" smtClean="0"/>
              <a:t>）</a:t>
            </a:r>
            <a:endParaRPr kumimoji="1" lang="en-US" altLang="zh-CN" dirty="0" smtClean="0"/>
          </a:p>
          <a:p>
            <a:endParaRPr kumimoji="1" lang="en-US" altLang="zh-CN" dirty="0" smtClean="0"/>
          </a:p>
          <a:p>
            <a:endParaRPr kumimoji="1" lang="zh-CN" altLang="en-US" dirty="0"/>
          </a:p>
        </p:txBody>
      </p:sp>
    </p:spTree>
    <p:extLst>
      <p:ext uri="{BB962C8B-B14F-4D97-AF65-F5344CB8AC3E}">
        <p14:creationId xmlns:p14="http://schemas.microsoft.com/office/powerpoint/2010/main" val="87317369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en-US" altLang="zh-CN" dirty="0" smtClean="0"/>
              <a:t>Next</a:t>
            </a:r>
            <a:endParaRPr kumimoji="1" lang="zh-CN" altLang="en-US" dirty="0"/>
          </a:p>
        </p:txBody>
      </p:sp>
      <p:sp>
        <p:nvSpPr>
          <p:cNvPr id="5" name="文本占位符 4"/>
          <p:cNvSpPr>
            <a:spLocks noGrp="1"/>
          </p:cNvSpPr>
          <p:nvPr>
            <p:ph type="body" idx="1"/>
          </p:nvPr>
        </p:nvSpPr>
        <p:spPr/>
        <p:txBody>
          <a:bodyPr/>
          <a:lstStyle/>
          <a:p>
            <a:r>
              <a:rPr kumimoji="1" lang="zh-CN" altLang="en-US" b="1" dirty="0" smtClean="0"/>
              <a:t>虚拟机执行子系统</a:t>
            </a:r>
            <a:endParaRPr kumimoji="1" lang="en-US" altLang="zh-CN" b="1" dirty="0"/>
          </a:p>
        </p:txBody>
      </p:sp>
    </p:spTree>
    <p:extLst>
      <p:ext uri="{BB962C8B-B14F-4D97-AF65-F5344CB8AC3E}">
        <p14:creationId xmlns:p14="http://schemas.microsoft.com/office/powerpoint/2010/main" val="393315613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smtClean="0"/>
              <a:t>class</a:t>
            </a:r>
            <a:r>
              <a:rPr kumimoji="1" lang="zh-CN" altLang="en-US" dirty="0" smtClean="0"/>
              <a:t>文件结构</a:t>
            </a:r>
            <a:endParaRPr kumimoji="1" lang="zh-CN" altLang="en-US" dirty="0"/>
          </a:p>
        </p:txBody>
      </p:sp>
      <p:pic>
        <p:nvPicPr>
          <p:cNvPr id="7" name="内容占位符 6" descr="屏幕快照 2012-11-17 下午11.02.15.png"/>
          <p:cNvPicPr>
            <a:picLocks noGrp="1" noChangeAspect="1"/>
          </p:cNvPicPr>
          <p:nvPr>
            <p:ph idx="1"/>
          </p:nvPr>
        </p:nvPicPr>
        <p:blipFill>
          <a:blip r:embed="rId2">
            <a:extLst>
              <a:ext uri="{28A0092B-C50C-407E-A947-70E740481C1C}">
                <a14:useLocalDpi xmlns:a14="http://schemas.microsoft.com/office/drawing/2010/main" val="0"/>
              </a:ext>
            </a:extLst>
          </a:blip>
          <a:srcRect l="-32552" r="-32552"/>
          <a:stretch>
            <a:fillRect/>
          </a:stretch>
        </p:blipFill>
        <p:spPr/>
      </p:pic>
    </p:spTree>
    <p:extLst>
      <p:ext uri="{BB962C8B-B14F-4D97-AF65-F5344CB8AC3E}">
        <p14:creationId xmlns:p14="http://schemas.microsoft.com/office/powerpoint/2010/main" val="239887872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class</a:t>
            </a:r>
            <a:r>
              <a:rPr kumimoji="1" lang="zh-CN" altLang="en-US" dirty="0"/>
              <a:t>文件结构</a:t>
            </a:r>
          </a:p>
        </p:txBody>
      </p:sp>
      <p:pic>
        <p:nvPicPr>
          <p:cNvPr id="4" name="内容占位符 3" descr="屏幕快照 2012-11-17 下午11.02.26.png"/>
          <p:cNvPicPr>
            <a:picLocks noGrp="1" noChangeAspect="1"/>
          </p:cNvPicPr>
          <p:nvPr>
            <p:ph idx="1"/>
          </p:nvPr>
        </p:nvPicPr>
        <p:blipFill>
          <a:blip r:embed="rId2">
            <a:extLst>
              <a:ext uri="{28A0092B-C50C-407E-A947-70E740481C1C}">
                <a14:useLocalDpi xmlns:a14="http://schemas.microsoft.com/office/drawing/2010/main" val="0"/>
              </a:ext>
            </a:extLst>
          </a:blip>
          <a:srcRect l="-35917" r="-35917"/>
          <a:stretch>
            <a:fillRect/>
          </a:stretch>
        </p:blipFill>
        <p:spPr/>
      </p:pic>
    </p:spTree>
    <p:extLst>
      <p:ext uri="{BB962C8B-B14F-4D97-AF65-F5344CB8AC3E}">
        <p14:creationId xmlns:p14="http://schemas.microsoft.com/office/powerpoint/2010/main" val="353727901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虚拟机类加载机制</a:t>
            </a:r>
            <a:endParaRPr kumimoji="1" lang="zh-CN" altLang="en-US" dirty="0"/>
          </a:p>
        </p:txBody>
      </p:sp>
      <p:pic>
        <p:nvPicPr>
          <p:cNvPr id="5" name="内容占位符 4"/>
          <p:cNvPicPr>
            <a:picLocks noGrp="1" noChangeAspect="1"/>
          </p:cNvPicPr>
          <p:nvPr>
            <p:ph idx="1"/>
          </p:nvPr>
        </p:nvPicPr>
        <p:blipFill>
          <a:blip r:embed="rId2"/>
          <a:srcRect t="-9705" b="-9705"/>
          <a:stretch>
            <a:fillRect/>
          </a:stretch>
        </p:blipFill>
        <p:spPr>
          <a:prstGeom prst="rect">
            <a:avLst/>
          </a:prstGeom>
        </p:spPr>
      </p:pic>
    </p:spTree>
    <p:extLst>
      <p:ext uri="{BB962C8B-B14F-4D97-AF65-F5344CB8AC3E}">
        <p14:creationId xmlns:p14="http://schemas.microsoft.com/office/powerpoint/2010/main" val="44937320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4410364" y="3419863"/>
            <a:ext cx="3371273" cy="2121956"/>
          </a:xfrm>
          <a:prstGeom prst="rect">
            <a:avLst/>
          </a:prstGeom>
        </p:spPr>
      </p:pic>
      <p:sp>
        <p:nvSpPr>
          <p:cNvPr id="2" name="标题 1"/>
          <p:cNvSpPr>
            <a:spLocks noGrp="1"/>
          </p:cNvSpPr>
          <p:nvPr>
            <p:ph type="title"/>
          </p:nvPr>
        </p:nvSpPr>
        <p:spPr/>
        <p:txBody>
          <a:bodyPr/>
          <a:lstStyle/>
          <a:p>
            <a:r>
              <a:rPr kumimoji="1" lang="zh-CN" altLang="en-US" dirty="0"/>
              <a:t>虚拟机类加载机制</a:t>
            </a:r>
          </a:p>
        </p:txBody>
      </p:sp>
      <p:sp>
        <p:nvSpPr>
          <p:cNvPr id="3" name="内容占位符 2"/>
          <p:cNvSpPr>
            <a:spLocks noGrp="1"/>
          </p:cNvSpPr>
          <p:nvPr>
            <p:ph idx="1"/>
          </p:nvPr>
        </p:nvSpPr>
        <p:spPr/>
        <p:txBody>
          <a:bodyPr>
            <a:normAutofit/>
          </a:bodyPr>
          <a:lstStyle/>
          <a:p>
            <a:r>
              <a:rPr lang="zh-CN" altLang="en-US" dirty="0" smtClean="0"/>
              <a:t>类装载</a:t>
            </a:r>
            <a:endParaRPr lang="en-US" altLang="zh-CN" dirty="0"/>
          </a:p>
          <a:p>
            <a:pPr lvl="1"/>
            <a:r>
              <a:rPr lang="en-US" altLang="zh-CN" sz="2000" dirty="0"/>
              <a:t>1</a:t>
            </a:r>
            <a:r>
              <a:rPr lang="zh-CN" altLang="en-US" sz="2000" dirty="0"/>
              <a:t>）通过一个类的全限定名来获取定义此类的二进制字节流。</a:t>
            </a:r>
          </a:p>
          <a:p>
            <a:pPr lvl="1"/>
            <a:r>
              <a:rPr lang="en-US" altLang="zh-CN" sz="2000" dirty="0"/>
              <a:t>2</a:t>
            </a:r>
            <a:r>
              <a:rPr lang="zh-CN" altLang="en-US" sz="2000" dirty="0"/>
              <a:t>）将这个字节流所代表的静态存储结构转化为方法区的运行时数据结构。</a:t>
            </a:r>
          </a:p>
          <a:p>
            <a:pPr lvl="1"/>
            <a:r>
              <a:rPr lang="en-US" altLang="zh-CN" sz="2000" dirty="0"/>
              <a:t>3</a:t>
            </a:r>
            <a:r>
              <a:rPr lang="zh-CN" altLang="en-US" sz="2000" dirty="0"/>
              <a:t>）在</a:t>
            </a:r>
            <a:r>
              <a:rPr lang="en-US" altLang="zh-CN" sz="2000" dirty="0"/>
              <a:t>Java</a:t>
            </a:r>
            <a:r>
              <a:rPr lang="zh-CN" altLang="en-US" sz="2000" dirty="0" smtClean="0"/>
              <a:t>堆中生成一个代表这个类</a:t>
            </a:r>
            <a:r>
              <a:rPr lang="zh-CN" altLang="en-US" sz="2000" dirty="0"/>
              <a:t>的</a:t>
            </a:r>
            <a:r>
              <a:rPr lang="en-US" altLang="zh-CN" sz="2000" dirty="0" err="1"/>
              <a:t>java.lang.Class</a:t>
            </a:r>
            <a:r>
              <a:rPr lang="zh-CN" altLang="en-US" sz="2000" dirty="0"/>
              <a:t>对象，作为方法区这些数据的访问入口。</a:t>
            </a:r>
            <a:endParaRPr lang="en-US" altLang="zh-CN" sz="2000" dirty="0" smtClean="0"/>
          </a:p>
          <a:p>
            <a:pPr marL="0" indent="0">
              <a:buNone/>
            </a:pPr>
            <a:endParaRPr kumimoji="1" lang="zh-CN" altLang="en-US" dirty="0"/>
          </a:p>
        </p:txBody>
      </p:sp>
    </p:spTree>
    <p:extLst>
      <p:ext uri="{BB962C8B-B14F-4D97-AF65-F5344CB8AC3E}">
        <p14:creationId xmlns:p14="http://schemas.microsoft.com/office/powerpoint/2010/main" val="381546068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虚拟机类加载机制</a:t>
            </a:r>
            <a:r>
              <a:rPr lang="en-US" altLang="zh-CN" dirty="0"/>
              <a:t> </a:t>
            </a:r>
            <a:r>
              <a:rPr lang="zh-CN" altLang="en-US" dirty="0" smtClean="0"/>
              <a:t>链接</a:t>
            </a:r>
            <a:endParaRPr kumimoji="1"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t>验证</a:t>
            </a:r>
            <a:endParaRPr lang="en-US" altLang="zh-CN" dirty="0"/>
          </a:p>
          <a:p>
            <a:pPr lvl="1"/>
            <a:r>
              <a:rPr lang="zh-CN" altLang="en-US" dirty="0" smtClean="0"/>
              <a:t>是连接阶</a:t>
            </a:r>
            <a:r>
              <a:rPr lang="zh-CN" altLang="en-US" dirty="0"/>
              <a:t>段的第一步，这一阶段的目的是为了确保</a:t>
            </a:r>
            <a:r>
              <a:rPr lang="en-US" altLang="zh-CN" dirty="0"/>
              <a:t>Class</a:t>
            </a:r>
            <a:r>
              <a:rPr lang="zh-CN" altLang="en-US" dirty="0"/>
              <a:t>文件的字节流中包含的信息符合当前虚拟机的要求，并且不会危害虚拟机自身的安全。包含四个阶段的验证过程：文件格式验证、元数据验证、字节码验证和符号引用验证</a:t>
            </a:r>
            <a:r>
              <a:rPr lang="zh-CN" altLang="en-US" dirty="0" smtClean="0"/>
              <a:t>。</a:t>
            </a:r>
            <a:endParaRPr lang="zh-CN" altLang="en-US" dirty="0"/>
          </a:p>
          <a:p>
            <a:r>
              <a:rPr lang="zh-CN" altLang="en-US" dirty="0" smtClean="0"/>
              <a:t>准备</a:t>
            </a:r>
            <a:endParaRPr lang="en-US" altLang="zh-CN" dirty="0"/>
          </a:p>
          <a:p>
            <a:pPr lvl="1"/>
            <a:r>
              <a:rPr lang="zh-CN" altLang="en-US" dirty="0" smtClean="0"/>
              <a:t>此阶段是正式为类变量</a:t>
            </a:r>
            <a:r>
              <a:rPr lang="zh-CN" altLang="en-US" dirty="0"/>
              <a:t>分配内存并设置类变量初始值的阶段，这些内存都将在方法区中进行分配。进行内存分配的仅包括类变量（被</a:t>
            </a:r>
            <a:r>
              <a:rPr lang="en-US" altLang="zh-CN" dirty="0"/>
              <a:t>static</a:t>
            </a:r>
            <a:r>
              <a:rPr lang="zh-CN" altLang="en-US" dirty="0"/>
              <a:t>修饰的变量），而不包括实例变量，实例变量将会在对象实例化时随着对象一起分配在</a:t>
            </a:r>
            <a:r>
              <a:rPr lang="en-US" altLang="zh-CN" dirty="0"/>
              <a:t>Java</a:t>
            </a:r>
            <a:r>
              <a:rPr lang="zh-CN" altLang="en-US" dirty="0"/>
              <a:t>堆中</a:t>
            </a:r>
            <a:r>
              <a:rPr lang="zh-CN" altLang="en-US" dirty="0" smtClean="0"/>
              <a:t>。</a:t>
            </a:r>
          </a:p>
          <a:p>
            <a:r>
              <a:rPr lang="zh-CN" altLang="en-US" dirty="0" smtClean="0"/>
              <a:t>解析</a:t>
            </a:r>
            <a:endParaRPr lang="en-US" altLang="zh-CN" dirty="0"/>
          </a:p>
          <a:p>
            <a:pPr lvl="1"/>
            <a:r>
              <a:rPr lang="zh-CN" altLang="en-US" dirty="0" smtClean="0"/>
              <a:t>此阶段是虚拟</a:t>
            </a:r>
            <a:r>
              <a:rPr lang="zh-CN" altLang="en-US" dirty="0"/>
              <a:t>机将常量池内的符号引用替换为直接引用的过程。符号引用：以一组符号来描述所引用的目标，符号可以是任何形式的字面量，只用使用时能无歧义的定位到目标即可；直接引用：是直接指向目标的指针、相对偏移量或是一个能间接定位到目标的句柄。解析动作主要针对类或接口、字段、类方法、接口方法四类符号引用进行。</a:t>
            </a:r>
            <a:endParaRPr kumimoji="1" lang="zh-CN" altLang="en-US" dirty="0"/>
          </a:p>
        </p:txBody>
      </p:sp>
    </p:spTree>
    <p:extLst>
      <p:ext uri="{BB962C8B-B14F-4D97-AF65-F5344CB8AC3E}">
        <p14:creationId xmlns:p14="http://schemas.microsoft.com/office/powerpoint/2010/main" val="408812677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虚拟机类加载机制</a:t>
            </a:r>
          </a:p>
        </p:txBody>
      </p:sp>
      <p:sp>
        <p:nvSpPr>
          <p:cNvPr id="3" name="内容占位符 2"/>
          <p:cNvSpPr>
            <a:spLocks noGrp="1"/>
          </p:cNvSpPr>
          <p:nvPr>
            <p:ph idx="1"/>
          </p:nvPr>
        </p:nvSpPr>
        <p:spPr/>
        <p:txBody>
          <a:bodyPr>
            <a:normAutofit/>
          </a:bodyPr>
          <a:lstStyle/>
          <a:p>
            <a:r>
              <a:rPr lang="zh-CN" altLang="en-US" dirty="0" smtClean="0"/>
              <a:t>初始化</a:t>
            </a:r>
            <a:endParaRPr lang="en-US" altLang="zh-CN" dirty="0"/>
          </a:p>
          <a:p>
            <a:pPr lvl="1"/>
            <a:r>
              <a:rPr lang="zh-CN" altLang="en-US" dirty="0" smtClean="0"/>
              <a:t>类加载过</a:t>
            </a:r>
            <a:r>
              <a:rPr lang="zh-CN" altLang="en-US" dirty="0"/>
              <a:t>程的最后一步</a:t>
            </a:r>
            <a:r>
              <a:rPr lang="zh-CN" altLang="en-US" dirty="0" smtClean="0"/>
              <a:t>，初始化类变量和</a:t>
            </a:r>
            <a:r>
              <a:rPr lang="zh-CN" altLang="en-US" dirty="0"/>
              <a:t>其他资源</a:t>
            </a:r>
            <a:r>
              <a:rPr lang="zh-CN" altLang="en-US" dirty="0" smtClean="0"/>
              <a:t>，执行类构造器</a:t>
            </a:r>
            <a:r>
              <a:rPr lang="en-US" altLang="zh-CN" dirty="0"/>
              <a:t>&lt;</a:t>
            </a:r>
            <a:r>
              <a:rPr lang="en-US" altLang="zh-CN" dirty="0" err="1"/>
              <a:t>clinit</a:t>
            </a:r>
            <a:r>
              <a:rPr lang="en-US" altLang="zh-CN" dirty="0"/>
              <a:t>&gt;()</a:t>
            </a:r>
            <a:r>
              <a:rPr lang="zh-CN" altLang="en-US" dirty="0"/>
              <a:t>方法的过程。</a:t>
            </a:r>
            <a:endParaRPr kumimoji="1" lang="zh-CN" altLang="en-US" dirty="0"/>
          </a:p>
        </p:txBody>
      </p:sp>
    </p:spTree>
    <p:extLst>
      <p:ext uri="{BB962C8B-B14F-4D97-AF65-F5344CB8AC3E}">
        <p14:creationId xmlns:p14="http://schemas.microsoft.com/office/powerpoint/2010/main" val="337506458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大纲</a:t>
            </a:r>
            <a:endParaRPr kumimoji="1" lang="zh-CN" altLang="en-US" dirty="0"/>
          </a:p>
        </p:txBody>
      </p:sp>
      <p:sp>
        <p:nvSpPr>
          <p:cNvPr id="3" name="内容占位符 2"/>
          <p:cNvSpPr>
            <a:spLocks noGrp="1"/>
          </p:cNvSpPr>
          <p:nvPr>
            <p:ph idx="1"/>
          </p:nvPr>
        </p:nvSpPr>
        <p:spPr/>
        <p:txBody>
          <a:bodyPr/>
          <a:lstStyle/>
          <a:p>
            <a:r>
              <a:rPr kumimoji="1" lang="en-US" altLang="zh-CN" dirty="0" smtClean="0"/>
              <a:t>Java</a:t>
            </a:r>
            <a:r>
              <a:rPr kumimoji="1" lang="zh-CN" altLang="en-US" dirty="0" smtClean="0"/>
              <a:t>和</a:t>
            </a:r>
            <a:r>
              <a:rPr kumimoji="1" lang="en-US" altLang="zh-CN" dirty="0" smtClean="0"/>
              <a:t>JVM</a:t>
            </a:r>
            <a:r>
              <a:rPr kumimoji="1" lang="zh-CN" altLang="en-US" dirty="0" smtClean="0"/>
              <a:t>简介</a:t>
            </a:r>
            <a:endParaRPr kumimoji="1" lang="en-US" altLang="zh-CN" dirty="0" smtClean="0"/>
          </a:p>
          <a:p>
            <a:r>
              <a:rPr kumimoji="1" lang="zh-CN" altLang="en-US" b="1" dirty="0" smtClean="0"/>
              <a:t>自动内存管理、垃圾回收</a:t>
            </a:r>
            <a:endParaRPr kumimoji="1" lang="en-US" altLang="zh-CN" b="1" dirty="0" smtClean="0"/>
          </a:p>
          <a:p>
            <a:r>
              <a:rPr kumimoji="1" lang="zh-CN" altLang="en-US" b="1" dirty="0" smtClean="0"/>
              <a:t>虚拟机执行子系统</a:t>
            </a:r>
            <a:endParaRPr kumimoji="1" lang="en-US" altLang="zh-CN" b="1" dirty="0" smtClean="0"/>
          </a:p>
          <a:p>
            <a:r>
              <a:rPr kumimoji="1" lang="zh-CN" altLang="en-US" dirty="0" smtClean="0"/>
              <a:t>程序编译和代码优化</a:t>
            </a:r>
            <a:r>
              <a:rPr kumimoji="1" lang="zh-CN" altLang="zh-CN" dirty="0" smtClean="0"/>
              <a:t>、</a:t>
            </a:r>
            <a:r>
              <a:rPr kumimoji="1" lang="en-US" altLang="zh-CN" dirty="0" smtClean="0"/>
              <a:t>JIT</a:t>
            </a:r>
          </a:p>
          <a:p>
            <a:r>
              <a:rPr kumimoji="1" lang="en-US" altLang="zh-CN" dirty="0" smtClean="0"/>
              <a:t>Android Java</a:t>
            </a:r>
            <a:r>
              <a:rPr kumimoji="1" lang="zh-CN" altLang="en-US" dirty="0" smtClean="0"/>
              <a:t>虚拟机</a:t>
            </a:r>
            <a:r>
              <a:rPr kumimoji="1" lang="en-US" altLang="zh-CN" dirty="0" err="1" smtClean="0"/>
              <a:t>Dalvik</a:t>
            </a:r>
            <a:endParaRPr kumimoji="1" lang="zh-CN" altLang="en-US" dirty="0"/>
          </a:p>
        </p:txBody>
      </p:sp>
    </p:spTree>
    <p:extLst>
      <p:ext uri="{BB962C8B-B14F-4D97-AF65-F5344CB8AC3E}">
        <p14:creationId xmlns:p14="http://schemas.microsoft.com/office/powerpoint/2010/main" val="380683198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虚拟机字节码执行引擎</a:t>
            </a:r>
            <a:endParaRPr kumimoji="1" lang="zh-CN" altLang="en-US" dirty="0"/>
          </a:p>
        </p:txBody>
      </p:sp>
      <p:sp>
        <p:nvSpPr>
          <p:cNvPr id="3" name="内容占位符 2"/>
          <p:cNvSpPr>
            <a:spLocks noGrp="1"/>
          </p:cNvSpPr>
          <p:nvPr>
            <p:ph idx="1"/>
          </p:nvPr>
        </p:nvSpPr>
        <p:spPr/>
        <p:txBody>
          <a:bodyPr>
            <a:normAutofit fontScale="77500" lnSpcReduction="20000"/>
          </a:bodyPr>
          <a:lstStyle/>
          <a:p>
            <a:r>
              <a:rPr kumimoji="1" lang="zh-CN" altLang="en-US" dirty="0" smtClean="0"/>
              <a:t>栈帧</a:t>
            </a:r>
            <a:r>
              <a:rPr kumimoji="1" lang="zh-CN" altLang="en-US" dirty="0"/>
              <a:t>（用于支持虚拟机进行方法调用和方法执行的数据结构，它是虚拟机运行时数据区中的虚拟机栈</a:t>
            </a:r>
            <a:r>
              <a:rPr kumimoji="1" lang="en-US" altLang="zh-CN" dirty="0"/>
              <a:t>(Virtual Machine Stack)</a:t>
            </a:r>
            <a:r>
              <a:rPr kumimoji="1" lang="zh-CN" altLang="en-US" dirty="0"/>
              <a:t>的栈元素。栈帧存储了方法的局部变量表，操作数栈，动态连接和方法返回地址等信息。</a:t>
            </a:r>
            <a:r>
              <a:rPr kumimoji="1" lang="zh-CN" altLang="en-US" dirty="0" smtClean="0"/>
              <a:t>）</a:t>
            </a:r>
            <a:endParaRPr kumimoji="1" lang="en-US" altLang="zh-CN" dirty="0" smtClean="0"/>
          </a:p>
          <a:p>
            <a:r>
              <a:rPr lang="zh-CN" altLang="en-US" dirty="0"/>
              <a:t>一个线程中的方法调用链可能很长，很多方法都同时处于执行状态，对于执行引擎来说，活动线程中，只有栈顶的栈帧是有效的，成为</a:t>
            </a:r>
            <a:r>
              <a:rPr lang="en-US" altLang="zh-CN" dirty="0" err="1"/>
              <a:t>Curent</a:t>
            </a:r>
            <a:r>
              <a:rPr lang="en-US" altLang="zh-CN" dirty="0"/>
              <a:t> Stack Frame</a:t>
            </a:r>
            <a:r>
              <a:rPr lang="zh-CN" altLang="en-US" dirty="0"/>
              <a:t>。 这个栈帧所关联的方法称为当前方法</a:t>
            </a:r>
            <a:r>
              <a:rPr lang="en-US" altLang="zh-CN" dirty="0"/>
              <a:t>(Current Method)</a:t>
            </a:r>
            <a:r>
              <a:rPr lang="zh-CN" altLang="en-US" dirty="0"/>
              <a:t>。执行引擎所运行的所有字节码指令都只针对当前栈帧进行操作。</a:t>
            </a:r>
            <a:endParaRPr kumimoji="1" lang="en-US" altLang="zh-CN" dirty="0" smtClean="0"/>
          </a:p>
        </p:txBody>
      </p:sp>
    </p:spTree>
    <p:extLst>
      <p:ext uri="{BB962C8B-B14F-4D97-AF65-F5344CB8AC3E}">
        <p14:creationId xmlns:p14="http://schemas.microsoft.com/office/powerpoint/2010/main" val="389248424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虚拟机字节码执行引擎</a:t>
            </a:r>
          </a:p>
        </p:txBody>
      </p:sp>
      <p:sp>
        <p:nvSpPr>
          <p:cNvPr id="3" name="内容占位符 2"/>
          <p:cNvSpPr>
            <a:spLocks noGrp="1"/>
          </p:cNvSpPr>
          <p:nvPr>
            <p:ph idx="1"/>
          </p:nvPr>
        </p:nvSpPr>
        <p:spPr/>
        <p:txBody>
          <a:bodyPr>
            <a:normAutofit fontScale="92500"/>
          </a:bodyPr>
          <a:lstStyle/>
          <a:p>
            <a:r>
              <a:rPr kumimoji="1" lang="zh-CN" altLang="en-US" dirty="0"/>
              <a:t>方法调</a:t>
            </a:r>
            <a:r>
              <a:rPr kumimoji="1" lang="zh-CN" altLang="en-US" dirty="0" smtClean="0"/>
              <a:t>用</a:t>
            </a:r>
            <a:r>
              <a:rPr kumimoji="1" lang="zh-CN" altLang="en-US" dirty="0"/>
              <a:t>（方法调用不等于方法执行，其唯一的任务就是确定调用哪一个具体方法。）</a:t>
            </a:r>
            <a:endParaRPr kumimoji="1" lang="en-US" altLang="zh-CN" dirty="0"/>
          </a:p>
          <a:p>
            <a:pPr lvl="1"/>
            <a:r>
              <a:rPr kumimoji="1" lang="zh-CN" altLang="en-US" dirty="0"/>
              <a:t>静态</a:t>
            </a:r>
            <a:r>
              <a:rPr kumimoji="1" lang="zh-CN" altLang="en-US" dirty="0" smtClean="0"/>
              <a:t>分派</a:t>
            </a:r>
            <a:r>
              <a:rPr kumimoji="1" lang="en-US" altLang="en-US" dirty="0" smtClean="0"/>
              <a:t>（重载，</a:t>
            </a:r>
            <a:r>
              <a:rPr kumimoji="1" lang="zh-CN" altLang="en-US" dirty="0"/>
              <a:t>通过参数的静态类型作为判断依据</a:t>
            </a:r>
            <a:r>
              <a:rPr kumimoji="1" lang="en-US" altLang="en-US" dirty="0" smtClean="0"/>
              <a:t>）</a:t>
            </a:r>
            <a:r>
              <a:rPr kumimoji="1" lang="en-US" altLang="zh-CN" dirty="0" smtClean="0"/>
              <a:t> </a:t>
            </a:r>
            <a:r>
              <a:rPr kumimoji="1" lang="en-US" altLang="zh-CN" dirty="0"/>
              <a:t>P210</a:t>
            </a:r>
          </a:p>
          <a:p>
            <a:pPr lvl="1"/>
            <a:r>
              <a:rPr kumimoji="1" lang="zh-CN" altLang="en-US" dirty="0"/>
              <a:t>动态</a:t>
            </a:r>
            <a:r>
              <a:rPr kumimoji="1" lang="zh-CN" altLang="en-US" dirty="0" smtClean="0"/>
              <a:t>分派（</a:t>
            </a:r>
            <a:r>
              <a:rPr kumimoji="1" lang="en-US" altLang="zh-CN" dirty="0" smtClean="0"/>
              <a:t>override</a:t>
            </a:r>
            <a:r>
              <a:rPr kumimoji="1" lang="zh-CN" altLang="en-US" dirty="0"/>
              <a:t>，引用指向的对象的具体类型决定了调用的具体目标方法）</a:t>
            </a:r>
            <a:r>
              <a:rPr kumimoji="1" lang="zh-CN" altLang="en-US" dirty="0" smtClean="0"/>
              <a:t>（</a:t>
            </a:r>
            <a:r>
              <a:rPr kumimoji="1" lang="zh-CN" altLang="en-US" dirty="0"/>
              <a:t>实现，方法表）</a:t>
            </a:r>
            <a:endParaRPr kumimoji="1" lang="en-US" altLang="zh-CN" dirty="0"/>
          </a:p>
          <a:p>
            <a:r>
              <a:rPr kumimoji="1" lang="zh-CN" altLang="en-US" dirty="0"/>
              <a:t>字节码解释执行引擎</a:t>
            </a:r>
          </a:p>
          <a:p>
            <a:endParaRPr kumimoji="1" lang="zh-CN" altLang="en-US" dirty="0"/>
          </a:p>
        </p:txBody>
      </p:sp>
    </p:spTree>
    <p:extLst>
      <p:ext uri="{BB962C8B-B14F-4D97-AF65-F5344CB8AC3E}">
        <p14:creationId xmlns:p14="http://schemas.microsoft.com/office/powerpoint/2010/main" val="80495773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smtClean="0"/>
              <a:t>Next</a:t>
            </a:r>
            <a:endParaRPr kumimoji="1" lang="zh-CN" altLang="en-US" dirty="0"/>
          </a:p>
        </p:txBody>
      </p:sp>
      <p:sp>
        <p:nvSpPr>
          <p:cNvPr id="5" name="文本占位符 4"/>
          <p:cNvSpPr>
            <a:spLocks noGrp="1"/>
          </p:cNvSpPr>
          <p:nvPr>
            <p:ph type="body" idx="1"/>
          </p:nvPr>
        </p:nvSpPr>
        <p:spPr/>
        <p:txBody>
          <a:bodyPr/>
          <a:lstStyle/>
          <a:p>
            <a:r>
              <a:rPr kumimoji="1" lang="zh-CN" altLang="en-US" dirty="0" smtClean="0"/>
              <a:t>程序编译与代码优化</a:t>
            </a:r>
            <a:endParaRPr kumimoji="1" lang="zh-CN" altLang="en-US" dirty="0"/>
          </a:p>
        </p:txBody>
      </p:sp>
    </p:spTree>
    <p:extLst>
      <p:ext uri="{BB962C8B-B14F-4D97-AF65-F5344CB8AC3E}">
        <p14:creationId xmlns:p14="http://schemas.microsoft.com/office/powerpoint/2010/main" val="147430665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程序编译</a:t>
            </a:r>
            <a:endParaRPr kumimoji="1" lang="zh-CN" altLang="en-US" dirty="0"/>
          </a:p>
        </p:txBody>
      </p:sp>
      <p:sp>
        <p:nvSpPr>
          <p:cNvPr id="3" name="内容占位符 2"/>
          <p:cNvSpPr>
            <a:spLocks noGrp="1"/>
          </p:cNvSpPr>
          <p:nvPr>
            <p:ph idx="1"/>
          </p:nvPr>
        </p:nvSpPr>
        <p:spPr/>
        <p:txBody>
          <a:bodyPr/>
          <a:lstStyle/>
          <a:p>
            <a:r>
              <a:rPr kumimoji="1" lang="zh-CN" altLang="en-US" dirty="0" smtClean="0"/>
              <a:t>泛型与类型擦除</a:t>
            </a:r>
            <a:endParaRPr kumimoji="1" lang="en-US" altLang="zh-CN" dirty="0" smtClean="0"/>
          </a:p>
          <a:p>
            <a:r>
              <a:rPr kumimoji="1" lang="zh-CN" altLang="en-US" dirty="0" smtClean="0"/>
              <a:t>自动装箱、拆箱与遍历循环</a:t>
            </a:r>
            <a:endParaRPr kumimoji="1" lang="en-US" altLang="zh-CN" dirty="0" smtClean="0"/>
          </a:p>
          <a:p>
            <a:endParaRPr kumimoji="1" lang="en-US" altLang="zh-CN" dirty="0"/>
          </a:p>
          <a:p>
            <a:r>
              <a:rPr kumimoji="1" lang="zh-CN" altLang="en-US" dirty="0" smtClean="0"/>
              <a:t>运行时即时编译器</a:t>
            </a:r>
            <a:r>
              <a:rPr kumimoji="1" lang="en-US" altLang="zh-CN" dirty="0" smtClean="0"/>
              <a:t>JIT</a:t>
            </a:r>
          </a:p>
          <a:p>
            <a:endParaRPr kumimoji="1" lang="zh-CN" altLang="en-US" dirty="0"/>
          </a:p>
        </p:txBody>
      </p:sp>
    </p:spTree>
    <p:extLst>
      <p:ext uri="{BB962C8B-B14F-4D97-AF65-F5344CB8AC3E}">
        <p14:creationId xmlns:p14="http://schemas.microsoft.com/office/powerpoint/2010/main" val="87989751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Dalvik</a:t>
            </a:r>
            <a:endParaRPr kumimoji="1" lang="zh-CN" altLang="en-US" dirty="0"/>
          </a:p>
        </p:txBody>
      </p:sp>
      <p:sp>
        <p:nvSpPr>
          <p:cNvPr id="3" name="内容占位符 2"/>
          <p:cNvSpPr>
            <a:spLocks noGrp="1"/>
          </p:cNvSpPr>
          <p:nvPr>
            <p:ph idx="1"/>
          </p:nvPr>
        </p:nvSpPr>
        <p:spPr/>
        <p:txBody>
          <a:bodyPr>
            <a:normAutofit fontScale="77500" lnSpcReduction="20000"/>
          </a:bodyPr>
          <a:lstStyle/>
          <a:p>
            <a:r>
              <a:rPr kumimoji="1" lang="en-US" altLang="zh-CN" dirty="0" smtClean="0"/>
              <a:t>Google</a:t>
            </a:r>
            <a:r>
              <a:rPr kumimoji="1" lang="zh-CN" altLang="en-US" dirty="0" smtClean="0"/>
              <a:t>实现的</a:t>
            </a:r>
            <a:r>
              <a:rPr kumimoji="1" lang="en-US" altLang="zh-CN" dirty="0" smtClean="0"/>
              <a:t>Android</a:t>
            </a:r>
            <a:r>
              <a:rPr kumimoji="1" lang="zh-CN" altLang="en-US" dirty="0" smtClean="0"/>
              <a:t>使用的</a:t>
            </a:r>
            <a:r>
              <a:rPr kumimoji="1" lang="en-US" altLang="zh-CN" dirty="0" smtClean="0"/>
              <a:t>Java*</a:t>
            </a:r>
            <a:r>
              <a:rPr kumimoji="1" lang="zh-CN" altLang="en-US" dirty="0" smtClean="0"/>
              <a:t>虚拟机</a:t>
            </a:r>
            <a:endParaRPr kumimoji="1" lang="en-US" altLang="zh-CN" dirty="0" smtClean="0"/>
          </a:p>
          <a:p>
            <a:r>
              <a:rPr kumimoji="1" lang="zh-CN" altLang="en-US" dirty="0"/>
              <a:t>它可以支持已转换为</a:t>
            </a:r>
            <a:r>
              <a:rPr kumimoji="1" lang="en-US" altLang="zh-CN" dirty="0"/>
              <a:t>.</a:t>
            </a:r>
            <a:r>
              <a:rPr kumimoji="1" lang="en-US" altLang="zh-CN" dirty="0" err="1"/>
              <a:t>dex</a:t>
            </a:r>
            <a:r>
              <a:rPr kumimoji="1" lang="zh-CN" altLang="en-US" dirty="0"/>
              <a:t>（即</a:t>
            </a:r>
            <a:r>
              <a:rPr kumimoji="1" lang="en-US" altLang="zh-CN" dirty="0" err="1"/>
              <a:t>Dalvik</a:t>
            </a:r>
            <a:r>
              <a:rPr kumimoji="1" lang="en-US" altLang="zh-CN" dirty="0"/>
              <a:t> Executable</a:t>
            </a:r>
            <a:r>
              <a:rPr kumimoji="1" lang="zh-CN" altLang="en-US" dirty="0"/>
              <a:t>）格式的</a:t>
            </a:r>
            <a:r>
              <a:rPr kumimoji="1" lang="en-US" altLang="zh-CN" dirty="0"/>
              <a:t>Java</a:t>
            </a:r>
            <a:r>
              <a:rPr kumimoji="1" lang="zh-CN" altLang="en-US" dirty="0"/>
              <a:t>应用程序的运行，</a:t>
            </a:r>
            <a:r>
              <a:rPr kumimoji="1" lang="en-US" altLang="zh-CN" dirty="0"/>
              <a:t>.</a:t>
            </a:r>
            <a:r>
              <a:rPr kumimoji="1" lang="en-US" altLang="zh-CN" dirty="0" err="1"/>
              <a:t>dex</a:t>
            </a:r>
            <a:r>
              <a:rPr kumimoji="1" lang="zh-CN" altLang="en-US" dirty="0"/>
              <a:t>格式是专为</a:t>
            </a:r>
            <a:r>
              <a:rPr kumimoji="1" lang="en-US" altLang="zh-CN" dirty="0" err="1"/>
              <a:t>Dalvik</a:t>
            </a:r>
            <a:r>
              <a:rPr kumimoji="1" lang="zh-CN" altLang="en-US" dirty="0"/>
              <a:t>设计的一种压缩格式，适合内存和处理器速度有限的系统</a:t>
            </a:r>
            <a:r>
              <a:rPr kumimoji="1" lang="zh-CN" altLang="en-US" dirty="0" smtClean="0"/>
              <a:t>。</a:t>
            </a:r>
            <a:endParaRPr kumimoji="1" lang="en-US" altLang="zh-CN" dirty="0" smtClean="0"/>
          </a:p>
          <a:p>
            <a:r>
              <a:rPr kumimoji="1" lang="zh-CN" altLang="en-US" dirty="0"/>
              <a:t>大多数虚拟机包括</a:t>
            </a:r>
            <a:r>
              <a:rPr kumimoji="1" lang="en-US" altLang="zh-CN" dirty="0"/>
              <a:t>JVM</a:t>
            </a:r>
            <a:r>
              <a:rPr kumimoji="1" lang="zh-CN" altLang="en-US" dirty="0"/>
              <a:t>都是一种堆栈机器，而</a:t>
            </a:r>
            <a:r>
              <a:rPr kumimoji="1" lang="en-US" altLang="zh-CN" dirty="0" err="1"/>
              <a:t>Dalvik</a:t>
            </a:r>
            <a:r>
              <a:rPr kumimoji="1" lang="zh-CN" altLang="en-US" dirty="0"/>
              <a:t>虚拟机则是基于寄存器的</a:t>
            </a:r>
            <a:r>
              <a:rPr kumimoji="1" lang="zh-CN" altLang="en-US" dirty="0" smtClean="0"/>
              <a:t>。</a:t>
            </a:r>
            <a:endParaRPr kumimoji="1" lang="en-US" altLang="zh-CN" dirty="0" smtClean="0"/>
          </a:p>
          <a:p>
            <a:r>
              <a:rPr kumimoji="1" lang="en-US" altLang="zh-CN" dirty="0" err="1"/>
              <a:t>Dalvik</a:t>
            </a:r>
            <a:r>
              <a:rPr kumimoji="1" lang="zh-CN" altLang="en-US" dirty="0"/>
              <a:t>虚拟机有自己的</a:t>
            </a:r>
            <a:r>
              <a:rPr kumimoji="1" lang="en-US" altLang="zh-CN" dirty="0" err="1"/>
              <a:t>bytecode</a:t>
            </a:r>
            <a:r>
              <a:rPr kumimoji="1" lang="en-US" altLang="zh-CN" dirty="0"/>
              <a:t>, </a:t>
            </a:r>
            <a:r>
              <a:rPr kumimoji="1" lang="zh-CN" altLang="en-US" dirty="0"/>
              <a:t>并非使用 </a:t>
            </a:r>
            <a:r>
              <a:rPr kumimoji="1" lang="en-US" altLang="zh-CN" dirty="0"/>
              <a:t>Java </a:t>
            </a:r>
            <a:r>
              <a:rPr kumimoji="1" lang="en-US" altLang="zh-CN" dirty="0" err="1"/>
              <a:t>bytecode</a:t>
            </a:r>
            <a:r>
              <a:rPr kumimoji="1" lang="en-US" altLang="zh-CN" dirty="0" smtClean="0"/>
              <a:t>.</a:t>
            </a:r>
          </a:p>
          <a:p>
            <a:r>
              <a:rPr kumimoji="1" lang="en-US" altLang="zh-CN" dirty="0" err="1"/>
              <a:t>Dalvik</a:t>
            </a:r>
            <a:r>
              <a:rPr kumimoji="1" lang="zh-CN" altLang="en-US" dirty="0"/>
              <a:t>虚拟机早期并没有使用</a:t>
            </a:r>
            <a:r>
              <a:rPr kumimoji="1" lang="en-US" altLang="zh-CN" dirty="0"/>
              <a:t>JIT</a:t>
            </a:r>
            <a:r>
              <a:rPr kumimoji="1" lang="zh-CN" altLang="en-US" dirty="0"/>
              <a:t>（</a:t>
            </a:r>
            <a:r>
              <a:rPr kumimoji="1" lang="en-US" altLang="zh-CN" dirty="0"/>
              <a:t>Just-In-Time</a:t>
            </a:r>
            <a:r>
              <a:rPr kumimoji="1" lang="zh-CN" altLang="en-US" dirty="0"/>
              <a:t>）技术</a:t>
            </a:r>
            <a:r>
              <a:rPr kumimoji="1" lang="en-US" altLang="zh-CN" dirty="0"/>
              <a:t>. </a:t>
            </a:r>
            <a:r>
              <a:rPr kumimoji="1" lang="zh-CN" altLang="en-US" dirty="0"/>
              <a:t>从 </a:t>
            </a:r>
            <a:r>
              <a:rPr kumimoji="1" lang="en-US" altLang="zh-CN" dirty="0"/>
              <a:t>Android 2.2 </a:t>
            </a:r>
            <a:r>
              <a:rPr kumimoji="1" lang="zh-CN" altLang="en-US" dirty="0"/>
              <a:t>开始</a:t>
            </a:r>
            <a:r>
              <a:rPr kumimoji="1" lang="en-US" altLang="zh-CN" dirty="0"/>
              <a:t>, </a:t>
            </a:r>
            <a:r>
              <a:rPr kumimoji="1" lang="en-US" altLang="zh-CN" dirty="0" err="1"/>
              <a:t>Dalvik</a:t>
            </a:r>
            <a:r>
              <a:rPr kumimoji="1" lang="en-US" altLang="zh-CN" dirty="0"/>
              <a:t> </a:t>
            </a:r>
            <a:r>
              <a:rPr kumimoji="1" lang="zh-CN" altLang="en-US" dirty="0"/>
              <a:t>虚拟机也支持 </a:t>
            </a:r>
            <a:r>
              <a:rPr kumimoji="1" lang="en-US" altLang="zh-CN" dirty="0"/>
              <a:t>JIT.</a:t>
            </a:r>
            <a:endParaRPr kumimoji="1" lang="zh-CN" altLang="en-US" dirty="0"/>
          </a:p>
        </p:txBody>
      </p:sp>
    </p:spTree>
    <p:extLst>
      <p:ext uri="{BB962C8B-B14F-4D97-AF65-F5344CB8AC3E}">
        <p14:creationId xmlns:p14="http://schemas.microsoft.com/office/powerpoint/2010/main" val="281932896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kumimoji="1" lang="en-US" altLang="zh-CN" dirty="0" smtClean="0"/>
              <a:t>END</a:t>
            </a:r>
            <a:endParaRPr kumimoji="1" lang="zh-CN" altLang="en-US" dirty="0"/>
          </a:p>
        </p:txBody>
      </p:sp>
      <p:sp>
        <p:nvSpPr>
          <p:cNvPr id="7" name="副标题 6"/>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308379133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Java</a:t>
            </a:r>
            <a:r>
              <a:rPr kumimoji="1" lang="en-US" altLang="en-US" dirty="0" err="1" smtClean="0"/>
              <a:t>与JVM</a:t>
            </a:r>
            <a:endParaRPr kumimoji="1" lang="zh-CN" altLang="en-US" dirty="0"/>
          </a:p>
        </p:txBody>
      </p:sp>
      <p:sp>
        <p:nvSpPr>
          <p:cNvPr id="3" name="内容占位符 2"/>
          <p:cNvSpPr>
            <a:spLocks noGrp="1"/>
          </p:cNvSpPr>
          <p:nvPr>
            <p:ph idx="1"/>
          </p:nvPr>
        </p:nvSpPr>
        <p:spPr/>
        <p:txBody>
          <a:bodyPr>
            <a:normAutofit fontScale="92500"/>
          </a:bodyPr>
          <a:lstStyle/>
          <a:p>
            <a:r>
              <a:rPr lang="es-ES_tradnl" altLang="zh-CN" dirty="0"/>
              <a:t>JVM</a:t>
            </a:r>
            <a:r>
              <a:rPr lang="zh-CN" altLang="es-ES_tradnl" dirty="0"/>
              <a:t>是</a:t>
            </a:r>
            <a:r>
              <a:rPr lang="es-ES_tradnl" altLang="zh-CN" dirty="0"/>
              <a:t>Java Virtual </a:t>
            </a:r>
            <a:r>
              <a:rPr lang="es-ES_tradnl" altLang="zh-CN" dirty="0" smtClean="0"/>
              <a:t>Machine</a:t>
            </a:r>
          </a:p>
          <a:p>
            <a:r>
              <a:rPr kumimoji="1" lang="es-ES_tradnl" altLang="zh-CN" dirty="0" smtClean="0"/>
              <a:t>JVM</a:t>
            </a:r>
            <a:r>
              <a:rPr kumimoji="1" lang="zh-CN" altLang="en-US" dirty="0" smtClean="0"/>
              <a:t>是可以执行</a:t>
            </a:r>
            <a:r>
              <a:rPr kumimoji="1" lang="es-ES_tradnl" altLang="zh-CN" dirty="0" smtClean="0"/>
              <a:t>Java </a:t>
            </a:r>
            <a:r>
              <a:rPr kumimoji="1" lang="es-ES_tradnl" altLang="zh-CN" dirty="0" err="1" smtClean="0"/>
              <a:t>bytecode</a:t>
            </a:r>
            <a:r>
              <a:rPr kumimoji="1" lang="zh-CN" altLang="en-US" dirty="0" smtClean="0"/>
              <a:t>的虚拟机</a:t>
            </a:r>
            <a:endParaRPr kumimoji="1" lang="en-US" altLang="zh-CN" dirty="0" smtClean="0"/>
          </a:p>
          <a:p>
            <a:r>
              <a:rPr kumimoji="1" lang="zh-CN" altLang="en-US" dirty="0" smtClean="0"/>
              <a:t>跨平台，一处编写，到处运行</a:t>
            </a:r>
            <a:endParaRPr kumimoji="1" lang="en-US" altLang="zh-CN" dirty="0" smtClean="0"/>
          </a:p>
          <a:p>
            <a:r>
              <a:rPr kumimoji="1" lang="en-US" altLang="zh-CN" dirty="0" smtClean="0"/>
              <a:t>JVM</a:t>
            </a:r>
            <a:r>
              <a:rPr kumimoji="1" lang="zh-CN" altLang="en-US" dirty="0" smtClean="0"/>
              <a:t>有很多实现，例如：</a:t>
            </a:r>
            <a:r>
              <a:rPr kumimoji="1" lang="en-US" altLang="zh-CN" dirty="0" err="1" smtClean="0"/>
              <a:t>HotSpot</a:t>
            </a:r>
            <a:r>
              <a:rPr kumimoji="1" lang="zh-CN" altLang="en-US" dirty="0" smtClean="0"/>
              <a:t>，由</a:t>
            </a:r>
            <a:r>
              <a:rPr kumimoji="1" lang="en-US" altLang="zh-CN" dirty="0" smtClean="0"/>
              <a:t>Sun(Oracle)</a:t>
            </a:r>
            <a:r>
              <a:rPr kumimoji="1" lang="zh-CN" altLang="en-US" dirty="0" smtClean="0"/>
              <a:t>开发。</a:t>
            </a:r>
            <a:r>
              <a:rPr kumimoji="1" lang="en-US" altLang="zh-CN" dirty="0" err="1" smtClean="0"/>
              <a:t>JRockit</a:t>
            </a:r>
            <a:r>
              <a:rPr kumimoji="1" lang="zh-CN" altLang="en-US" dirty="0" smtClean="0"/>
              <a:t>，</a:t>
            </a:r>
            <a:r>
              <a:rPr kumimoji="1" lang="en-US" altLang="zh-CN" dirty="0" smtClean="0"/>
              <a:t>J9 (IBM)</a:t>
            </a:r>
            <a:r>
              <a:rPr kumimoji="1" lang="zh-CN" altLang="en-US" dirty="0" smtClean="0"/>
              <a:t>等等</a:t>
            </a:r>
            <a:endParaRPr kumimoji="1" lang="en-US" altLang="zh-CN" dirty="0" smtClean="0"/>
          </a:p>
          <a:p>
            <a:r>
              <a:rPr kumimoji="1" lang="zh-CN" altLang="en-US" dirty="0"/>
              <a:t>运行在</a:t>
            </a:r>
            <a:r>
              <a:rPr kumimoji="1" lang="en-US" altLang="zh-CN" dirty="0"/>
              <a:t>JVM</a:t>
            </a:r>
            <a:r>
              <a:rPr kumimoji="1" lang="zh-CN" altLang="en-US" dirty="0"/>
              <a:t>之上的不只有</a:t>
            </a:r>
            <a:r>
              <a:rPr kumimoji="1" lang="en-US" altLang="zh-CN" dirty="0" err="1"/>
              <a:t>Java</a:t>
            </a:r>
            <a:r>
              <a:rPr kumimoji="1" lang="en-US" altLang="en-US" dirty="0" err="1"/>
              <a:t>语言，还可以：Clojure</a:t>
            </a:r>
            <a:r>
              <a:rPr kumimoji="1" lang="en-US" altLang="en-US" dirty="0"/>
              <a:t>, Groovy, </a:t>
            </a:r>
            <a:r>
              <a:rPr kumimoji="1" lang="en-US" altLang="en-US" dirty="0" err="1"/>
              <a:t>Scala</a:t>
            </a:r>
            <a:r>
              <a:rPr kumimoji="1" lang="en-US" altLang="en-US" dirty="0"/>
              <a:t>, </a:t>
            </a:r>
            <a:r>
              <a:rPr kumimoji="1" lang="en-US" altLang="en-US" dirty="0" err="1"/>
              <a:t>Jruby</a:t>
            </a:r>
            <a:r>
              <a:rPr kumimoji="1" lang="en-US" altLang="en-US" dirty="0"/>
              <a:t>, </a:t>
            </a:r>
            <a:r>
              <a:rPr kumimoji="1" lang="en-US" altLang="en-US" dirty="0" err="1"/>
              <a:t>Jython</a:t>
            </a:r>
            <a:r>
              <a:rPr kumimoji="1" lang="en-US" altLang="en-US" dirty="0"/>
              <a:t>, </a:t>
            </a:r>
            <a:r>
              <a:rPr kumimoji="1" lang="en-US" altLang="en-US" dirty="0" err="1"/>
              <a:t>Rhino等</a:t>
            </a:r>
            <a:endParaRPr kumimoji="1" lang="zh-CN" altLang="en-US" dirty="0"/>
          </a:p>
        </p:txBody>
      </p:sp>
    </p:spTree>
    <p:extLst>
      <p:ext uri="{BB962C8B-B14F-4D97-AF65-F5344CB8AC3E}">
        <p14:creationId xmlns:p14="http://schemas.microsoft.com/office/powerpoint/2010/main" val="207861191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srcRect l="-93667" r="-93667"/>
          <a:stretch>
            <a:fillRect/>
          </a:stretch>
        </p:blipFill>
        <p:spPr>
          <a:xfrm>
            <a:off x="457200" y="443774"/>
            <a:ext cx="8229600" cy="4661363"/>
          </a:xfrm>
        </p:spPr>
      </p:pic>
    </p:spTree>
    <p:extLst>
      <p:ext uri="{BB962C8B-B14F-4D97-AF65-F5344CB8AC3E}">
        <p14:creationId xmlns:p14="http://schemas.microsoft.com/office/powerpoint/2010/main" val="377740449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smtClean="0"/>
              <a:t>Next</a:t>
            </a:r>
            <a:endParaRPr kumimoji="1" lang="zh-CN" altLang="en-US" dirty="0"/>
          </a:p>
        </p:txBody>
      </p:sp>
      <p:sp>
        <p:nvSpPr>
          <p:cNvPr id="5" name="文本占位符 4"/>
          <p:cNvSpPr>
            <a:spLocks noGrp="1"/>
          </p:cNvSpPr>
          <p:nvPr>
            <p:ph type="body" idx="1"/>
          </p:nvPr>
        </p:nvSpPr>
        <p:spPr/>
        <p:txBody>
          <a:bodyPr/>
          <a:lstStyle/>
          <a:p>
            <a:r>
              <a:rPr kumimoji="1" lang="zh-CN" altLang="en-US" b="1" dirty="0"/>
              <a:t>自动内存管理、垃圾回</a:t>
            </a:r>
            <a:r>
              <a:rPr kumimoji="1" lang="zh-CN" altLang="en-US" b="1" dirty="0" smtClean="0"/>
              <a:t>收</a:t>
            </a:r>
            <a:endParaRPr kumimoji="1" lang="en-US" altLang="zh-CN" b="1" dirty="0"/>
          </a:p>
        </p:txBody>
      </p:sp>
    </p:spTree>
    <p:extLst>
      <p:ext uri="{BB962C8B-B14F-4D97-AF65-F5344CB8AC3E}">
        <p14:creationId xmlns:p14="http://schemas.microsoft.com/office/powerpoint/2010/main" val="380757048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Java</a:t>
            </a:r>
            <a:r>
              <a:rPr kumimoji="1" lang="zh-CN" altLang="en-US" dirty="0"/>
              <a:t>内存管理</a:t>
            </a:r>
          </a:p>
        </p:txBody>
      </p:sp>
      <p:pic>
        <p:nvPicPr>
          <p:cNvPr id="4" name="内容占位符 3"/>
          <p:cNvPicPr>
            <a:picLocks noGrp="1" noChangeAspect="1"/>
          </p:cNvPicPr>
          <p:nvPr>
            <p:ph idx="1"/>
          </p:nvPr>
        </p:nvPicPr>
        <p:blipFill>
          <a:blip r:embed="rId2"/>
          <a:srcRect l="-5383" r="-5383"/>
          <a:stretch>
            <a:fillRect/>
          </a:stretch>
        </p:blipFill>
        <p:spPr/>
      </p:pic>
    </p:spTree>
    <p:extLst>
      <p:ext uri="{BB962C8B-B14F-4D97-AF65-F5344CB8AC3E}">
        <p14:creationId xmlns:p14="http://schemas.microsoft.com/office/powerpoint/2010/main" val="226629330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Java</a:t>
            </a:r>
            <a:r>
              <a:rPr kumimoji="1" lang="zh-CN" altLang="en-US" dirty="0" smtClean="0"/>
              <a:t>内存管理</a:t>
            </a:r>
            <a:endParaRPr kumimoji="1" lang="zh-CN" altLang="en-US" dirty="0"/>
          </a:p>
        </p:txBody>
      </p:sp>
      <p:sp>
        <p:nvSpPr>
          <p:cNvPr id="3" name="内容占位符 2"/>
          <p:cNvSpPr>
            <a:spLocks noGrp="1"/>
          </p:cNvSpPr>
          <p:nvPr>
            <p:ph idx="1"/>
          </p:nvPr>
        </p:nvSpPr>
        <p:spPr/>
        <p:txBody>
          <a:bodyPr/>
          <a:lstStyle/>
          <a:p>
            <a:r>
              <a:rPr kumimoji="1" lang="en-US" altLang="zh-CN" dirty="0" smtClean="0"/>
              <a:t>Object </a:t>
            </a:r>
            <a:r>
              <a:rPr kumimoji="1" lang="en-US" altLang="zh-CN" dirty="0" err="1" smtClean="0"/>
              <a:t>obj</a:t>
            </a:r>
            <a:r>
              <a:rPr kumimoji="1" lang="en-US" altLang="zh-CN" dirty="0" smtClean="0"/>
              <a:t> = new Object();</a:t>
            </a:r>
          </a:p>
          <a:p>
            <a:r>
              <a:rPr kumimoji="1" lang="zh-CN" altLang="en-US" dirty="0" smtClean="0"/>
              <a:t>引用</a:t>
            </a:r>
            <a:endParaRPr kumimoji="1" lang="en-US" altLang="zh-CN" dirty="0"/>
          </a:p>
          <a:p>
            <a:pPr lvl="1"/>
            <a:r>
              <a:rPr kumimoji="1" lang="zh-CN" altLang="en-US" dirty="0" smtClean="0"/>
              <a:t>软引用，弱引用，幽灵引用</a:t>
            </a:r>
            <a:endParaRPr kumimoji="1" lang="en-US" altLang="zh-CN" dirty="0" smtClean="0"/>
          </a:p>
          <a:p>
            <a:r>
              <a:rPr kumimoji="1" lang="zh-CN" altLang="en-US" dirty="0" smtClean="0"/>
              <a:t>内存溢出</a:t>
            </a:r>
            <a:endParaRPr kumimoji="1" lang="zh-CN" altLang="en-US" dirty="0"/>
          </a:p>
        </p:txBody>
      </p:sp>
    </p:spTree>
    <p:extLst>
      <p:ext uri="{BB962C8B-B14F-4D97-AF65-F5344CB8AC3E}">
        <p14:creationId xmlns:p14="http://schemas.microsoft.com/office/powerpoint/2010/main" val="23808386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垃圾回收</a:t>
            </a:r>
            <a:endParaRPr kumimoji="1" lang="zh-CN" altLang="en-US" dirty="0"/>
          </a:p>
        </p:txBody>
      </p:sp>
      <p:sp>
        <p:nvSpPr>
          <p:cNvPr id="3" name="内容占位符 2"/>
          <p:cNvSpPr>
            <a:spLocks noGrp="1"/>
          </p:cNvSpPr>
          <p:nvPr>
            <p:ph idx="1"/>
          </p:nvPr>
        </p:nvSpPr>
        <p:spPr/>
        <p:txBody>
          <a:bodyPr/>
          <a:lstStyle/>
          <a:p>
            <a:r>
              <a:rPr lang="zh-CN" altLang="en-US" dirty="0"/>
              <a:t>引用计数</a:t>
            </a:r>
            <a:r>
              <a:rPr lang="zh-CN" altLang="en-US" dirty="0" smtClean="0"/>
              <a:t>收集器</a:t>
            </a:r>
            <a:endParaRPr lang="en-US" altLang="zh-CN" dirty="0" smtClean="0"/>
          </a:p>
          <a:p>
            <a:r>
              <a:rPr lang="zh-CN" altLang="en-US" dirty="0" smtClean="0"/>
              <a:t>对象引用遍历</a:t>
            </a:r>
            <a:endParaRPr lang="en-US" altLang="zh-CN" dirty="0" smtClean="0"/>
          </a:p>
          <a:p>
            <a:pPr lvl="1"/>
            <a:r>
              <a:rPr lang="zh-CN" altLang="en-US" dirty="0"/>
              <a:t>对象引用遍历从一组对</a:t>
            </a:r>
            <a:r>
              <a:rPr lang="zh-CN" altLang="en-US" dirty="0" smtClean="0"/>
              <a:t>象</a:t>
            </a:r>
            <a:r>
              <a:rPr lang="en-US" altLang="zh-CN" dirty="0" smtClean="0"/>
              <a:t>(GC ROOT)</a:t>
            </a:r>
            <a:r>
              <a:rPr lang="zh-CN" altLang="en-US" dirty="0" smtClean="0"/>
              <a:t>开</a:t>
            </a:r>
            <a:r>
              <a:rPr lang="zh-CN" altLang="en-US" dirty="0"/>
              <a:t>始，沿着整个对象图上的每条链接，递归确定可到达（</a:t>
            </a:r>
            <a:r>
              <a:rPr lang="en-US" altLang="zh-CN" dirty="0"/>
              <a:t>reachable</a:t>
            </a:r>
            <a:r>
              <a:rPr lang="zh-CN" altLang="en-US" dirty="0"/>
              <a:t>）的对象</a:t>
            </a:r>
            <a:r>
              <a:rPr lang="zh-CN" altLang="en-US" dirty="0" smtClean="0"/>
              <a:t>。</a:t>
            </a:r>
            <a:endParaRPr kumimoji="1" lang="en-US" altLang="zh-CN" dirty="0" smtClean="0"/>
          </a:p>
        </p:txBody>
      </p:sp>
      <p:pic>
        <p:nvPicPr>
          <p:cNvPr id="5" name="图片 4"/>
          <p:cNvPicPr>
            <a:picLocks noChangeAspect="1"/>
          </p:cNvPicPr>
          <p:nvPr/>
        </p:nvPicPr>
        <p:blipFill>
          <a:blip r:embed="rId3"/>
          <a:stretch>
            <a:fillRect/>
          </a:stretch>
        </p:blipFill>
        <p:spPr>
          <a:xfrm>
            <a:off x="5552895" y="3428999"/>
            <a:ext cx="3133905" cy="2137064"/>
          </a:xfrm>
          <a:prstGeom prst="rect">
            <a:avLst/>
          </a:prstGeom>
        </p:spPr>
      </p:pic>
    </p:spTree>
    <p:extLst>
      <p:ext uri="{BB962C8B-B14F-4D97-AF65-F5344CB8AC3E}">
        <p14:creationId xmlns:p14="http://schemas.microsoft.com/office/powerpoint/2010/main" val="219989717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垃圾</a:t>
            </a:r>
            <a:r>
              <a:rPr lang="en-US" altLang="en-US" dirty="0" smtClean="0"/>
              <a:t>收集器算法</a:t>
            </a:r>
            <a:endParaRPr kumimoji="1" lang="zh-CN" altLang="en-US" dirty="0"/>
          </a:p>
        </p:txBody>
      </p:sp>
      <p:sp>
        <p:nvSpPr>
          <p:cNvPr id="3" name="内容占位符 2"/>
          <p:cNvSpPr>
            <a:spLocks noGrp="1"/>
          </p:cNvSpPr>
          <p:nvPr>
            <p:ph idx="1"/>
          </p:nvPr>
        </p:nvSpPr>
        <p:spPr/>
        <p:txBody>
          <a:bodyPr>
            <a:normAutofit/>
          </a:bodyPr>
          <a:lstStyle/>
          <a:p>
            <a:r>
              <a:rPr lang="zh-CN" altLang="en-US" dirty="0"/>
              <a:t>标记－</a:t>
            </a:r>
            <a:r>
              <a:rPr lang="zh-CN" altLang="en-US" dirty="0" smtClean="0"/>
              <a:t>清除</a:t>
            </a:r>
            <a:endParaRPr lang="en-US" altLang="zh-CN" dirty="0" smtClean="0"/>
          </a:p>
          <a:p>
            <a:endParaRPr lang="en-US" altLang="zh-CN" dirty="0" smtClean="0"/>
          </a:p>
          <a:p>
            <a:r>
              <a:rPr lang="zh-CN" altLang="en-US" dirty="0" smtClean="0"/>
              <a:t>标记</a:t>
            </a:r>
            <a:r>
              <a:rPr lang="zh-CN" altLang="en-US" dirty="0"/>
              <a:t>－</a:t>
            </a:r>
            <a:r>
              <a:rPr lang="zh-CN" altLang="en-US" dirty="0" smtClean="0"/>
              <a:t>压缩</a:t>
            </a:r>
            <a:endParaRPr lang="en-US" altLang="zh-CN" dirty="0" smtClean="0"/>
          </a:p>
          <a:p>
            <a:endParaRPr lang="en-US" altLang="zh-CN" dirty="0" smtClean="0"/>
          </a:p>
          <a:p>
            <a:r>
              <a:rPr lang="zh-CN" altLang="en-US" dirty="0" smtClean="0"/>
              <a:t>复制</a:t>
            </a:r>
            <a:endParaRPr lang="en-US" altLang="zh-CN" dirty="0" smtClean="0"/>
          </a:p>
        </p:txBody>
      </p:sp>
      <p:pic>
        <p:nvPicPr>
          <p:cNvPr id="5" name="图片 4"/>
          <p:cNvPicPr>
            <a:picLocks noChangeAspect="1"/>
          </p:cNvPicPr>
          <p:nvPr/>
        </p:nvPicPr>
        <p:blipFill>
          <a:blip r:embed="rId2"/>
          <a:stretch>
            <a:fillRect/>
          </a:stretch>
        </p:blipFill>
        <p:spPr>
          <a:xfrm>
            <a:off x="4491371" y="1115784"/>
            <a:ext cx="3332979" cy="1270283"/>
          </a:xfrm>
          <a:prstGeom prst="rect">
            <a:avLst/>
          </a:prstGeom>
        </p:spPr>
      </p:pic>
      <p:pic>
        <p:nvPicPr>
          <p:cNvPr id="7" name="图片 6"/>
          <p:cNvPicPr>
            <a:picLocks noChangeAspect="1"/>
          </p:cNvPicPr>
          <p:nvPr/>
        </p:nvPicPr>
        <p:blipFill>
          <a:blip r:embed="rId3"/>
          <a:stretch>
            <a:fillRect/>
          </a:stretch>
        </p:blipFill>
        <p:spPr>
          <a:xfrm>
            <a:off x="4491371" y="3923963"/>
            <a:ext cx="3332979" cy="1282380"/>
          </a:xfrm>
          <a:prstGeom prst="rect">
            <a:avLst/>
          </a:prstGeom>
        </p:spPr>
      </p:pic>
      <p:pic>
        <p:nvPicPr>
          <p:cNvPr id="8" name="图片 7"/>
          <p:cNvPicPr>
            <a:picLocks noChangeAspect="1"/>
          </p:cNvPicPr>
          <p:nvPr/>
        </p:nvPicPr>
        <p:blipFill>
          <a:blip r:embed="rId4"/>
          <a:stretch>
            <a:fillRect/>
          </a:stretch>
        </p:blipFill>
        <p:spPr>
          <a:xfrm>
            <a:off x="4491371" y="2494104"/>
            <a:ext cx="3378339" cy="1283769"/>
          </a:xfrm>
          <a:prstGeom prst="rect">
            <a:avLst/>
          </a:prstGeom>
        </p:spPr>
      </p:pic>
    </p:spTree>
    <p:extLst>
      <p:ext uri="{BB962C8B-B14F-4D97-AF65-F5344CB8AC3E}">
        <p14:creationId xmlns:p14="http://schemas.microsoft.com/office/powerpoint/2010/main" val="356950510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326</TotalTime>
  <Words>1370</Words>
  <Application>Microsoft Macintosh PowerPoint</Application>
  <PresentationFormat>全屏显示(16:10)</PresentationFormat>
  <Paragraphs>130</Paragraphs>
  <Slides>25</Slides>
  <Notes>7</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Talk about jvm</vt:lpstr>
      <vt:lpstr>大纲</vt:lpstr>
      <vt:lpstr>Java与JVM</vt:lpstr>
      <vt:lpstr>PowerPoint 演示文稿</vt:lpstr>
      <vt:lpstr>Next</vt:lpstr>
      <vt:lpstr>Java内存管理</vt:lpstr>
      <vt:lpstr>Java内存管理</vt:lpstr>
      <vt:lpstr>垃圾回收</vt:lpstr>
      <vt:lpstr>垃圾收集器算法</vt:lpstr>
      <vt:lpstr>垃圾收集器</vt:lpstr>
      <vt:lpstr>垃圾收集器</vt:lpstr>
      <vt:lpstr>垃圾收集器</vt:lpstr>
      <vt:lpstr>Next</vt:lpstr>
      <vt:lpstr>class文件结构</vt:lpstr>
      <vt:lpstr>class文件结构</vt:lpstr>
      <vt:lpstr>虚拟机类加载机制</vt:lpstr>
      <vt:lpstr>虚拟机类加载机制</vt:lpstr>
      <vt:lpstr>虚拟机类加载机制 链接</vt:lpstr>
      <vt:lpstr>虚拟机类加载机制</vt:lpstr>
      <vt:lpstr>虚拟机字节码执行引擎</vt:lpstr>
      <vt:lpstr>虚拟机字节码执行引擎</vt:lpstr>
      <vt:lpstr>Next</vt:lpstr>
      <vt:lpstr>程序编译</vt:lpstr>
      <vt:lpstr>Dalvik</vt:lpstr>
      <vt:lpstr>END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Talk about jvm</dc:title>
  <dc:creator>Ming Qin</dc:creator>
  <cp:lastModifiedBy>Ming Qin</cp:lastModifiedBy>
  <cp:revision>58</cp:revision>
  <dcterms:created xsi:type="dcterms:W3CDTF">2012-11-16T14:31:56Z</dcterms:created>
  <dcterms:modified xsi:type="dcterms:W3CDTF">2012-11-18T05:59:33Z</dcterms:modified>
</cp:coreProperties>
</file>