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50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9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8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6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7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0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E-Mobility Serbia marketing plan</a:t>
            </a:r>
            <a:endParaRPr lang="sr-Latn-RS" sz="8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EEC-UMSRB</a:t>
            </a:r>
            <a:endParaRPr lang="sr-Latn-R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2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sr-Latn-RS" sz="3000">
                <a:solidFill>
                  <a:srgbClr val="FFFFFF"/>
                </a:solidFill>
              </a:rPr>
              <a:t>Zaključak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sr-Latn-RS" dirty="0"/>
              <a:t>Postojeća infrastruktura ne zadovoljava potrebe korisnika električnih vozila</a:t>
            </a:r>
          </a:p>
          <a:p>
            <a:r>
              <a:rPr lang="sr-Latn-RS" dirty="0"/>
              <a:t>Glavni cilj aplikacije je da poveća mobilnost korisnika električnih vozila kao i da uklljuči investitore u dalji razvoj infrastrukture</a:t>
            </a:r>
          </a:p>
          <a:p>
            <a:r>
              <a:rPr lang="sr-Latn-RS" dirty="0"/>
              <a:t>Pored modula koji su planirani za izradu postoji veliki broj modula koji mogu naknadno da se realizuju i dodaju u postojeći sistem</a:t>
            </a:r>
          </a:p>
          <a:p>
            <a:r>
              <a:rPr lang="sr-Latn-RS" dirty="0"/>
              <a:t>To pre svega podrazumeva prelazak na obnovljive izvore energije i integraciju parking garaža u velikim gradovima u naš sistem</a:t>
            </a:r>
          </a:p>
        </p:txBody>
      </p:sp>
    </p:spTree>
    <p:extLst>
      <p:ext uri="{BB962C8B-B14F-4D97-AF65-F5344CB8AC3E}">
        <p14:creationId xmlns:p14="http://schemas.microsoft.com/office/powerpoint/2010/main" val="18612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sr-Latn-RS" dirty="0"/>
              <a:t>Cilj projekta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sr-Latn-RS" dirty="0"/>
              <a:t>ok</a:t>
            </a:r>
            <a:r>
              <a:rPr lang="en-US" dirty="0"/>
              <a:t>o</a:t>
            </a:r>
            <a:r>
              <a:rPr lang="sr-Latn-RS" dirty="0"/>
              <a:t>m sezone pojačanog saobraćaja javlja se povećana gužva usled čega su korisnici el.vozila prinuđeni da satima čekaju kako bi dopunili svoje vozilo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Cilj ovog projekta je da</a:t>
            </a:r>
            <a:r>
              <a:rPr lang="en-US" dirty="0"/>
              <a:t>:</a:t>
            </a:r>
          </a:p>
          <a:p>
            <a:pPr marL="617220" lvl="1" indent="-342900">
              <a:lnSpc>
                <a:spcPct val="100000"/>
              </a:lnSpc>
              <a:buFont typeface="+mj-lt"/>
              <a:buAutoNum type="arabicPeriod"/>
            </a:pPr>
            <a:r>
              <a:rPr lang="sr-Latn-RS" sz="2000" dirty="0"/>
              <a:t> omogući korisnicima električnih automobila </a:t>
            </a:r>
            <a:r>
              <a:rPr lang="sr-Latn-RS" sz="2000" b="1" dirty="0"/>
              <a:t>istu ili gotovo sličnu</a:t>
            </a:r>
            <a:r>
              <a:rPr lang="sr-Latn-RS" sz="2000" dirty="0"/>
              <a:t> mobilnost kao</a:t>
            </a:r>
            <a:r>
              <a:rPr lang="en-US" sz="2000" dirty="0"/>
              <a:t> korisnicima</a:t>
            </a:r>
            <a:r>
              <a:rPr lang="sr-Latn-RS" sz="2000" dirty="0"/>
              <a:t> automobil</a:t>
            </a:r>
            <a:r>
              <a:rPr lang="en-US" sz="2000" dirty="0"/>
              <a:t>a</a:t>
            </a:r>
            <a:r>
              <a:rPr lang="sr-Latn-RS" sz="2000" dirty="0"/>
              <a:t> na fosilna goriva</a:t>
            </a:r>
          </a:p>
          <a:p>
            <a:pPr marL="617220" lvl="1" indent="-342900">
              <a:lnSpc>
                <a:spcPct val="100000"/>
              </a:lnSpc>
              <a:buFont typeface="+mj-lt"/>
              <a:buAutoNum type="arabicPeriod"/>
            </a:pPr>
            <a:r>
              <a:rPr lang="sr-Latn-RS" sz="2000" dirty="0"/>
              <a:t>ohrabri potencijalne investitore na izgradnju dodatnih mesta za punjenje, koje će moći da integrišu u mrežu punjača za online rezervacije</a:t>
            </a:r>
          </a:p>
          <a:p>
            <a:pPr marL="617220" lvl="1" indent="-342900">
              <a:buFont typeface="+mj-lt"/>
              <a:buAutoNum type="arabicPeriod"/>
            </a:pPr>
            <a:r>
              <a:rPr lang="sr-Latn-RS" sz="2000" dirty="0"/>
              <a:t>utvrdi zakonske barijere koje sprečavaju dalje i brže širenje mreže punjača</a:t>
            </a:r>
            <a:endParaRPr lang="en-US" sz="2000" dirty="0"/>
          </a:p>
          <a:p>
            <a:pPr marL="617220" lvl="1" indent="-342900">
              <a:buFont typeface="+mj-lt"/>
              <a:buAutoNum type="arabicPeriod"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08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9">
            <a:extLst>
              <a:ext uri="{FF2B5EF4-FFF2-40B4-BE49-F238E27FC236}">
                <a16:creationId xmlns:a16="http://schemas.microsoft.com/office/drawing/2014/main" id="{5EB9D992-2C07-41D6-A9B6-DA44569FF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DA38AE-45B7-448D-BFD5-A87027CDC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D3A6CF-3B0E-4565-A453-3F5B4993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1" r="-3" b="148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108" name="Rectangle 13">
            <a:extLst>
              <a:ext uri="{FF2B5EF4-FFF2-40B4-BE49-F238E27FC236}">
                <a16:creationId xmlns:a16="http://schemas.microsoft.com/office/drawing/2014/main" id="{6B271163-1E03-43CD-BDE9-0233CAE1A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Postojeće tržište i infrastruktura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0110" y="2367865"/>
            <a:ext cx="6730276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dirty="0"/>
              <a:t>Postojeći punjači u Srbiji su u vlasništvu JP Putevi Srbije </a:t>
            </a:r>
            <a:r>
              <a:rPr lang="en-US" dirty="0"/>
              <a:t>i drugih manjih investitora</a:t>
            </a:r>
            <a:endParaRPr lang="sr-Latn-RS" dirty="0"/>
          </a:p>
          <a:p>
            <a:r>
              <a:rPr lang="sr-Latn-RS" dirty="0"/>
              <a:t>Postavljeni su u Beogradu ili nadomak glavnih naplatnih rampi duž koridora X</a:t>
            </a:r>
          </a:p>
          <a:p>
            <a:r>
              <a:rPr lang="en-US" dirty="0"/>
              <a:t>Potencijal za razvoj tržišta električnih automobila je veliko na prostoru čitave Evrope</a:t>
            </a:r>
          </a:p>
          <a:p>
            <a:r>
              <a:rPr lang="en-US" dirty="0"/>
              <a:t>Ključni problem koji usporava dalje napredovanje je infrastruktura koja ne prati postojeći razvoj električnih automobil</a:t>
            </a:r>
            <a:r>
              <a:rPr lang="sr-Latn-RS" dirty="0"/>
              <a:t>a</a:t>
            </a:r>
            <a:endParaRPr lang="en-US" dirty="0"/>
          </a:p>
          <a:p>
            <a:endParaRPr lang="en-US" sz="1800" dirty="0"/>
          </a:p>
        </p:txBody>
      </p:sp>
      <p:grpSp>
        <p:nvGrpSpPr>
          <p:cNvPr id="109" name="Group 15">
            <a:extLst>
              <a:ext uri="{FF2B5EF4-FFF2-40B4-BE49-F238E27FC236}">
                <a16:creationId xmlns:a16="http://schemas.microsoft.com/office/drawing/2014/main" id="{B3A84125-19BF-4B89-B0B6-72CD1A073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0" name="Oval 16">
              <a:extLst>
                <a:ext uri="{FF2B5EF4-FFF2-40B4-BE49-F238E27FC236}">
                  <a16:creationId xmlns:a16="http://schemas.microsoft.com/office/drawing/2014/main" id="{ABCDD38B-753F-4DF4-8B85-FD3D5A11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1" name="Oval 17">
              <a:extLst>
                <a:ext uri="{FF2B5EF4-FFF2-40B4-BE49-F238E27FC236}">
                  <a16:creationId xmlns:a16="http://schemas.microsoft.com/office/drawing/2014/main" id="{9A78B783-89C6-45C9-95E7-2441AC74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35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28">
            <a:extLst>
              <a:ext uri="{FF2B5EF4-FFF2-40B4-BE49-F238E27FC236}">
                <a16:creationId xmlns:a16="http://schemas.microsoft.com/office/drawing/2014/main" id="{5EB9D992-2C07-41D6-A9B6-DA44569FF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DA38AE-45B7-448D-BFD5-A87027CDC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D3A6CF-3B0E-4565-A453-3F5B4993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Content Placeholder 4" descr="A stereo sitting on top of a dirt field&#10;&#10;Description automatically generated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r="604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B271163-1E03-43CD-BDE9-0233CAE1A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108" y="455604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Infrastruktur</a:t>
            </a:r>
            <a:r>
              <a:rPr lang="sr-Latn-RS" dirty="0"/>
              <a:t>ni projekti</a:t>
            </a:r>
            <a:r>
              <a:rPr lang="en-US" dirty="0"/>
              <a:t> u </a:t>
            </a:r>
            <a:r>
              <a:rPr lang="sr-Latn-RS" dirty="0"/>
              <a:t>S</a:t>
            </a:r>
            <a:r>
              <a:rPr lang="en-US" dirty="0"/>
              <a:t>rbiji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0109" y="2578608"/>
            <a:ext cx="6730276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Srbija je u poslednjih par godina završila kapitalne infrastrukturne projekte u drumskom saobraćaju</a:t>
            </a:r>
          </a:p>
          <a:p>
            <a:r>
              <a:rPr lang="en-US" dirty="0"/>
              <a:t>Postoji velika tendencija rasta broja automobila na putevima (60 miliona 2019.</a:t>
            </a:r>
            <a:r>
              <a:rPr lang="sr-Latn-RS" dirty="0"/>
              <a:t> </a:t>
            </a:r>
            <a:r>
              <a:rPr lang="en-US" dirty="0"/>
              <a:t>godine)</a:t>
            </a:r>
          </a:p>
          <a:p>
            <a:r>
              <a:rPr lang="en-US" dirty="0"/>
              <a:t>Infrastruktura električnih punjača u Srbiji ne prati potrebe tržišta</a:t>
            </a:r>
          </a:p>
          <a:p>
            <a:endParaRPr lang="en-US" dirty="0"/>
          </a:p>
        </p:txBody>
      </p:sp>
      <p:grpSp>
        <p:nvGrpSpPr>
          <p:cNvPr id="59" name="Group 34">
            <a:extLst>
              <a:ext uri="{FF2B5EF4-FFF2-40B4-BE49-F238E27FC236}">
                <a16:creationId xmlns:a16="http://schemas.microsoft.com/office/drawing/2014/main" id="{B3A84125-19BF-4B89-B0B6-72CD1A073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CDD38B-753F-4DF4-8B85-FD3D5A11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78B783-89C6-45C9-95E7-2441AC74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9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r"/>
            <a:r>
              <a:rPr lang="sr-Latn-RS" dirty="0">
                <a:solidFill>
                  <a:srgbClr val="FFFFFF"/>
                </a:solidFill>
              </a:rPr>
              <a:t>Kako postići sličnu mobilnost korisnika</a:t>
            </a:r>
            <a:r>
              <a:rPr lang="en-US" dirty="0">
                <a:solidFill>
                  <a:srgbClr val="FFFFFF"/>
                </a:solidFill>
              </a:rPr>
              <a:t>?</a:t>
            </a:r>
            <a:endParaRPr lang="sr-Latn-RS" dirty="0">
              <a:solidFill>
                <a:srgbClr val="FFFFFF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557" y="643465"/>
            <a:ext cx="6469168" cy="5586215"/>
          </a:xfrm>
        </p:spPr>
        <p:txBody>
          <a:bodyPr anchor="ctr">
            <a:normAutofit/>
          </a:bodyPr>
          <a:lstStyle/>
          <a:p>
            <a:r>
              <a:rPr lang="en-US" dirty="0"/>
              <a:t>Kori</a:t>
            </a:r>
            <a:r>
              <a:rPr lang="sr-Latn-RS" dirty="0"/>
              <a:t>šćenjem aplikacije korisnici el. vozila moći će da:</a:t>
            </a:r>
          </a:p>
          <a:p>
            <a:pPr lvl="1"/>
            <a:r>
              <a:rPr lang="sr-Latn-RS" sz="2000" dirty="0"/>
              <a:t>Odaberu određeno mesto za punjenje</a:t>
            </a:r>
          </a:p>
          <a:p>
            <a:pPr lvl="1"/>
            <a:r>
              <a:rPr lang="sr-Latn-RS" sz="2000" dirty="0"/>
              <a:t>Odaberu datum i vreme punjenja</a:t>
            </a:r>
          </a:p>
          <a:p>
            <a:pPr lvl="1"/>
            <a:r>
              <a:rPr lang="sr-Latn-RS" sz="2000" dirty="0"/>
              <a:t>Plate usluge elektornskim pute</a:t>
            </a:r>
            <a:r>
              <a:rPr lang="en-US" sz="2000" dirty="0"/>
              <a:t>m</a:t>
            </a:r>
            <a:endParaRPr lang="sr-Latn-RS" sz="2000" dirty="0"/>
          </a:p>
          <a:p>
            <a:pPr marL="274320" lvl="1" indent="0">
              <a:buNone/>
            </a:pPr>
            <a:endParaRPr lang="sr-Latn-RS" dirty="0"/>
          </a:p>
          <a:p>
            <a:r>
              <a:rPr lang="en-US" dirty="0"/>
              <a:t>Korisnici</a:t>
            </a:r>
            <a:r>
              <a:rPr lang="sr-Latn-RS" dirty="0"/>
              <a:t> će moći da planiraju rutu svog puta na osnovu dostupnosti električnih punjača i da izvrše rezervaciju punjača na toj ruti</a:t>
            </a:r>
          </a:p>
          <a:p>
            <a:r>
              <a:rPr lang="sr-Latn-RS" dirty="0"/>
              <a:t>Takođe planira se i postavljanje određene količine punjača na prioritetnim pravcima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Podsticanjem investitora na ulaganja u ovoj oblasti postojeća infrastrukutra razvijala bi mnogo većom brzinom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C4C5769-E723-4A1E-B4F6-F6BB27AE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78380D-0E99-4278-9939-702074B8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643466"/>
            <a:ext cx="3682727" cy="5571067"/>
          </a:xfrm>
        </p:spPr>
        <p:txBody>
          <a:bodyPr>
            <a:normAutofit/>
          </a:bodyPr>
          <a:lstStyle/>
          <a:p>
            <a:pPr algn="r"/>
            <a:r>
              <a:rPr lang="sr-Latn-RS" sz="3700">
                <a:solidFill>
                  <a:srgbClr val="FFFFFF"/>
                </a:solidFill>
              </a:rPr>
              <a:t>Prednosti i unapređenja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A92D53-A461-451B-87E6-8746F6FC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557" y="643465"/>
            <a:ext cx="6469168" cy="5586215"/>
          </a:xfrm>
        </p:spPr>
        <p:txBody>
          <a:bodyPr anchor="ctr">
            <a:normAutofit/>
          </a:bodyPr>
          <a:lstStyle/>
          <a:p>
            <a:r>
              <a:rPr lang="sr-Latn-RS" dirty="0"/>
              <a:t>Trenutno ne postoji aplikacija koja integriše sve punjače na prostoru Srbije u jedan sistem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Takođe ne postoje ni aplikacije pomoću kojih korisnici mogu da provere trenutno stanje punjača i da izvrše rezervaciju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Postoje brojni nedostaci kao što su dugo čekanje na mestima za punjenje, promena valute radi plaćanja i nemogućnost planiranja okvirnog vremena puta</a:t>
            </a:r>
          </a:p>
          <a:p>
            <a:endParaRPr lang="sr-Latn-RS" dirty="0"/>
          </a:p>
          <a:p>
            <a:r>
              <a:rPr lang="sr-Latn-RS" dirty="0"/>
              <a:t>Naš sistem će im to omogućiti i podstaći korisnike koji su do sada imali strah usled nedostatka infrastrukture da kupe el. Vozilo ili da planiraju svoj put kroz Srbiju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03ABC2-0D2A-42E5-9778-D9E8DBB54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3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C9645-FCCE-47EA-868D-4A27C857A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1" r="46947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108" name="Rectangle 93">
            <a:extLst>
              <a:ext uri="{FF2B5EF4-FFF2-40B4-BE49-F238E27FC236}">
                <a16:creationId xmlns:a16="http://schemas.microsoft.com/office/drawing/2014/main" id="{6B271163-1E03-43CD-BDE9-0233CAE1A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sr-Latn-RS" dirty="0"/>
              <a:t>Osnove rešenja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sr-Latn-RS" dirty="0"/>
              <a:t>U sistemu postoje tri vrste korisnika: kupci, investitori i administratori</a:t>
            </a:r>
          </a:p>
          <a:p>
            <a:r>
              <a:rPr lang="sr-Latn-RS" dirty="0"/>
              <a:t>Kupac usluga je neophodno da se registruje u sistemu kako bi stekao dodatne pogodnost kao što su rezervisanje mesta za punjenje, plaćanje usluga, dodavanje svoje kartice, provera svih rezervacija...</a:t>
            </a:r>
          </a:p>
          <a:p>
            <a:r>
              <a:rPr lang="sr-Latn-RS" dirty="0"/>
              <a:t>Investitori su korisnici koji takođe moraju da se registruju u sistemu, oni mogu podneti zahteve za dodavanje svojih stanica u postojeći sistem, promenu cena usluge..</a:t>
            </a:r>
          </a:p>
          <a:p>
            <a:r>
              <a:rPr lang="sr-Latn-RS" dirty="0"/>
              <a:t>Administratori su korisnici koji imaju najširu ulogu u sistemu, oni reaguju na primedbe kupaca i odobravaju zahteve investitora</a:t>
            </a:r>
          </a:p>
        </p:txBody>
      </p:sp>
      <p:grpSp>
        <p:nvGrpSpPr>
          <p:cNvPr id="109" name="Group 95">
            <a:extLst>
              <a:ext uri="{FF2B5EF4-FFF2-40B4-BE49-F238E27FC236}">
                <a16:creationId xmlns:a16="http://schemas.microsoft.com/office/drawing/2014/main" id="{B3A84125-19BF-4B89-B0B6-72CD1A073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CDD38B-753F-4DF4-8B85-FD3D5A11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0" name="Oval 97">
              <a:extLst>
                <a:ext uri="{FF2B5EF4-FFF2-40B4-BE49-F238E27FC236}">
                  <a16:creationId xmlns:a16="http://schemas.microsoft.com/office/drawing/2014/main" id="{9A78B783-89C6-45C9-95E7-2441AC74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79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457C9-984B-479D-98AC-38DB017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Marketin</a:t>
            </a:r>
            <a:r>
              <a:rPr lang="sr-Latn-RS" dirty="0"/>
              <a:t>ške aktivnosti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306079-CCBB-4E07-897B-D1311535F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14645"/>
              </p:ext>
            </p:extLst>
          </p:nvPr>
        </p:nvGraphicFramePr>
        <p:xfrm>
          <a:off x="1059543" y="2514600"/>
          <a:ext cx="10072914" cy="3474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46535">
                  <a:extLst>
                    <a:ext uri="{9D8B030D-6E8A-4147-A177-3AD203B41FA5}">
                      <a16:colId xmlns:a16="http://schemas.microsoft.com/office/drawing/2014/main" val="4136982831"/>
                    </a:ext>
                  </a:extLst>
                </a:gridCol>
                <a:gridCol w="3361085">
                  <a:extLst>
                    <a:ext uri="{9D8B030D-6E8A-4147-A177-3AD203B41FA5}">
                      <a16:colId xmlns:a16="http://schemas.microsoft.com/office/drawing/2014/main" val="866412527"/>
                    </a:ext>
                  </a:extLst>
                </a:gridCol>
                <a:gridCol w="3365294">
                  <a:extLst>
                    <a:ext uri="{9D8B030D-6E8A-4147-A177-3AD203B41FA5}">
                      <a16:colId xmlns:a16="http://schemas.microsoft.com/office/drawing/2014/main" val="604085410"/>
                    </a:ext>
                  </a:extLst>
                </a:gridCol>
              </a:tblGrid>
              <a:tr h="364501">
                <a:tc>
                  <a:txBody>
                    <a:bodyPr/>
                    <a:lstStyle/>
                    <a:p>
                      <a:r>
                        <a:rPr lang="en-US" dirty="0"/>
                        <a:t>Naziv </a:t>
                      </a:r>
                      <a:r>
                        <a:rPr lang="sr-Latn-RS" dirty="0"/>
                        <a:t>aktivnosti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Vremenski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Budžet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65912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r>
                        <a:rPr lang="sr-Latn-RS" dirty="0"/>
                        <a:t>Facebook baneri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 meseci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20.000€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07392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r>
                        <a:rPr lang="sr-Latn-RS" dirty="0"/>
                        <a:t>Strani forumi i casopisi o automobilizmu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 meseca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15.000€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15494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r>
                        <a:rPr lang="sr-Latn-RS" dirty="0"/>
                        <a:t>Strani forumi i casopisi o turizmu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 meseca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10.000€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154035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r>
                        <a:rPr lang="sr-Latn-RS" dirty="0"/>
                        <a:t>Privredni forumi i časopisi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 meseci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5.000€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2330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r>
                        <a:rPr lang="sr-Latn-RS" dirty="0"/>
                        <a:t>Instagram baneri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 meseci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10.000€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70347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r>
                        <a:rPr lang="sr-Latn-RS" dirty="0"/>
                        <a:t>Youtube vlog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 meseci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5.000€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14862"/>
                  </a:ext>
                </a:extLst>
              </a:tr>
              <a:tr h="364501">
                <a:tc>
                  <a:txBody>
                    <a:bodyPr/>
                    <a:lstStyle/>
                    <a:p>
                      <a:r>
                        <a:rPr lang="sr-Latn-RS" dirty="0"/>
                        <a:t>SEO optimizacija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6 meseci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3.000€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67786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9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22A0D-9655-4479-BF58-772A09B4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sr-Latn-RS" dirty="0"/>
              <a:t>Mehanizmi kontrole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72A3-E806-4E5F-B304-39C7C3C8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b="1" dirty="0"/>
              <a:t>Analiza korišćenja </a:t>
            </a:r>
            <a:r>
              <a:rPr lang="sr-Latn-RS" dirty="0"/>
              <a:t>– gde ćemo proveravati trenutnu aktivnost korisnika naše aplikacije u odnosu na našu planiranu aktivnost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b="1" dirty="0"/>
              <a:t>Praćenja odnosa kupaca prema aplikaciji </a:t>
            </a:r>
            <a:r>
              <a:rPr lang="sr-Latn-RS" dirty="0"/>
              <a:t>– pratimo primedbe, sugestije i rezultate istraživanja kupaca koji su koristili aplikaciju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b="1" dirty="0"/>
              <a:t>Profitabilnost </a:t>
            </a:r>
            <a:r>
              <a:rPr lang="sr-Latn-RS" dirty="0"/>
              <a:t>– pratimo trenutnu profitabilnost u odnosu na onu koja je planirana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b="1" dirty="0"/>
              <a:t>Kontrola troškova </a:t>
            </a:r>
            <a:r>
              <a:rPr lang="sr-Latn-RS" dirty="0"/>
              <a:t>– evaluacija i poboljšanje efikasnosti troškova i očekivani odziv na reklamiranje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b="1" dirty="0"/>
              <a:t>Udeo na tržištu </a:t>
            </a:r>
            <a:r>
              <a:rPr lang="sr-Latn-RS" dirty="0"/>
              <a:t>– merimo koliko investitora se priduržilo našem sistemu</a:t>
            </a:r>
            <a:endParaRPr lang="sr-Latn-R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393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Rockwell Extra Bold</vt:lpstr>
      <vt:lpstr>Wingdings</vt:lpstr>
      <vt:lpstr>Wood Type</vt:lpstr>
      <vt:lpstr>E-Mobility Serbia marketing plan</vt:lpstr>
      <vt:lpstr>Cilj projekta</vt:lpstr>
      <vt:lpstr>Postojeće tržište i infrastruktura</vt:lpstr>
      <vt:lpstr>Infrastrukturni projekti u Srbiji</vt:lpstr>
      <vt:lpstr>Kako postići sličnu mobilnost korisnika?</vt:lpstr>
      <vt:lpstr>Prednosti i unapređenja</vt:lpstr>
      <vt:lpstr>Osnove rešenja</vt:lpstr>
      <vt:lpstr>Marketinške aktivnosti </vt:lpstr>
      <vt:lpstr>Mehanizmi kontrole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E-Mobility Serbia marketing plan</dc:title>
  <dc:creator>Petar</dc:creator>
  <cp:lastModifiedBy>Petar</cp:lastModifiedBy>
  <cp:revision>3</cp:revision>
  <dcterms:created xsi:type="dcterms:W3CDTF">2020-07-02T15:12:14Z</dcterms:created>
  <dcterms:modified xsi:type="dcterms:W3CDTF">2020-07-02T15:23:54Z</dcterms:modified>
</cp:coreProperties>
</file>