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1" r:id="rId12"/>
    <p:sldId id="442" r:id="rId13"/>
    <p:sldId id="445" r:id="rId14"/>
    <p:sldId id="440" r:id="rId15"/>
    <p:sldId id="456" r:id="rId16"/>
    <p:sldId id="458" r:id="rId17"/>
    <p:sldId id="443" r:id="rId18"/>
    <p:sldId id="447" r:id="rId19"/>
    <p:sldId id="448" r:id="rId20"/>
    <p:sldId id="457" r:id="rId21"/>
    <p:sldId id="449" r:id="rId22"/>
    <p:sldId id="450" r:id="rId23"/>
    <p:sldId id="451" r:id="rId24"/>
    <p:sldId id="452" r:id="rId25"/>
    <p:sldId id="454" r:id="rId26"/>
    <p:sldId id="455" r:id="rId27"/>
    <p:sldId id="459" r:id="rId28"/>
    <p:sldId id="460" r:id="rId29"/>
    <p:sldId id="351" r:id="rId30"/>
    <p:sldId id="352" r:id="rId31"/>
    <p:sldId id="39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41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4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1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94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51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9682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56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667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84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Forms, Controls, Fields, Inputs, Submission,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30" name="Picture 6" descr="https://lh5.googleusercontent.com/-nu7rKOIoqL4/Unz-RT3_CdI/AAAAAAAAFMw/GKMj8VmYM14/s800/comment-for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212" y="3632630"/>
            <a:ext cx="2514600" cy="2445005"/>
          </a:xfrm>
          <a:prstGeom prst="roundRect">
            <a:avLst>
              <a:gd name="adj" fmla="val 187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2" y="3645887"/>
            <a:ext cx="1872549" cy="2421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z="3000" dirty="0"/>
              <a:t>are </a:t>
            </a:r>
            <a:r>
              <a:rPr lang="en-US" sz="3000" dirty="0" smtClean="0"/>
              <a:t>associate </a:t>
            </a:r>
            <a:r>
              <a:rPr lang="en-US" sz="3000" dirty="0"/>
              <a:t>an explanatory text to a form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Labels are linked to fields through the </a:t>
            </a:r>
            <a:r>
              <a:rPr lang="en-US" sz="2800" dirty="0"/>
              <a:t>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Clicking on a label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 take the cursor / c</a:t>
            </a:r>
            <a:r>
              <a:rPr lang="en-US" sz="2800" dirty="0" smtClean="0"/>
              <a:t>heckboxes </a:t>
            </a:r>
            <a:r>
              <a:rPr lang="en-US" sz="2800" dirty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 / r</a:t>
            </a:r>
            <a:r>
              <a:rPr lang="en-US" sz="2800" dirty="0" smtClean="0"/>
              <a:t>adio </a:t>
            </a:r>
            <a:r>
              <a:rPr lang="en-US" sz="2800" dirty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Labels are: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Both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Required in to pass accessibility validation</a:t>
            </a:r>
            <a:endParaRPr lang="bg-BG" sz="2800" dirty="0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1370014" y="2492238"/>
            <a:ext cx="94487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="enter name" 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8" y="2298958"/>
            <a:ext cx="3876675" cy="51435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42538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is the fieldset's title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073150" y="1828800"/>
            <a:ext cx="989806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form.php"&gt;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name="custPhone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&gt;Order 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name="quantity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name="remarks"&gt;&lt;/textarea&gt;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1981200"/>
            <a:ext cx="2669568" cy="3635323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8336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Range / number inputs restricts </a:t>
            </a:r>
            <a:r>
              <a:rPr lang="en-US" dirty="0"/>
              <a:t>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displayed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not work in some browsers</a:t>
            </a:r>
            <a:br>
              <a:rPr lang="en-US" dirty="0" smtClean="0"/>
            </a:br>
            <a:r>
              <a:rPr lang="en-US" dirty="0" smtClean="0"/>
              <a:t>(shown as normal text-boxes)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3264871"/>
            <a:ext cx="10442574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01" y="3124200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581591" y="5177228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601" y="3830268"/>
            <a:ext cx="1038225" cy="542925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152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form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user, but submitted with the form</a:t>
            </a:r>
          </a:p>
          <a:p>
            <a:pPr lvl="1"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Not encrypted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be easily intercepted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692150" y="1926266"/>
            <a:ext cx="10660062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="authkey" value="XfC4Ajgg6Zpa0hX7jLkw8"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="clientType"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="WebApp"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="language"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="English"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Color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Time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&amp; time picker (combined)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name="backgroundColor"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40" y="1502717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80" y="1175221"/>
            <a:ext cx="1862743" cy="135984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402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name="startDate"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45675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name="arrivalTime"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58" y="4487304"/>
            <a:ext cx="1512620" cy="622126"/>
          </a:xfrm>
          <a:prstGeom prst="roundRect">
            <a:avLst>
              <a:gd name="adj" fmla="val 446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72" y="2640200"/>
            <a:ext cx="1721593" cy="1627000"/>
          </a:xfrm>
          <a:prstGeom prst="roundRect">
            <a:avLst>
              <a:gd name="adj" fmla="val 1429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59391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name="departure"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57" y="5646526"/>
            <a:ext cx="3626665" cy="557268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14966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 + year selection</a:t>
            </a:r>
          </a:p>
          <a:p>
            <a:endParaRPr lang="en-US" dirty="0"/>
          </a:p>
          <a:p>
            <a:r>
              <a:rPr lang="en-US" dirty="0" smtClean="0"/>
              <a:t>Week of the year selection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File </a:t>
            </a:r>
            <a:r>
              <a:rPr lang="en-US" dirty="0"/>
              <a:t>upload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name="logo"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660564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894364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9923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name="searchQuery"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70" y="4624697"/>
            <a:ext cx="4544542" cy="533397"/>
          </a:xfrm>
          <a:prstGeom prst="roundRect">
            <a:avLst>
              <a:gd name="adj" fmla="val 5894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329709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567878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17175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2393903"/>
            <a:ext cx="7924800" cy="1568497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5812" y="4079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4" y="10668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75616" y="9398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6" y="4426519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7" y="685800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dirty="0" smtClean="0"/>
              <a:t>Browser keeps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 smtClean="0"/>
              <a:t> – the field value cannot be changed</a:t>
            </a:r>
            <a:endParaRPr lang="en-US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dirty="0" smtClean="0"/>
              <a:t>The field is required to be filled / selected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for All Field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firstName"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4212" y="1295400"/>
            <a:ext cx="333828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autocomplete="on"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7526" y="5361888"/>
            <a:ext cx="600528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98" y="53561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333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985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dirty="0" smtClean="0"/>
              <a:t>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dirty="0" smtClean="0"/>
              <a:t>– has validation for URL address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browser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dirty="0"/>
              <a:t> – has validation </a:t>
            </a:r>
            <a:r>
              <a:rPr lang="en-US" dirty="0" smtClean="0"/>
              <a:t>for phone numbers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rings the numeric keyboard in mobile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873" y="243840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30" y="417189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822" y="6019800"/>
            <a:ext cx="105183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1" y="2286000"/>
            <a:ext cx="3819525" cy="1104900"/>
          </a:xfrm>
          <a:prstGeom prst="roundRect">
            <a:avLst>
              <a:gd name="adj" fmla="val 298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52" y="3633055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92" y="5922334"/>
            <a:ext cx="2913944" cy="561975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427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input fields can use regular expression validators</a:t>
            </a:r>
          </a:p>
          <a:p>
            <a:pPr lvl="1"/>
            <a:r>
              <a:rPr lang="en-US" dirty="0" smtClean="0"/>
              <a:t>Check the input values client-side, before the form submission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Server-side checks should be also performed for security reasons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Based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22" y="2627232"/>
            <a:ext cx="1051839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name="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countryCode"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="Three letter country code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="[A-Za-z]{3}"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5" y="3721826"/>
            <a:ext cx="3813178" cy="130737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3736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Form Fields and Fieldsets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Checkboxes and Radio 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Hidden 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Sliders and Spinboxes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40" y="4001838"/>
            <a:ext cx="1737546" cy="224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56" t="3056" r="14792" b="3603"/>
          <a:stretch/>
        </p:blipFill>
        <p:spPr>
          <a:xfrm>
            <a:off x="6704012" y="3984817"/>
            <a:ext cx="1979774" cy="22494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86" y="1317817"/>
            <a:ext cx="2658100" cy="22487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controls the order in which form fields and hyperlinks are focused when pressing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569803"/>
            <a:ext cx="99059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tabindex="10"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tabindex="5" /&gt;</a:t>
            </a:r>
          </a:p>
        </p:txBody>
      </p:sp>
    </p:spTree>
    <p:extLst>
      <p:ext uri="{BB962C8B-B14F-4D97-AF65-F5344CB8AC3E}">
        <p14:creationId xmlns:p14="http://schemas.microsoft.com/office/powerpoint/2010/main" val="15251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53278" y="1617800"/>
            <a:ext cx="7924800" cy="8206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3278" y="243840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4038598"/>
            <a:ext cx="18288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3993672"/>
            <a:ext cx="1797526" cy="17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1" y="3657600"/>
            <a:ext cx="5596613" cy="2133785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0418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109267"/>
            <a:ext cx="8938472" cy="820600"/>
          </a:xfrm>
        </p:spPr>
        <p:txBody>
          <a:bodyPr/>
          <a:lstStyle/>
          <a:p>
            <a:r>
              <a:rPr lang="en-US" dirty="0" smtClean="0"/>
              <a:t>Form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1911235"/>
            <a:ext cx="8938472" cy="1365365"/>
          </a:xfrm>
        </p:spPr>
        <p:txBody>
          <a:bodyPr/>
          <a:lstStyle/>
          <a:p>
            <a:r>
              <a:rPr lang="en-US" dirty="0" smtClean="0"/>
              <a:t>What Happens When We</a:t>
            </a:r>
            <a:br>
              <a:rPr lang="en-US" dirty="0" smtClean="0"/>
            </a:br>
            <a:r>
              <a:rPr lang="en-US" dirty="0" smtClean="0"/>
              <a:t>Submit a Form? GET vs.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615133"/>
            <a:ext cx="3209925" cy="2667000"/>
          </a:xfrm>
          <a:prstGeom prst="roundRect">
            <a:avLst>
              <a:gd name="adj" fmla="val 111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08" y="3615133"/>
            <a:ext cx="4748304" cy="2666999"/>
          </a:xfrm>
          <a:prstGeom prst="roundRect">
            <a:avLst>
              <a:gd name="adj" fmla="val 1119"/>
            </a:avLst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1412" y="4942432"/>
            <a:ext cx="609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tx2">
                <a:lumMod val="9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71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form is submitted:</a:t>
            </a:r>
          </a:p>
          <a:p>
            <a:pPr lvl="1"/>
            <a:r>
              <a:rPr lang="en-US" dirty="0" smtClean="0"/>
              <a:t>The browser sends the form data to the server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" attribute tells where to send the form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/>
              <a:t>" attribute tells how to send the form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sends the fields, encoded in the target URL: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form fields are sent in format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fieldname=fieldvalue</a:t>
            </a:r>
          </a:p>
          <a:p>
            <a:pPr lvl="1"/>
            <a:r>
              <a:rPr lang="en-US" dirty="0" smtClean="0"/>
              <a:t>URL encoding is used to escape the special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4" y="4546269"/>
            <a:ext cx="9448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www.mysite.com/?search=html&amp;lang=en&amp;location=US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sends the fields in the HTTP request body: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Submission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52" y="2918902"/>
            <a:ext cx="4458126" cy="2504012"/>
          </a:xfrm>
          <a:prstGeom prst="roundRect">
            <a:avLst>
              <a:gd name="adj" fmla="val 1119"/>
            </a:avLst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078" y="2093416"/>
            <a:ext cx="6151563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http://wordpress.com/wp-login.php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wordpress.com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</p:spTree>
    <p:extLst>
      <p:ext uri="{BB962C8B-B14F-4D97-AF65-F5344CB8AC3E}">
        <p14:creationId xmlns:p14="http://schemas.microsoft.com/office/powerpoint/2010/main" val="2463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form encryption type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Specifies how the browser encodes the form data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Encryption Type (</a:t>
            </a:r>
            <a:r>
              <a:rPr lang="en-US" noProof="1" smtClean="0"/>
              <a:t>enctype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956917"/>
            <a:ext cx="5048926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689" y="2366665"/>
            <a:ext cx="55274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412" y="2362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mutlipart/form-data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0478" y="2956917"/>
            <a:ext cx="556653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mutlipart/form-data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name="fileupload"; filename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="logo.png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image/png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="description"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</a:t>
            </a:r>
          </a:p>
        </p:txBody>
      </p:sp>
    </p:spTree>
    <p:extLst>
      <p:ext uri="{BB962C8B-B14F-4D97-AF65-F5344CB8AC3E}">
        <p14:creationId xmlns:p14="http://schemas.microsoft.com/office/powerpoint/2010/main" val="699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</a:t>
            </a:r>
            <a:r>
              <a:rPr lang="en-US" dirty="0" smtClean="0"/>
              <a:t>Forms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Created</a:t>
            </a:r>
            <a:r>
              <a:rPr lang="en-US" dirty="0" smtClean="0"/>
              <a:t>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 + method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 + action)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sent in the URL;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POST</a:t>
            </a:r>
            <a:r>
              <a:rPr lang="en-US" dirty="0" smtClean="0">
                <a:sym typeface="Wingdings" panose="05000000000000000000" pitchFamily="2" charset="2"/>
              </a:rPr>
              <a:t>  data send in the body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Forms can hold many controls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boxes, text area, buttons, lists, drop-downs,</a:t>
            </a:r>
            <a:br>
              <a:rPr lang="en-US" dirty="0" smtClean="0"/>
            </a:br>
            <a:r>
              <a:rPr lang="en-US" dirty="0" smtClean="0"/>
              <a:t>check-boxes, radio-buttons, labels, field 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Date / time / color selectors / spin boxes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Forms support regex validation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9624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2" y="4848125"/>
            <a:ext cx="5761038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3141662" y="5762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http://d1dpob6jfpke0c.cloudfront.net/img/form-builder-embed-form-wi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65669"/>
            <a:ext cx="4595088" cy="3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2">
            <a:off x="6343610" y="1400778"/>
            <a:ext cx="3249022" cy="33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hold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fields</a:t>
            </a:r>
            <a:r>
              <a:rPr lang="en-US" dirty="0" smtClean="0"/>
              <a:t>, drop-down lists,</a:t>
            </a:r>
            <a:br>
              <a:rPr lang="en-US" dirty="0" smtClean="0"/>
            </a:br>
            <a:r>
              <a:rPr lang="en-US" dirty="0" smtClean="0"/>
              <a:t>radio buttons, checkboxes,</a:t>
            </a:r>
            <a:br>
              <a:rPr lang="en-US" dirty="0" smtClean="0"/>
            </a:br>
            <a:r>
              <a:rPr lang="en-US" dirty="0" smtClean="0"/>
              <a:t>date / time fields,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Buttons </a:t>
            </a:r>
            <a:r>
              <a:rPr lang="en-US" dirty="0" smtClean="0"/>
              <a:t>for interactions like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range-selectors, date and </a:t>
            </a:r>
            <a:br>
              <a:rPr lang="en-US" dirty="0" smtClean="0"/>
            </a:br>
            <a:r>
              <a:rPr lang="en-US" dirty="0" smtClean="0"/>
              <a:t>time selectors, progress bars,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pic>
        <p:nvPicPr>
          <p:cNvPr id="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88082"/>
            <a:ext cx="3370148" cy="34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 form block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20750" y="2057400"/>
            <a:ext cx="1020286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920750" y="3986614"/>
            <a:ext cx="10202862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post"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form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come here --&gt;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5006180" y="4953976"/>
            <a:ext cx="3581400" cy="1277133"/>
          </a:xfrm>
          <a:prstGeom prst="wedgeRoundRectCallout">
            <a:avLst>
              <a:gd name="adj1" fmla="val -42920"/>
              <a:gd name="adj2" fmla="val -86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2589212" y="2187783"/>
            <a:ext cx="4989512" cy="1328023"/>
          </a:xfrm>
          <a:prstGeom prst="wedgeRoundRectCallout">
            <a:avLst>
              <a:gd name="adj1" fmla="val -44557"/>
              <a:gd name="adj2" fmla="val 93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how the form data should be sent – via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7108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/>
              <a:t> text input fields 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/>
          </a:p>
          <a:p>
            <a:pPr>
              <a:spcBef>
                <a:spcPts val="0"/>
              </a:spcBef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signs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07137" y="1976829"/>
            <a:ext cx="1063008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 value="Nakov"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07137" y="3548096"/>
            <a:ext cx="10630088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7137" y="5634335"/>
            <a:ext cx="106300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230980"/>
            <a:ext cx="3933825" cy="476250"/>
          </a:xfrm>
          <a:prstGeom prst="roundRect">
            <a:avLst>
              <a:gd name="adj" fmla="val 77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45" y="5310793"/>
            <a:ext cx="3819525" cy="485775"/>
          </a:xfrm>
          <a:prstGeom prst="roundRect">
            <a:avLst>
              <a:gd name="adj" fmla="val 7736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65" y="2893550"/>
            <a:ext cx="3043905" cy="1118368"/>
          </a:xfrm>
          <a:prstGeom prst="roundRect">
            <a:avLst>
              <a:gd name="adj" fmla="val 1912"/>
            </a:avLst>
          </a:prstGeom>
        </p:spPr>
      </p:pic>
    </p:spTree>
    <p:extLst>
      <p:ext uri="{BB962C8B-B14F-4D97-AF65-F5344CB8AC3E}">
        <p14:creationId xmlns:p14="http://schemas.microsoft.com/office/powerpoint/2010/main" val="35263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/>
              <a:t> button – </a:t>
            </a:r>
            <a:r>
              <a:rPr lang="en-US" sz="3000" dirty="0" smtClean="0"/>
              <a:t>resets the </a:t>
            </a:r>
            <a:r>
              <a:rPr lang="en-US" sz="3000" dirty="0"/>
              <a:t>form </a:t>
            </a:r>
            <a:r>
              <a:rPr lang="en-US" sz="3000" dirty="0" smtClean="0"/>
              <a:t>fields to their </a:t>
            </a:r>
            <a:r>
              <a:rPr lang="en-US" sz="3000" dirty="0"/>
              <a:t>initial </a:t>
            </a:r>
            <a:r>
              <a:rPr lang="en-US" sz="3000" dirty="0" smtClean="0"/>
              <a:t>state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</a:t>
            </a:r>
            <a:r>
              <a:rPr lang="en-US" sz="3000" dirty="0" smtClean="0"/>
              <a:t>button – sends the form data to the server: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/>
              <a:t> </a:t>
            </a:r>
            <a:r>
              <a:rPr lang="en-US" sz="3000" dirty="0" smtClean="0"/>
              <a:t>button – </a:t>
            </a:r>
            <a:r>
              <a:rPr lang="en-US" sz="3200" dirty="0" smtClean="0"/>
              <a:t>submit button with image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</a:t>
            </a:r>
            <a:r>
              <a:rPr lang="en-US" sz="3000" dirty="0" smtClean="0"/>
              <a:t>button </a:t>
            </a:r>
            <a:r>
              <a:rPr lang="en-US" sz="3000" dirty="0"/>
              <a:t>– no default action, used with </a:t>
            </a:r>
            <a:r>
              <a:rPr lang="en-US" sz="3000" dirty="0" smtClean="0"/>
              <a:t>JavaScript</a:t>
            </a:r>
            <a:endParaRPr lang="en-US" sz="3000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60412" y="1725227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60412" y="41546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="go.gif"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="goBtn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60412" y="535447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919943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 /&gt;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412" y="6025968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&lt;button&gt;Click &lt;b&gt;Me&lt;/b&gt;&lt;/button&gt;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307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88" y="3455695"/>
            <a:ext cx="774654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 in a group named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000" dirty="0" smtClean="0"/>
              <a:t>":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Only radio button from the group can be selected</a:t>
            </a:r>
            <a:endParaRPr lang="en-US" sz="2800" dirty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02671" y="1878148"/>
            <a:ext cx="102390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="agree"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="yes"&gt;I agree&lt;/p&gt;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02671" y="3297866"/>
            <a:ext cx="1023902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/&gt; Sofia &lt;br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="2" /&gt; London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/&gt; Munich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="4" /&gt; Madrid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27" y="1197934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288" y="2921115"/>
            <a:ext cx="1400175" cy="187642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2541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14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Drop-down </a:t>
            </a:r>
            <a:r>
              <a:rPr lang="en-US" dirty="0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Multiple-select</a:t>
            </a:r>
            <a:r>
              <a:rPr lang="en-US" dirty="0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/ Option Fields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9788" y="1783020"/>
            <a:ext cx="1043622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1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2" selected="selected"&gt;Female&lt;/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3"&gt;Other&lt;/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9788" y="4471286"/>
            <a:ext cx="10436224" cy="1950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name="products"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="202"&gt;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="171"&gt;sound speakers&lt;/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selected="selected"&gt;keyboard&lt;/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699704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12" y="3982470"/>
            <a:ext cx="2286000" cy="151447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9865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2065</Words>
  <Application>Microsoft Office PowerPoint</Application>
  <PresentationFormat>Custom</PresentationFormat>
  <Paragraphs>351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/ Option Fields</vt:lpstr>
      <vt:lpstr>Labels</vt:lpstr>
      <vt:lpstr>Fieldsets</vt:lpstr>
      <vt:lpstr>Range and Spinbox</vt:lpstr>
      <vt:lpstr>Hidden Fields</vt:lpstr>
      <vt:lpstr>Other Input Types</vt:lpstr>
      <vt:lpstr>Other Input Types (2)</vt:lpstr>
      <vt:lpstr>HTML Forms Inputs Fields</vt:lpstr>
      <vt:lpstr>Field Attributes for All Field Types</vt:lpstr>
      <vt:lpstr>Input Fields with Validation</vt:lpstr>
      <vt:lpstr>Regular Expressions Based Validation</vt:lpstr>
      <vt:lpstr>HTML Forms Validation</vt:lpstr>
      <vt:lpstr>Tab Index</vt:lpstr>
      <vt:lpstr>Tab Index</vt:lpstr>
      <vt:lpstr>Form Submission</vt:lpstr>
      <vt:lpstr>Form Submission</vt:lpstr>
      <vt:lpstr>Form Submission (2)</vt:lpstr>
      <vt:lpstr>Form Encryption Type (enctype)</vt:lpstr>
      <vt:lpstr>Summary</vt:lpstr>
      <vt:lpstr>HTML Forms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2014-06-16T10:14:33Z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