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  <p:sldMasterId id="2147483762" r:id="rId2"/>
  </p:sldMasterIdLst>
  <p:sldIdLst>
    <p:sldId id="256" r:id="rId3"/>
    <p:sldId id="261" r:id="rId4"/>
    <p:sldId id="257" r:id="rId5"/>
    <p:sldId id="258" r:id="rId6"/>
    <p:sldId id="259" r:id="rId7"/>
    <p:sldId id="263" r:id="rId8"/>
    <p:sldId id="260" r:id="rId9"/>
    <p:sldId id="264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A64"/>
    <a:srgbClr val="EF5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518867"/>
            <a:ext cx="5872000" cy="34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96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780100"/>
            <a:ext cx="4513200" cy="5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957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960133" y="2275800"/>
            <a:ext cx="3679600" cy="23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6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261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750000"/>
            <a:ext cx="11360800" cy="14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15600" y="4340933"/>
            <a:ext cx="113608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algn="ctr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</p:spTree>
    <p:extLst>
      <p:ext uri="{BB962C8B-B14F-4D97-AF65-F5344CB8AC3E}">
        <p14:creationId xmlns:p14="http://schemas.microsoft.com/office/powerpoint/2010/main" val="155672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62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2015617" y="1936833"/>
            <a:ext cx="311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2015616" y="2372767"/>
            <a:ext cx="311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6460649" y="1940351"/>
            <a:ext cx="311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95998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6460649" y="2376317"/>
            <a:ext cx="311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3691084" y="3836600"/>
            <a:ext cx="311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3691083" y="4272533"/>
            <a:ext cx="311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8134100" y="3837443"/>
            <a:ext cx="3118800" cy="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95998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8134100" y="4273409"/>
            <a:ext cx="311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2612449" y="4219067"/>
            <a:ext cx="8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939116" y="2307133"/>
            <a:ext cx="8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7072000" y="4244843"/>
            <a:ext cx="8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5398549" y="2292284"/>
            <a:ext cx="800000" cy="5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6802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2301233" y="2525767"/>
            <a:ext cx="29448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7737999" y="2525767"/>
            <a:ext cx="29448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2301233" y="4655267"/>
            <a:ext cx="29448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7737999" y="4655267"/>
            <a:ext cx="29448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3624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1293051" y="3506867"/>
            <a:ext cx="2950800" cy="1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7948151" y="3506867"/>
            <a:ext cx="2950800" cy="1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4620017" y="3506867"/>
            <a:ext cx="2950800" cy="1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280151" y="4965267"/>
            <a:ext cx="2052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8838251" y="4965267"/>
            <a:ext cx="2052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5073781" y="4965267"/>
            <a:ext cx="2052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8571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8008000" y="3093633"/>
            <a:ext cx="26748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8008000" y="4638155"/>
            <a:ext cx="26748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600"/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 hasCustomPrompt="1"/>
          </p:nvPr>
        </p:nvSpPr>
        <p:spPr>
          <a:xfrm>
            <a:off x="8008000" y="2605367"/>
            <a:ext cx="16472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3" hasCustomPrompt="1"/>
          </p:nvPr>
        </p:nvSpPr>
        <p:spPr>
          <a:xfrm>
            <a:off x="8008000" y="4133965"/>
            <a:ext cx="16472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idx="4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8476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1221633" y="3258413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1048367" y="2545933"/>
            <a:ext cx="280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8397832" y="3258413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8107233" y="2545933"/>
            <a:ext cx="30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4809732" y="5163680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4519133" y="4443000"/>
            <a:ext cx="30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4809732" y="3258413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4519133" y="2545933"/>
            <a:ext cx="30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1221633" y="5163680"/>
            <a:ext cx="24552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1048433" y="4443000"/>
            <a:ext cx="2801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8661232" y="5163684"/>
            <a:ext cx="1928400" cy="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8107233" y="4443000"/>
            <a:ext cx="303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9174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3416233" y="967200"/>
            <a:ext cx="5360000" cy="1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6933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3415967" y="2966933"/>
            <a:ext cx="5360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3733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751233" y="5061967"/>
            <a:ext cx="4690000" cy="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12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12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12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12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7082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5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178847" y="1912800"/>
            <a:ext cx="47104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113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914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25-Oct-20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2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91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733">
                <a:solidFill>
                  <a:srgbClr val="F3F3F3"/>
                </a:solidFill>
              </a:defRPr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600"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600"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600"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600"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600"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600"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600"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100"/>
              <a:buAutoNum type="romanLcPeriod"/>
              <a:defRPr sz="16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380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7445513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6772400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2478180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67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805067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823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10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000">
                <a:solidFill>
                  <a:srgbClr val="F3F3F3"/>
                </a:solidFill>
              </a:defRPr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153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3316217" y="1912800"/>
            <a:ext cx="44904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706971" y="1912800"/>
            <a:ext cx="26228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316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3229667" y="1891600"/>
            <a:ext cx="5732800" cy="30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279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697100" y="1295800"/>
            <a:ext cx="5050400" cy="42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sr-Latn-RS"/>
              <a:t>Kliknite i uredite naslov mastera</a:t>
            </a:r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6399933" y="2605600"/>
            <a:ext cx="25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sr-Latn-RS"/>
              <a:t>Kliknite da biste uredili stil podnaslova mastera</a:t>
            </a:r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6465560" y="1334833"/>
            <a:ext cx="2702400" cy="2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8666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250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03988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5037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SHAYUBHAT/TensorFace/raw/master/openface/models/dlib/shape_predictor_68_face_landmarks.dat" TargetMode="External"/><Relationship Id="rId2" Type="http://schemas.openxmlformats.org/officeDocument/2006/relationships/hyperlink" Target="https://github.com/PetarRan/EESTECChallenge2020Team2NEWREPO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esearchgate.net/publication/321479959_Facial_detection_using_deep_learning" TargetMode="External"/><Relationship Id="rId4" Type="http://schemas.openxmlformats.org/officeDocument/2006/relationships/hyperlink" Target="https://pysour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9B7FD5-1630-4AAD-ADA8-3C2F89EB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298" y="1891600"/>
            <a:ext cx="8749403" cy="3074800"/>
          </a:xfrm>
        </p:spPr>
        <p:txBody>
          <a:bodyPr wrap="square"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Softverska solucija za pomo</a:t>
            </a:r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 praćenja nastave deci sa hiperaktivnim poremećajem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7BFC4804-BCAF-498D-9B88-65F7C205BB4D}"/>
              </a:ext>
            </a:extLst>
          </p:cNvPr>
          <p:cNvSpPr txBox="1"/>
          <p:nvPr/>
        </p:nvSpPr>
        <p:spPr>
          <a:xfrm>
            <a:off x="310717" y="5246704"/>
            <a:ext cx="2539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>
                <a:solidFill>
                  <a:schemeClr val="accent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Pythondea</a:t>
            </a:r>
          </a:p>
          <a:p>
            <a:endParaRPr lang="sr-Latn-RS" sz="1600" dirty="0">
              <a:solidFill>
                <a:schemeClr val="accent1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600" dirty="0">
                <a:solidFill>
                  <a:schemeClr val="accent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Milan Danilović</a:t>
            </a:r>
          </a:p>
          <a:p>
            <a:r>
              <a:rPr lang="sr-Latn-RS" sz="1600" dirty="0">
                <a:solidFill>
                  <a:schemeClr val="accent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Petar Randjelović</a:t>
            </a:r>
          </a:p>
          <a:p>
            <a:r>
              <a:rPr lang="sr-Latn-RS" sz="1600" dirty="0">
                <a:solidFill>
                  <a:schemeClr val="accent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Đorđe Antić</a:t>
            </a:r>
            <a:endParaRPr lang="en-US" sz="1600" dirty="0">
              <a:solidFill>
                <a:schemeClr val="accent1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6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9B7FD5-1630-4AAD-ADA8-3C2F89EB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sr-Latn-RS"/>
              <a:t>PAŽNJA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1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3F0F43-2E8D-4654-9A8B-C607A891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ADHD – ATTENTION DEFICIT HYPERACTIVITY DISORDER</a:t>
            </a:r>
            <a:endParaRPr lang="en-U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BA0F7A2-B72C-4B1F-BB26-23B60BD3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77345"/>
            <a:ext cx="6823364" cy="3297700"/>
          </a:xfrm>
        </p:spPr>
        <p:txBody>
          <a:bodyPr>
            <a:normAutofit/>
          </a:bodyPr>
          <a:lstStyle/>
          <a:p>
            <a:r>
              <a:rPr lang="sr-Latn-RS" sz="2800" dirty="0"/>
              <a:t>ADHD je skraćenica za niz ponašanja koje nazivamo poremećaj pažnje ili hiperaktivni poremećaj.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sr-Latn-RS" dirty="0"/>
          </a:p>
        </p:txBody>
      </p:sp>
      <p:pic>
        <p:nvPicPr>
          <p:cNvPr id="5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67551BB1-57E3-4577-BF27-96BABAB5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164" y="2460890"/>
            <a:ext cx="4122126" cy="329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2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9B7FD5-1630-4AAD-ADA8-3C2F89EB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sr-Latn-RS" dirty="0"/>
              <a:t>Budućnost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2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3F0F43-2E8D-4654-9A8B-C607A891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PRAVO REŠENJE</a:t>
            </a:r>
            <a:endParaRPr lang="en-US" dirty="0"/>
          </a:p>
        </p:txBody>
      </p:sp>
      <p:pic>
        <p:nvPicPr>
          <p:cNvPr id="8" name="Čuvar mesta za sadržaj 7">
            <a:extLst>
              <a:ext uri="{FF2B5EF4-FFF2-40B4-BE49-F238E27FC236}">
                <a16:creationId xmlns:a16="http://schemas.microsoft.com/office/drawing/2014/main" id="{1C1CE79E-A9DA-4C1C-A85A-89F272827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720" y="2057401"/>
            <a:ext cx="3858171" cy="3108479"/>
          </a:xfrm>
        </p:spPr>
      </p:pic>
      <p:pic>
        <p:nvPicPr>
          <p:cNvPr id="5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67551BB1-57E3-4577-BF27-96BABAB5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78" y="1991371"/>
            <a:ext cx="4647716" cy="3718173"/>
          </a:xfrm>
          <a:prstGeom prst="rect">
            <a:avLst/>
          </a:prstGeom>
        </p:spPr>
      </p:pic>
      <p:sp>
        <p:nvSpPr>
          <p:cNvPr id="9" name="Pravougaonik 8">
            <a:extLst>
              <a:ext uri="{FF2B5EF4-FFF2-40B4-BE49-F238E27FC236}">
                <a16:creationId xmlns:a16="http://schemas.microsoft.com/office/drawing/2014/main" id="{74BD3E14-2E5C-40C9-B3E1-54AE2E5BFCC3}"/>
              </a:ext>
            </a:extLst>
          </p:cNvPr>
          <p:cNvSpPr/>
          <p:nvPr/>
        </p:nvSpPr>
        <p:spPr>
          <a:xfrm>
            <a:off x="1787097" y="4995857"/>
            <a:ext cx="140583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RS" sz="6600" b="1" dirty="0">
                <a:ln w="0">
                  <a:solidFill>
                    <a:schemeClr val="tx1"/>
                  </a:solidFill>
                </a:ln>
                <a:solidFill>
                  <a:srgbClr val="EF505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</a:p>
        </p:txBody>
      </p:sp>
      <p:sp>
        <p:nvSpPr>
          <p:cNvPr id="10" name="Strelica: Zakrivljena nadole 9">
            <a:extLst>
              <a:ext uri="{FF2B5EF4-FFF2-40B4-BE49-F238E27FC236}">
                <a16:creationId xmlns:a16="http://schemas.microsoft.com/office/drawing/2014/main" id="{2B8D58D5-F7F5-4E60-BFAD-61972D7F2F3C}"/>
              </a:ext>
            </a:extLst>
          </p:cNvPr>
          <p:cNvSpPr/>
          <p:nvPr/>
        </p:nvSpPr>
        <p:spPr>
          <a:xfrm>
            <a:off x="4409243" y="1119429"/>
            <a:ext cx="3069868" cy="1401846"/>
          </a:xfrm>
          <a:prstGeom prst="curvedDownArrow">
            <a:avLst/>
          </a:prstGeom>
          <a:solidFill>
            <a:srgbClr val="EF505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F5052"/>
              </a:solidFill>
            </a:endParaRPr>
          </a:p>
        </p:txBody>
      </p:sp>
      <p:sp>
        <p:nvSpPr>
          <p:cNvPr id="12" name="Strelica: Zakrivljena nadole 11">
            <a:extLst>
              <a:ext uri="{FF2B5EF4-FFF2-40B4-BE49-F238E27FC236}">
                <a16:creationId xmlns:a16="http://schemas.microsoft.com/office/drawing/2014/main" id="{C3FEAE6B-7C38-4279-80E8-4803713AAEC2}"/>
              </a:ext>
            </a:extLst>
          </p:cNvPr>
          <p:cNvSpPr/>
          <p:nvPr/>
        </p:nvSpPr>
        <p:spPr>
          <a:xfrm rot="10800000">
            <a:off x="4631184" y="4650261"/>
            <a:ext cx="3069868" cy="1528270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977DBCBB-3564-4722-B4F2-43D188C32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8" r="21368"/>
          <a:stretch/>
        </p:blipFill>
        <p:spPr>
          <a:xfrm>
            <a:off x="3329722" y="1084318"/>
            <a:ext cx="5532558" cy="4689364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Naslov 1">
            <a:extLst>
              <a:ext uri="{FF2B5EF4-FFF2-40B4-BE49-F238E27FC236}">
                <a16:creationId xmlns:a16="http://schemas.microsoft.com/office/drawing/2014/main" id="{78F51F15-4F83-4AE9-84F7-5DC9EA3F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5" y="3035807"/>
            <a:ext cx="2607861" cy="640790"/>
          </a:xfrm>
        </p:spPr>
        <p:txBody>
          <a:bodyPr wrap="square" anchor="ctr">
            <a:normAutofit fontScale="90000"/>
          </a:bodyPr>
          <a:lstStyle/>
          <a:p>
            <a:pPr algn="l"/>
            <a:r>
              <a:rPr lang="sr-Latn-R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Naslov 1">
            <a:extLst>
              <a:ext uri="{FF2B5EF4-FFF2-40B4-BE49-F238E27FC236}">
                <a16:creationId xmlns:a16="http://schemas.microsoft.com/office/drawing/2014/main" id="{A46C88FC-A086-437E-B376-2CBD2D32A882}"/>
              </a:ext>
            </a:extLst>
          </p:cNvPr>
          <p:cNvSpPr txBox="1">
            <a:spLocks/>
          </p:cNvSpPr>
          <p:nvPr/>
        </p:nvSpPr>
        <p:spPr>
          <a:xfrm>
            <a:off x="351552" y="3898184"/>
            <a:ext cx="2794102" cy="60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96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6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6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6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6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6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6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6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Rajdhani"/>
              <a:buNone/>
              <a:defRPr sz="6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sr-Latn-R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0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F285E9-F782-4A42-AB2B-DFDD74396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976" y="-1727000"/>
            <a:ext cx="7775627" cy="3454000"/>
          </a:xfrm>
        </p:spPr>
        <p:txBody>
          <a:bodyPr/>
          <a:lstStyle/>
          <a:p>
            <a:r>
              <a:rPr lang="sr-Latn-RS" sz="6000" dirty="0"/>
              <a:t>DALJA PRIMENA</a:t>
            </a:r>
            <a:endParaRPr lang="en-US" sz="60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7360B42B-9383-4782-B074-C217BB740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30" y="2412755"/>
            <a:ext cx="4344963" cy="3590630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EC2D0DE1-80E6-4E4F-828E-D4EF430D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850" y="2412755"/>
            <a:ext cx="5014229" cy="3590630"/>
          </a:xfrm>
          <a:prstGeom prst="rect">
            <a:avLst/>
          </a:prstGeom>
        </p:spPr>
      </p:pic>
      <p:sp>
        <p:nvSpPr>
          <p:cNvPr id="7" name="Strelica: nadesno 6">
            <a:extLst>
              <a:ext uri="{FF2B5EF4-FFF2-40B4-BE49-F238E27FC236}">
                <a16:creationId xmlns:a16="http://schemas.microsoft.com/office/drawing/2014/main" id="{C695B010-DD1C-49C8-A475-D274EB0984BD}"/>
              </a:ext>
            </a:extLst>
          </p:cNvPr>
          <p:cNvSpPr/>
          <p:nvPr/>
        </p:nvSpPr>
        <p:spPr>
          <a:xfrm>
            <a:off x="5379868" y="3932808"/>
            <a:ext cx="878889" cy="4705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6238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6EEE5DE-991F-4CE1-BF72-E315274D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PITANJA?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0C38557-6400-4282-845D-97E985B72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703" y="534033"/>
            <a:ext cx="5005794" cy="1543867"/>
          </a:xfrm>
        </p:spPr>
        <p:txBody>
          <a:bodyPr/>
          <a:lstStyle/>
          <a:p>
            <a:r>
              <a:rPr lang="sr-Latn-RS" sz="7200" dirty="0"/>
              <a:t>REFERENCE</a:t>
            </a:r>
            <a:endParaRPr lang="en-US" sz="72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35E44DC-A58A-41CC-A825-24BA4C38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702" y="2747113"/>
            <a:ext cx="10871657" cy="3431745"/>
          </a:xfrm>
        </p:spPr>
        <p:txBody>
          <a:bodyPr/>
          <a:lstStyle/>
          <a:p>
            <a:pPr marL="6096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Whitney"/>
                <a:hlinkClick r:id="rId2" tooltip="https://github.com/PetarRan/EESTECChallenge2020Team2NEWREPO"/>
              </a:rPr>
              <a:t>https://github.com/PetarRan/EESTECChallenge2020Team2NEWREPO</a:t>
            </a:r>
            <a:endParaRPr lang="sr-Latn-RS" b="0" i="0" u="none" strike="noStrike" dirty="0">
              <a:effectLst/>
              <a:latin typeface="Whitney"/>
            </a:endParaRPr>
          </a:p>
          <a:p>
            <a:pPr marL="6096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400" b="0" i="0" u="none" strike="noStrike" dirty="0">
                <a:effectLst/>
                <a:latin typeface="Whitney"/>
                <a:hlinkClick r:id="rId3" tooltip="https://github.com/AKSHAYUBHAT/TensorFace/raw/master/openface/models/dlib/shape_predictor_68_face_landmarks.dat"/>
              </a:rPr>
              <a:t>https://github.com/AKSHAYUBHAT/TensorFace/raw/master/openface/models/dlib/shape_predictor_68_face_landmarks.dat</a:t>
            </a:r>
            <a:r>
              <a:rPr lang="en-US" sz="1400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endParaRPr lang="sr-Latn-RS" sz="1400" b="0" i="0" dirty="0">
              <a:solidFill>
                <a:srgbClr val="DCDDDE"/>
              </a:solidFill>
              <a:effectLst/>
              <a:latin typeface="Whitney"/>
            </a:endParaRPr>
          </a:p>
          <a:p>
            <a:pPr marL="6096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Whitney"/>
                <a:hlinkClick r:id="rId4" tooltip="https://pysource.com/"/>
              </a:rPr>
              <a:t>https://pysource.com/</a:t>
            </a:r>
            <a:endParaRPr lang="sr-Latn-RS" b="0" i="0" u="none" strike="noStrike" dirty="0">
              <a:effectLst/>
              <a:latin typeface="Whitney"/>
            </a:endParaRPr>
          </a:p>
          <a:p>
            <a:pPr marL="609600" indent="-457200">
              <a:lnSpc>
                <a:spcPct val="200000"/>
              </a:lnSpc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Whitney"/>
                <a:hlinkClick r:id="rId5" tooltip="https://www.researchgate.net/publication/321479959_Facial_detection_using_deep_learning"/>
              </a:rPr>
              <a:t>https://www.researchgate.net/publication/321479959_Facial_detection_using_deep_learning</a:t>
            </a:r>
            <a:endParaRPr lang="sr-Latn-RS" b="0" i="0" u="none" strike="noStrike" dirty="0">
              <a:effectLst/>
              <a:latin typeface="Whitney"/>
            </a:endParaRPr>
          </a:p>
          <a:p>
            <a:pPr marL="6096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RAČUNARSKI VID I DUBOKO UČENJE U SLUŽBI INTERAKCIJE ČOVEKA SA RAČUNAROM</a:t>
            </a:r>
            <a:r>
              <a:rPr lang="sr-Latn-RS" sz="1600" dirty="0">
                <a:solidFill>
                  <a:srgbClr val="DCDDDE"/>
                </a:solidFill>
                <a:latin typeface="Whitney"/>
              </a:rPr>
              <a:t> - </a:t>
            </a:r>
            <a:r>
              <a:rPr lang="en-US" sz="1600" dirty="0"/>
              <a:t>prof. </a:t>
            </a:r>
            <a:r>
              <a:rPr lang="en-US" sz="1600" dirty="0" err="1"/>
              <a:t>dr</a:t>
            </a:r>
            <a:r>
              <a:rPr lang="en-US" sz="1600" dirty="0"/>
              <a:t> Aleksandar </a:t>
            </a:r>
            <a:r>
              <a:rPr lang="en-US" sz="1600" dirty="0" err="1"/>
              <a:t>Milosavljević</a:t>
            </a:r>
            <a:endParaRPr lang="sr-Latn-RS" sz="1600" b="0" i="0" dirty="0">
              <a:solidFill>
                <a:srgbClr val="DCDDDE"/>
              </a:solidFill>
              <a:effectLst/>
              <a:latin typeface="Whitney"/>
            </a:endParaRPr>
          </a:p>
          <a:p>
            <a:pPr marL="6096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58166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135</Words>
  <Application>Microsoft Office PowerPoint</Application>
  <PresentationFormat>Široki ekran</PresentationFormat>
  <Paragraphs>22</Paragraphs>
  <Slides>9</Slides>
  <Notes>0</Notes>
  <HiddenSlides>0</HiddenSlides>
  <MMClips>0</MMClips>
  <ScaleCrop>false</ScaleCrop>
  <HeadingPairs>
    <vt:vector size="6" baseType="variant">
      <vt:variant>
        <vt:lpstr>Korišćeni fontovi</vt:lpstr>
      </vt:variant>
      <vt:variant>
        <vt:i4>12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9</vt:i4>
      </vt:variant>
    </vt:vector>
  </HeadingPairs>
  <TitlesOfParts>
    <vt:vector size="23" baseType="lpstr">
      <vt:lpstr>Advent Pro Light</vt:lpstr>
      <vt:lpstr>Anton</vt:lpstr>
      <vt:lpstr>Arial</vt:lpstr>
      <vt:lpstr>Courier New</vt:lpstr>
      <vt:lpstr>Fira Sans Condensed</vt:lpstr>
      <vt:lpstr>Fira Sans Condensed Light</vt:lpstr>
      <vt:lpstr>Josefin Slab</vt:lpstr>
      <vt:lpstr>Proxima Nova</vt:lpstr>
      <vt:lpstr>Proxima Nova Semibold</vt:lpstr>
      <vt:lpstr>Rajdhani</vt:lpstr>
      <vt:lpstr>Times New Roman</vt:lpstr>
      <vt:lpstr>Whitney</vt:lpstr>
      <vt:lpstr>Ai Tech Agency by Slidesgo</vt:lpstr>
      <vt:lpstr>Slidesgo Final Pages</vt:lpstr>
      <vt:lpstr>Softverska solucija za pomoć praćenja nastave deci sa hiperaktivnim poremećajem</vt:lpstr>
      <vt:lpstr>PAŽNJA</vt:lpstr>
      <vt:lpstr>ADHD – ATTENTION DEFICIT HYPERACTIVITY DISORDER</vt:lpstr>
      <vt:lpstr>Budućnost</vt:lpstr>
      <vt:lpstr>PRAVO REŠENJE</vt:lpstr>
      <vt:lpstr>DEEP </vt:lpstr>
      <vt:lpstr>DALJA PRIMENA</vt:lpstr>
      <vt:lpstr>PITANJA?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Softverska solucija za pomoć praćenja nastave deci sa hiperaktivnim poremećajem</dc:title>
  <dc:creator>Đorđe Antić</dc:creator>
  <cp:lastModifiedBy>Đorđe Antić</cp:lastModifiedBy>
  <cp:revision>6</cp:revision>
  <dcterms:created xsi:type="dcterms:W3CDTF">2020-10-25T09:19:28Z</dcterms:created>
  <dcterms:modified xsi:type="dcterms:W3CDTF">2020-10-25T12:15:59Z</dcterms:modified>
</cp:coreProperties>
</file>