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25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A93E8-7D6A-3E29-13BF-8C90A4249F1F}" v="2281" dt="2019-12-27T00:08:25.034"/>
    <p1510:client id="{1D392E56-2C0C-4F4F-932B-99BE1286B6B7}" v="337" dt="2020-01-04T12:52:25.943"/>
    <p1510:client id="{270CA8BD-4189-423E-87A0-5911AF7036E6}" v="271" dt="2019-12-27T17:02:52.262"/>
    <p1510:client id="{49093CE3-8020-1E17-1DE7-6AFBE17EEE00}" v="624" dt="2020-01-04T13:14:27.803"/>
    <p1510:client id="{AE08D3AB-8F36-4979-202F-43137106ECDB}" v="1880" dt="2019-12-27T20:18:49.507"/>
    <p1510:client id="{B628D21F-9772-4EC1-BF79-3AD8B28D4F72}" v="73" dt="2019-12-30T12:31:25.473"/>
    <p1510:client id="{C01D85EF-11F1-4A9B-91AF-835BB59BF858}" v="3" dt="2019-12-26T23:11:46.468"/>
    <p1510:client id="{C7BA27A7-ACDB-4E1D-A7ED-51415BBC9298}" v="22" dt="2020-03-11T13:39:21.377"/>
    <p1510:client id="{FF3787FC-EABA-4BAA-B735-6EB71E445910}" v="499" dt="2020-01-25T20:00:49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Umereni stil 2 – Naglašav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ila, bez koordinatne mrež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r-Latn-RS"/>
              <a:t>Kliknite i uredite stil podnaslova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6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5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3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69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90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306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14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92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5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76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r-Latn-RS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4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445C-DD5B-459E-BCAC-A8671F012926}" type="datetimeFigureOut">
              <a:rPr lang="sr-Latn-RS" smtClean="0"/>
              <a:t>11.3.2020.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48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B65B43-48BA-4BEC-980C-57C0389A2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err="1">
                <a:cs typeface="Calibri Light"/>
              </a:rPr>
              <a:t>Spanning</a:t>
            </a:r>
            <a:r>
              <a:rPr lang="sr-Latn-RS" dirty="0">
                <a:cs typeface="Calibri Light"/>
              </a:rPr>
              <a:t> </a:t>
            </a:r>
            <a:r>
              <a:rPr lang="sr-Latn-RS" dirty="0" err="1">
                <a:cs typeface="Calibri Light"/>
              </a:rPr>
              <a:t>Tree</a:t>
            </a:r>
            <a:r>
              <a:rPr lang="sr-Latn-RS" dirty="0">
                <a:cs typeface="Calibri Light"/>
              </a:rPr>
              <a:t> </a:t>
            </a:r>
            <a:r>
              <a:rPr lang="sr-Latn-RS" dirty="0" err="1">
                <a:cs typeface="Calibri Light"/>
              </a:rPr>
              <a:t>Protocol</a:t>
            </a:r>
            <a:r>
              <a:rPr lang="sr-Latn-RS" dirty="0">
                <a:cs typeface="Calibri Light"/>
              </a:rPr>
              <a:t> (STP)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8E8594B-7708-4AEB-A8AC-500A9AC0A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cs typeface="Calibri"/>
              </a:rPr>
              <a:t>Autor: </a:t>
            </a:r>
            <a:r>
              <a:rPr lang="sr-Latn-RS" dirty="0" err="1">
                <a:cs typeface="Calibri"/>
              </a:rPr>
              <a:t>ivankoma</a:t>
            </a:r>
            <a:r>
              <a:rPr lang="sr-Latn-RS" dirty="0">
                <a:cs typeface="Calibri"/>
              </a:rPr>
              <a:t>     elfak.rs</a:t>
            </a:r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62BE871F-D4F1-43B2-AB24-A0E6242A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65" y="3662565"/>
            <a:ext cx="228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2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2.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aktivnih putanja</a:t>
            </a:r>
            <a:br>
              <a:rPr lang="sr-Latn-RS" sz="3200">
                <a:cs typeface="Calibri Light"/>
              </a:rPr>
            </a:br>
            <a:r>
              <a:rPr lang="sr-Latn-RS" sz="1200">
                <a:cs typeface="Calibri Light"/>
              </a:rPr>
              <a:t>Port brzine 1Gb/s ima težinu 4. </a:t>
            </a:r>
            <a:br>
              <a:rPr lang="sr-Latn-RS" sz="1200">
                <a:cs typeface="Calibri Light"/>
              </a:rPr>
            </a:br>
            <a:r>
              <a:rPr lang="sr-Latn-RS" sz="1200">
                <a:cs typeface="Calibri Light"/>
              </a:rPr>
              <a:t>Port brzine 100Mb/s ima težinu 19.</a:t>
            </a: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46338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 dirty="0">
                <a:cs typeface="Calibri Light"/>
              </a:rPr>
              <a:t>3. </a:t>
            </a:r>
            <a:r>
              <a:rPr lang="sr-Latn-RS" sz="3200" dirty="0" err="1">
                <a:cs typeface="Calibri Light"/>
              </a:rPr>
              <a:t>Odredjivanje</a:t>
            </a:r>
            <a:r>
              <a:rPr lang="sr-Latn-RS" sz="3200" dirty="0">
                <a:cs typeface="Calibri Light"/>
              </a:rPr>
              <a:t> tipova portova aktivnih putanja</a:t>
            </a:r>
            <a:br>
              <a:rPr lang="sr-Latn-RS" sz="3200">
                <a:cs typeface="Calibri Light"/>
              </a:rPr>
            </a:br>
            <a:r>
              <a:rPr lang="sr-Latn-RS" sz="1200" dirty="0" err="1">
                <a:ea typeface="+mj-lt"/>
                <a:cs typeface="+mj-lt"/>
              </a:rPr>
              <a:t>Designated</a:t>
            </a:r>
            <a:r>
              <a:rPr lang="sr-Latn-RS" sz="1200" dirty="0">
                <a:ea typeface="+mj-lt"/>
                <a:cs typeface="+mj-lt"/>
              </a:rPr>
              <a:t> + </a:t>
            </a:r>
            <a:r>
              <a:rPr lang="sr-Latn-RS" sz="1200" dirty="0" err="1">
                <a:cs typeface="Calibri Light"/>
              </a:rPr>
              <a:t>Blocked</a:t>
            </a:r>
            <a:br>
              <a:rPr lang="sr-Latn-RS" sz="3200">
                <a:cs typeface="Calibri Light"/>
              </a:rPr>
            </a:br>
            <a:r>
              <a:rPr lang="sr-Latn-RS" sz="1200" dirty="0" err="1">
                <a:cs typeface="Calibri Light"/>
              </a:rPr>
              <a:t>Designated</a:t>
            </a:r>
            <a:r>
              <a:rPr lang="sr-Latn-RS" sz="1200" dirty="0">
                <a:cs typeface="Calibri Light"/>
              </a:rPr>
              <a:t> + </a:t>
            </a:r>
            <a:r>
              <a:rPr lang="sr-Latn-RS" sz="1200" dirty="0" err="1">
                <a:cs typeface="Calibri Light"/>
              </a:rPr>
              <a:t>Root</a:t>
            </a:r>
            <a:endParaRPr lang="sr-Latn-RS" dirty="0" err="1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7415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 dirty="0">
                <a:cs typeface="Calibri Light"/>
              </a:rPr>
              <a:t>3. </a:t>
            </a:r>
            <a:r>
              <a:rPr lang="sr-Latn-RS" sz="3200" dirty="0" err="1">
                <a:cs typeface="Calibri Light"/>
              </a:rPr>
              <a:t>Odredjivanje</a:t>
            </a:r>
            <a:r>
              <a:rPr lang="sr-Latn-RS" sz="3200" dirty="0">
                <a:cs typeface="Calibri Light"/>
              </a:rPr>
              <a:t> tipova portova aktivnih putanja</a:t>
            </a:r>
            <a:br>
              <a:rPr lang="sr-Latn-RS" sz="3200">
                <a:cs typeface="Calibri Light"/>
              </a:rPr>
            </a:br>
            <a:r>
              <a:rPr lang="sr-Latn-RS" sz="1200" dirty="0" err="1">
                <a:ea typeface="+mj-lt"/>
                <a:cs typeface="+mj-lt"/>
              </a:rPr>
              <a:t>Designated</a:t>
            </a:r>
            <a:r>
              <a:rPr lang="sr-Latn-RS" sz="1200" dirty="0">
                <a:ea typeface="+mj-lt"/>
                <a:cs typeface="+mj-lt"/>
              </a:rPr>
              <a:t> + </a:t>
            </a:r>
            <a:r>
              <a:rPr lang="sr-Latn-RS" sz="1200" dirty="0" err="1">
                <a:cs typeface="Calibri Light"/>
              </a:rPr>
              <a:t>Blocked</a:t>
            </a:r>
            <a:br>
              <a:rPr lang="sr-Latn-RS" sz="3200">
                <a:cs typeface="Calibri Light"/>
              </a:rPr>
            </a:br>
            <a:r>
              <a:rPr lang="sr-Latn-RS" sz="1200" dirty="0" err="1">
                <a:cs typeface="Calibri Light"/>
              </a:rPr>
              <a:t>Designated</a:t>
            </a:r>
            <a:r>
              <a:rPr lang="sr-Latn-RS" sz="1200" dirty="0">
                <a:cs typeface="Calibri Light"/>
              </a:rPr>
              <a:t> + </a:t>
            </a:r>
            <a:r>
              <a:rPr lang="sr-Latn-RS" sz="1200" dirty="0" err="1">
                <a:cs typeface="Calibri Light"/>
              </a:rPr>
              <a:t>Root</a:t>
            </a:r>
            <a:endParaRPr lang="sr-Latn-RS" dirty="0" err="1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25BA10-4A8C-412D-91AA-6C02CE681C54}"/>
              </a:ext>
            </a:extLst>
          </p:cNvPr>
          <p:cNvSpPr/>
          <p:nvPr/>
        </p:nvSpPr>
        <p:spPr>
          <a:xfrm>
            <a:off x="6102350" y="3263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blačić: sa strelicom nadole 17">
            <a:extLst>
              <a:ext uri="{FF2B5EF4-FFF2-40B4-BE49-F238E27FC236}">
                <a16:creationId xmlns:a16="http://schemas.microsoft.com/office/drawing/2014/main" id="{3DA8033A-19C3-4C94-810B-0A9A298C5E0C}"/>
              </a:ext>
            </a:extLst>
          </p:cNvPr>
          <p:cNvSpPr/>
          <p:nvPr/>
        </p:nvSpPr>
        <p:spPr>
          <a:xfrm>
            <a:off x="5353050" y="2292350"/>
            <a:ext cx="1657350" cy="914400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400" i="1" dirty="0">
                <a:cs typeface="Calibri"/>
              </a:rPr>
              <a:t>"Ovaj port je smer ka </a:t>
            </a:r>
            <a:r>
              <a:rPr lang="sr-Latn-RS" sz="1400" i="1" dirty="0" err="1">
                <a:cs typeface="Calibri"/>
              </a:rPr>
              <a:t>root</a:t>
            </a:r>
            <a:r>
              <a:rPr lang="sr-Latn-RS" sz="1400" i="1" dirty="0">
                <a:cs typeface="Calibri"/>
              </a:rPr>
              <a:t> </a:t>
            </a:r>
            <a:r>
              <a:rPr lang="sr-Latn-RS" sz="1400" i="1" dirty="0" err="1">
                <a:cs typeface="Calibri"/>
              </a:rPr>
              <a:t>bridge</a:t>
            </a:r>
            <a:r>
              <a:rPr lang="sr-Latn-RS" sz="1400" i="1" dirty="0">
                <a:cs typeface="Calibri"/>
              </a:rPr>
              <a:t>"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D1DE3-5BA2-4FFE-BD66-C8BCB10D1C70}"/>
              </a:ext>
            </a:extLst>
          </p:cNvPr>
          <p:cNvSpPr/>
          <p:nvPr/>
        </p:nvSpPr>
        <p:spPr>
          <a:xfrm>
            <a:off x="6324599" y="45656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F904FD-168A-4472-B947-6F6B765B838D}"/>
              </a:ext>
            </a:extLst>
          </p:cNvPr>
          <p:cNvSpPr/>
          <p:nvPr/>
        </p:nvSpPr>
        <p:spPr>
          <a:xfrm>
            <a:off x="4654548" y="3543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8612D-49C3-4ACD-B009-E1A445EB49D2}"/>
              </a:ext>
            </a:extLst>
          </p:cNvPr>
          <p:cNvSpPr/>
          <p:nvPr/>
        </p:nvSpPr>
        <p:spPr>
          <a:xfrm>
            <a:off x="2730498" y="4699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F145E-B5C9-45B9-A0F7-9D83D586ABAA}"/>
              </a:ext>
            </a:extLst>
          </p:cNvPr>
          <p:cNvSpPr/>
          <p:nvPr/>
        </p:nvSpPr>
        <p:spPr>
          <a:xfrm>
            <a:off x="3333748" y="58864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A55A0-F0F7-4538-9053-06BD763831CA}"/>
              </a:ext>
            </a:extLst>
          </p:cNvPr>
          <p:cNvSpPr/>
          <p:nvPr/>
        </p:nvSpPr>
        <p:spPr>
          <a:xfrm>
            <a:off x="4337048" y="4940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F183B-53A5-4F0E-A3C7-2CF0063CFB3C}"/>
              </a:ext>
            </a:extLst>
          </p:cNvPr>
          <p:cNvSpPr/>
          <p:nvPr/>
        </p:nvSpPr>
        <p:spPr>
          <a:xfrm>
            <a:off x="5473698" y="5829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9" name="Oblačić: sa strelicom nadole 38">
            <a:extLst>
              <a:ext uri="{FF2B5EF4-FFF2-40B4-BE49-F238E27FC236}">
                <a16:creationId xmlns:a16="http://schemas.microsoft.com/office/drawing/2014/main" id="{BE20720D-99B1-4AA0-85A6-1C62847E6E4F}"/>
              </a:ext>
            </a:extLst>
          </p:cNvPr>
          <p:cNvSpPr/>
          <p:nvPr/>
        </p:nvSpPr>
        <p:spPr>
          <a:xfrm>
            <a:off x="1659555" y="3435351"/>
            <a:ext cx="1865168" cy="1358374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400" i="1" dirty="0">
                <a:cs typeface="Calibri"/>
              </a:rPr>
              <a:t>"Za računar povezan na ovaj </a:t>
            </a:r>
            <a:r>
              <a:rPr lang="sr-Latn-RS" sz="1400" i="1" dirty="0" err="1">
                <a:cs typeface="Calibri"/>
              </a:rPr>
              <a:t>switch</a:t>
            </a:r>
            <a:r>
              <a:rPr lang="sr-Latn-RS" sz="1400" i="1" dirty="0">
                <a:cs typeface="Calibri"/>
              </a:rPr>
              <a:t>, crveni port je najkraći smer ka </a:t>
            </a:r>
            <a:r>
              <a:rPr lang="sr-Latn-RS" sz="1400" i="1" dirty="0" err="1">
                <a:cs typeface="Calibri"/>
              </a:rPr>
              <a:t>root</a:t>
            </a:r>
            <a:r>
              <a:rPr lang="sr-Latn-RS" sz="1400" i="1" dirty="0">
                <a:cs typeface="Calibri"/>
              </a:rPr>
              <a:t> </a:t>
            </a:r>
            <a:r>
              <a:rPr lang="sr-Latn-RS" sz="1400" i="1" dirty="0" err="1">
                <a:cs typeface="Calibri"/>
              </a:rPr>
              <a:t>bridge</a:t>
            </a:r>
            <a:r>
              <a:rPr lang="sr-Latn-RS" sz="1400" i="1" dirty="0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0562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3.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tipova portova aktivnih putanja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ea typeface="+mj-lt"/>
                <a:cs typeface="+mj-lt"/>
              </a:rPr>
              <a:t>Designated</a:t>
            </a:r>
            <a:r>
              <a:rPr lang="sr-Latn-RS" sz="1200">
                <a:ea typeface="+mj-lt"/>
                <a:cs typeface="+mj-lt"/>
              </a:rPr>
              <a:t> + </a:t>
            </a:r>
            <a:r>
              <a:rPr lang="sr-Latn-RS" sz="1200" err="1">
                <a:cs typeface="Calibri Light"/>
              </a:rPr>
              <a:t>Blocked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cs typeface="Calibri Light"/>
              </a:rPr>
              <a:t>Designated</a:t>
            </a:r>
            <a:r>
              <a:rPr lang="sr-Latn-RS" sz="1200">
                <a:cs typeface="Calibri Light"/>
              </a:rPr>
              <a:t> + </a:t>
            </a:r>
            <a:r>
              <a:rPr lang="sr-Latn-RS" sz="1200" err="1">
                <a:cs typeface="Calibri Light"/>
              </a:rPr>
              <a:t>Root</a:t>
            </a:r>
            <a:endParaRPr lang="sr-Latn-RS" err="1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25BA10-4A8C-412D-91AA-6C02CE681C54}"/>
              </a:ext>
            </a:extLst>
          </p:cNvPr>
          <p:cNvSpPr/>
          <p:nvPr/>
        </p:nvSpPr>
        <p:spPr>
          <a:xfrm>
            <a:off x="6102350" y="3263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D1DE3-5BA2-4FFE-BD66-C8BCB10D1C70}"/>
              </a:ext>
            </a:extLst>
          </p:cNvPr>
          <p:cNvSpPr/>
          <p:nvPr/>
        </p:nvSpPr>
        <p:spPr>
          <a:xfrm>
            <a:off x="6324599" y="45656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F904FD-168A-4472-B947-6F6B765B838D}"/>
              </a:ext>
            </a:extLst>
          </p:cNvPr>
          <p:cNvSpPr/>
          <p:nvPr/>
        </p:nvSpPr>
        <p:spPr>
          <a:xfrm>
            <a:off x="4654548" y="3543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8612D-49C3-4ACD-B009-E1A445EB49D2}"/>
              </a:ext>
            </a:extLst>
          </p:cNvPr>
          <p:cNvSpPr/>
          <p:nvPr/>
        </p:nvSpPr>
        <p:spPr>
          <a:xfrm>
            <a:off x="2730498" y="4699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F145E-B5C9-45B9-A0F7-9D83D586ABAA}"/>
              </a:ext>
            </a:extLst>
          </p:cNvPr>
          <p:cNvSpPr/>
          <p:nvPr/>
        </p:nvSpPr>
        <p:spPr>
          <a:xfrm>
            <a:off x="3333748" y="58864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A55A0-F0F7-4538-9053-06BD763831CA}"/>
              </a:ext>
            </a:extLst>
          </p:cNvPr>
          <p:cNvSpPr/>
          <p:nvPr/>
        </p:nvSpPr>
        <p:spPr>
          <a:xfrm>
            <a:off x="4337048" y="4940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F183B-53A5-4F0E-A3C7-2CF0063CFB3C}"/>
              </a:ext>
            </a:extLst>
          </p:cNvPr>
          <p:cNvSpPr/>
          <p:nvPr/>
        </p:nvSpPr>
        <p:spPr>
          <a:xfrm>
            <a:off x="5473698" y="5829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4EAF32-3486-45E0-8485-E37BC14D5E9C}"/>
              </a:ext>
            </a:extLst>
          </p:cNvPr>
          <p:cNvSpPr/>
          <p:nvPr/>
        </p:nvSpPr>
        <p:spPr>
          <a:xfrm>
            <a:off x="6324599" y="35972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877F3-1874-48C9-90AF-CB1CA568EA38}"/>
              </a:ext>
            </a:extLst>
          </p:cNvPr>
          <p:cNvSpPr/>
          <p:nvPr/>
        </p:nvSpPr>
        <p:spPr>
          <a:xfrm>
            <a:off x="4305299" y="3540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766100-E0C0-4692-98E0-A0B9EC233F23}"/>
              </a:ext>
            </a:extLst>
          </p:cNvPr>
          <p:cNvSpPr/>
          <p:nvPr/>
        </p:nvSpPr>
        <p:spPr>
          <a:xfrm>
            <a:off x="3606799" y="5889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C5963D-0DBA-4B4B-834B-85938F8285E1}"/>
              </a:ext>
            </a:extLst>
          </p:cNvPr>
          <p:cNvSpPr/>
          <p:nvPr/>
        </p:nvSpPr>
        <p:spPr>
          <a:xfrm>
            <a:off x="6210299" y="4943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BF6C78-2829-4415-810C-9BA2903F939F}"/>
              </a:ext>
            </a:extLst>
          </p:cNvPr>
          <p:cNvSpPr/>
          <p:nvPr/>
        </p:nvSpPr>
        <p:spPr>
          <a:xfrm>
            <a:off x="6134099" y="4651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663A40-2568-435A-A06A-53EE7526FFC8}"/>
              </a:ext>
            </a:extLst>
          </p:cNvPr>
          <p:cNvSpPr/>
          <p:nvPr/>
        </p:nvSpPr>
        <p:spPr>
          <a:xfrm>
            <a:off x="2641599" y="50958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26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3.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tipova portova neaktivnih putanja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ea typeface="+mj-lt"/>
                <a:cs typeface="+mj-lt"/>
              </a:rPr>
              <a:t>Designated</a:t>
            </a:r>
            <a:r>
              <a:rPr lang="sr-Latn-RS" sz="1200">
                <a:ea typeface="+mj-lt"/>
                <a:cs typeface="+mj-lt"/>
              </a:rPr>
              <a:t> + </a:t>
            </a:r>
            <a:r>
              <a:rPr lang="sr-Latn-RS" sz="1200" err="1">
                <a:cs typeface="Calibri Light"/>
              </a:rPr>
              <a:t>Blocked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cs typeface="Calibri Light"/>
              </a:rPr>
              <a:t>Designated</a:t>
            </a:r>
            <a:r>
              <a:rPr lang="sr-Latn-RS" sz="1200">
                <a:cs typeface="Calibri Light"/>
              </a:rPr>
              <a:t> + </a:t>
            </a:r>
            <a:r>
              <a:rPr lang="sr-Latn-RS" sz="1200" err="1">
                <a:cs typeface="Calibri Light"/>
              </a:rPr>
              <a:t>Root</a:t>
            </a:r>
            <a:endParaRPr lang="sr-Latn-RS" err="1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25BA10-4A8C-412D-91AA-6C02CE681C54}"/>
              </a:ext>
            </a:extLst>
          </p:cNvPr>
          <p:cNvSpPr/>
          <p:nvPr/>
        </p:nvSpPr>
        <p:spPr>
          <a:xfrm>
            <a:off x="6102350" y="3263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D1DE3-5BA2-4FFE-BD66-C8BCB10D1C70}"/>
              </a:ext>
            </a:extLst>
          </p:cNvPr>
          <p:cNvSpPr/>
          <p:nvPr/>
        </p:nvSpPr>
        <p:spPr>
          <a:xfrm>
            <a:off x="6324599" y="45656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F904FD-168A-4472-B947-6F6B765B838D}"/>
              </a:ext>
            </a:extLst>
          </p:cNvPr>
          <p:cNvSpPr/>
          <p:nvPr/>
        </p:nvSpPr>
        <p:spPr>
          <a:xfrm>
            <a:off x="4654548" y="3543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8612D-49C3-4ACD-B009-E1A445EB49D2}"/>
              </a:ext>
            </a:extLst>
          </p:cNvPr>
          <p:cNvSpPr/>
          <p:nvPr/>
        </p:nvSpPr>
        <p:spPr>
          <a:xfrm>
            <a:off x="2730498" y="4699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F145E-B5C9-45B9-A0F7-9D83D586ABAA}"/>
              </a:ext>
            </a:extLst>
          </p:cNvPr>
          <p:cNvSpPr/>
          <p:nvPr/>
        </p:nvSpPr>
        <p:spPr>
          <a:xfrm>
            <a:off x="3333748" y="58864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A55A0-F0F7-4538-9053-06BD763831CA}"/>
              </a:ext>
            </a:extLst>
          </p:cNvPr>
          <p:cNvSpPr/>
          <p:nvPr/>
        </p:nvSpPr>
        <p:spPr>
          <a:xfrm>
            <a:off x="4337048" y="4940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F183B-53A5-4F0E-A3C7-2CF0063CFB3C}"/>
              </a:ext>
            </a:extLst>
          </p:cNvPr>
          <p:cNvSpPr/>
          <p:nvPr/>
        </p:nvSpPr>
        <p:spPr>
          <a:xfrm>
            <a:off x="5473698" y="5829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4EAF32-3486-45E0-8485-E37BC14D5E9C}"/>
              </a:ext>
            </a:extLst>
          </p:cNvPr>
          <p:cNvSpPr/>
          <p:nvPr/>
        </p:nvSpPr>
        <p:spPr>
          <a:xfrm>
            <a:off x="6324599" y="35972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877F3-1874-48C9-90AF-CB1CA568EA38}"/>
              </a:ext>
            </a:extLst>
          </p:cNvPr>
          <p:cNvSpPr/>
          <p:nvPr/>
        </p:nvSpPr>
        <p:spPr>
          <a:xfrm>
            <a:off x="4305299" y="3540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766100-E0C0-4692-98E0-A0B9EC233F23}"/>
              </a:ext>
            </a:extLst>
          </p:cNvPr>
          <p:cNvSpPr/>
          <p:nvPr/>
        </p:nvSpPr>
        <p:spPr>
          <a:xfrm>
            <a:off x="3606799" y="5889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C5963D-0DBA-4B4B-834B-85938F8285E1}"/>
              </a:ext>
            </a:extLst>
          </p:cNvPr>
          <p:cNvSpPr/>
          <p:nvPr/>
        </p:nvSpPr>
        <p:spPr>
          <a:xfrm>
            <a:off x="6210299" y="4943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BF6C78-2829-4415-810C-9BA2903F939F}"/>
              </a:ext>
            </a:extLst>
          </p:cNvPr>
          <p:cNvSpPr/>
          <p:nvPr/>
        </p:nvSpPr>
        <p:spPr>
          <a:xfrm>
            <a:off x="6134099" y="4651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663A40-2568-435A-A06A-53EE7526FFC8}"/>
              </a:ext>
            </a:extLst>
          </p:cNvPr>
          <p:cNvSpPr/>
          <p:nvPr/>
        </p:nvSpPr>
        <p:spPr>
          <a:xfrm>
            <a:off x="2641599" y="50958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C1B515-B397-4337-9CF8-66C9A2E30ABD}"/>
              </a:ext>
            </a:extLst>
          </p:cNvPr>
          <p:cNvSpPr/>
          <p:nvPr/>
        </p:nvSpPr>
        <p:spPr>
          <a:xfrm>
            <a:off x="4216400" y="33496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C79675-D9AC-4D03-928F-81DB3481E5D8}"/>
              </a:ext>
            </a:extLst>
          </p:cNvPr>
          <p:cNvSpPr/>
          <p:nvPr/>
        </p:nvSpPr>
        <p:spPr>
          <a:xfrm>
            <a:off x="279082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5616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3.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tipova portova neaktivnih putanja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ea typeface="+mj-lt"/>
                <a:cs typeface="+mj-lt"/>
              </a:rPr>
              <a:t>Designated</a:t>
            </a:r>
            <a:r>
              <a:rPr lang="sr-Latn-RS" sz="1200">
                <a:ea typeface="+mj-lt"/>
                <a:cs typeface="+mj-lt"/>
              </a:rPr>
              <a:t> + </a:t>
            </a:r>
            <a:r>
              <a:rPr lang="sr-Latn-RS" sz="1200" err="1">
                <a:cs typeface="Calibri Light"/>
              </a:rPr>
              <a:t>Blocked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cs typeface="Calibri Light"/>
              </a:rPr>
              <a:t>Designated</a:t>
            </a:r>
            <a:r>
              <a:rPr lang="sr-Latn-RS" sz="1200">
                <a:cs typeface="Calibri Light"/>
              </a:rPr>
              <a:t> + </a:t>
            </a:r>
            <a:r>
              <a:rPr lang="sr-Latn-RS" sz="1200" err="1">
                <a:cs typeface="Calibri Light"/>
              </a:rPr>
              <a:t>Root</a:t>
            </a:r>
            <a:endParaRPr lang="sr-Latn-RS" err="1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25BA10-4A8C-412D-91AA-6C02CE681C54}"/>
              </a:ext>
            </a:extLst>
          </p:cNvPr>
          <p:cNvSpPr/>
          <p:nvPr/>
        </p:nvSpPr>
        <p:spPr>
          <a:xfrm>
            <a:off x="6102350" y="3263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D1DE3-5BA2-4FFE-BD66-C8BCB10D1C70}"/>
              </a:ext>
            </a:extLst>
          </p:cNvPr>
          <p:cNvSpPr/>
          <p:nvPr/>
        </p:nvSpPr>
        <p:spPr>
          <a:xfrm>
            <a:off x="6324599" y="45656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F904FD-168A-4472-B947-6F6B765B838D}"/>
              </a:ext>
            </a:extLst>
          </p:cNvPr>
          <p:cNvSpPr/>
          <p:nvPr/>
        </p:nvSpPr>
        <p:spPr>
          <a:xfrm>
            <a:off x="4654548" y="3543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8612D-49C3-4ACD-B009-E1A445EB49D2}"/>
              </a:ext>
            </a:extLst>
          </p:cNvPr>
          <p:cNvSpPr/>
          <p:nvPr/>
        </p:nvSpPr>
        <p:spPr>
          <a:xfrm>
            <a:off x="2730498" y="4699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F145E-B5C9-45B9-A0F7-9D83D586ABAA}"/>
              </a:ext>
            </a:extLst>
          </p:cNvPr>
          <p:cNvSpPr/>
          <p:nvPr/>
        </p:nvSpPr>
        <p:spPr>
          <a:xfrm>
            <a:off x="3333748" y="58864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A55A0-F0F7-4538-9053-06BD763831CA}"/>
              </a:ext>
            </a:extLst>
          </p:cNvPr>
          <p:cNvSpPr/>
          <p:nvPr/>
        </p:nvSpPr>
        <p:spPr>
          <a:xfrm>
            <a:off x="4337048" y="4940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F183B-53A5-4F0E-A3C7-2CF0063CFB3C}"/>
              </a:ext>
            </a:extLst>
          </p:cNvPr>
          <p:cNvSpPr/>
          <p:nvPr/>
        </p:nvSpPr>
        <p:spPr>
          <a:xfrm>
            <a:off x="5473698" y="5829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4EAF32-3486-45E0-8485-E37BC14D5E9C}"/>
              </a:ext>
            </a:extLst>
          </p:cNvPr>
          <p:cNvSpPr/>
          <p:nvPr/>
        </p:nvSpPr>
        <p:spPr>
          <a:xfrm>
            <a:off x="6324599" y="35972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877F3-1874-48C9-90AF-CB1CA568EA38}"/>
              </a:ext>
            </a:extLst>
          </p:cNvPr>
          <p:cNvSpPr/>
          <p:nvPr/>
        </p:nvSpPr>
        <p:spPr>
          <a:xfrm>
            <a:off x="4305299" y="3540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766100-E0C0-4692-98E0-A0B9EC233F23}"/>
              </a:ext>
            </a:extLst>
          </p:cNvPr>
          <p:cNvSpPr/>
          <p:nvPr/>
        </p:nvSpPr>
        <p:spPr>
          <a:xfrm>
            <a:off x="3606799" y="5889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C5963D-0DBA-4B4B-834B-85938F8285E1}"/>
              </a:ext>
            </a:extLst>
          </p:cNvPr>
          <p:cNvSpPr/>
          <p:nvPr/>
        </p:nvSpPr>
        <p:spPr>
          <a:xfrm>
            <a:off x="6210299" y="4943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BF6C78-2829-4415-810C-9BA2903F939F}"/>
              </a:ext>
            </a:extLst>
          </p:cNvPr>
          <p:cNvSpPr/>
          <p:nvPr/>
        </p:nvSpPr>
        <p:spPr>
          <a:xfrm>
            <a:off x="6134099" y="4651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663A40-2568-435A-A06A-53EE7526FFC8}"/>
              </a:ext>
            </a:extLst>
          </p:cNvPr>
          <p:cNvSpPr/>
          <p:nvPr/>
        </p:nvSpPr>
        <p:spPr>
          <a:xfrm>
            <a:off x="2641599" y="50958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C1B515-B397-4337-9CF8-66C9A2E30ABD}"/>
              </a:ext>
            </a:extLst>
          </p:cNvPr>
          <p:cNvSpPr/>
          <p:nvPr/>
        </p:nvSpPr>
        <p:spPr>
          <a:xfrm>
            <a:off x="4216400" y="33496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blačić: sa strelicom nadole 17">
            <a:extLst>
              <a:ext uri="{FF2B5EF4-FFF2-40B4-BE49-F238E27FC236}">
                <a16:creationId xmlns:a16="http://schemas.microsoft.com/office/drawing/2014/main" id="{649FAED7-078F-49D5-B98A-54D08D6596F2}"/>
              </a:ext>
            </a:extLst>
          </p:cNvPr>
          <p:cNvSpPr/>
          <p:nvPr/>
        </p:nvSpPr>
        <p:spPr>
          <a:xfrm>
            <a:off x="1895475" y="2282825"/>
            <a:ext cx="1943100" cy="1095375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>
                <a:cs typeface="Calibri"/>
              </a:rPr>
              <a:t>Ovaj port je </a:t>
            </a:r>
            <a:r>
              <a:rPr lang="sr-Latn-RS" sz="1200" err="1">
                <a:cs typeface="Calibri"/>
              </a:rPr>
              <a:t>designated</a:t>
            </a:r>
            <a:r>
              <a:rPr lang="sr-Latn-RS" sz="1200">
                <a:cs typeface="Calibri"/>
              </a:rPr>
              <a:t> zato što je preko njega cena 4 do </a:t>
            </a:r>
            <a:r>
              <a:rPr lang="sr-Latn-RS" sz="1200" err="1">
                <a:cs typeface="Calibri"/>
              </a:rPr>
              <a:t>root</a:t>
            </a:r>
            <a:endParaRPr lang="sr-Latn-RS" err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C79675-D9AC-4D03-928F-81DB3481E5D8}"/>
              </a:ext>
            </a:extLst>
          </p:cNvPr>
          <p:cNvSpPr/>
          <p:nvPr/>
        </p:nvSpPr>
        <p:spPr>
          <a:xfrm>
            <a:off x="279082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blačić: sa strelicom nalevo 22">
            <a:extLst>
              <a:ext uri="{FF2B5EF4-FFF2-40B4-BE49-F238E27FC236}">
                <a16:creationId xmlns:a16="http://schemas.microsoft.com/office/drawing/2014/main" id="{0525CDDA-26FC-40EF-A004-7C0BCE05423A}"/>
              </a:ext>
            </a:extLst>
          </p:cNvPr>
          <p:cNvSpPr/>
          <p:nvPr/>
        </p:nvSpPr>
        <p:spPr>
          <a:xfrm>
            <a:off x="4410075" y="2695575"/>
            <a:ext cx="1600200" cy="1457325"/>
          </a:xfrm>
          <a:prstGeom prst="lef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>
                <a:cs typeface="Calibri"/>
              </a:rPr>
              <a:t>Ovaj port je </a:t>
            </a:r>
            <a:r>
              <a:rPr lang="sr-Latn-RS" sz="1200" err="1">
                <a:cs typeface="Calibri"/>
              </a:rPr>
              <a:t>blocked</a:t>
            </a:r>
            <a:r>
              <a:rPr lang="sr-Latn-RS" sz="1200">
                <a:cs typeface="Calibri"/>
              </a:rPr>
              <a:t> zato što je preko njega cena 12 kako bi stigli do </a:t>
            </a:r>
            <a:r>
              <a:rPr lang="sr-Latn-RS" sz="1200" err="1">
                <a:cs typeface="Calibri"/>
              </a:rPr>
              <a:t>root</a:t>
            </a:r>
            <a:endParaRPr lang="sr-Latn-RS" sz="1200">
              <a:cs typeface="Calibri"/>
            </a:endParaRPr>
          </a:p>
        </p:txBody>
      </p:sp>
      <p:sp>
        <p:nvSpPr>
          <p:cNvPr id="26" name="Oblačić: sa strelicom nagore 25">
            <a:extLst>
              <a:ext uri="{FF2B5EF4-FFF2-40B4-BE49-F238E27FC236}">
                <a16:creationId xmlns:a16="http://schemas.microsoft.com/office/drawing/2014/main" id="{C91EB325-E206-4C34-BB9A-57D48AE90E99}"/>
              </a:ext>
            </a:extLst>
          </p:cNvPr>
          <p:cNvSpPr/>
          <p:nvPr/>
        </p:nvSpPr>
        <p:spPr>
          <a:xfrm>
            <a:off x="2924175" y="3562350"/>
            <a:ext cx="1333500" cy="1200150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>
                <a:cs typeface="Calibri"/>
              </a:rPr>
              <a:t>Gledamo samo ovu vezu i cene od/od </a:t>
            </a:r>
            <a:r>
              <a:rPr lang="sr-Latn-RS" sz="1200" err="1">
                <a:cs typeface="Calibri"/>
              </a:rPr>
              <a:t>switch</a:t>
            </a:r>
            <a:r>
              <a:rPr lang="sr-Latn-RS" sz="1200">
                <a:cs typeface="Calibri"/>
              </a:rPr>
              <a:t>-a levo i desno</a:t>
            </a:r>
          </a:p>
        </p:txBody>
      </p:sp>
    </p:spTree>
    <p:extLst>
      <p:ext uri="{BB962C8B-B14F-4D97-AF65-F5344CB8AC3E}">
        <p14:creationId xmlns:p14="http://schemas.microsoft.com/office/powerpoint/2010/main" val="239456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 dirty="0">
                <a:cs typeface="Calibri Light"/>
              </a:rPr>
              <a:t>3. </a:t>
            </a:r>
            <a:r>
              <a:rPr lang="sr-Latn-RS" sz="3200" dirty="0" err="1">
                <a:cs typeface="Calibri Light"/>
              </a:rPr>
              <a:t>Odredjivanje</a:t>
            </a:r>
            <a:r>
              <a:rPr lang="sr-Latn-RS" sz="3200" dirty="0">
                <a:cs typeface="Calibri Light"/>
              </a:rPr>
              <a:t> tipova portova neaktivnih putanja</a:t>
            </a:r>
            <a:br>
              <a:rPr lang="sr-Latn-RS" sz="3200" dirty="0">
                <a:cs typeface="Calibri Light"/>
              </a:rPr>
            </a:br>
            <a:r>
              <a:rPr lang="sr-Latn-RS" sz="1200" dirty="0" err="1">
                <a:cs typeface="Calibri Light" panose="020F0302020204030204"/>
              </a:rPr>
              <a:t>Designated</a:t>
            </a:r>
            <a:r>
              <a:rPr lang="sr-Latn-RS" sz="1200" dirty="0">
                <a:cs typeface="Calibri Light" panose="020F0302020204030204"/>
              </a:rPr>
              <a:t> + </a:t>
            </a:r>
            <a:r>
              <a:rPr lang="sr-Latn-RS" sz="1200" dirty="0" err="1">
                <a:cs typeface="Calibri Light" panose="020F0302020204030204"/>
              </a:rPr>
              <a:t>Blocked</a:t>
            </a:r>
            <a:br>
              <a:rPr lang="sr-Latn-RS" sz="3200" dirty="0">
                <a:cs typeface="Calibri Light" panose="020F0302020204030204"/>
              </a:rPr>
            </a:br>
            <a:r>
              <a:rPr lang="sr-Latn-RS" sz="1200" dirty="0" err="1">
                <a:cs typeface="Calibri Light" panose="020F0302020204030204"/>
              </a:rPr>
              <a:t>Designated</a:t>
            </a:r>
            <a:r>
              <a:rPr lang="sr-Latn-RS" sz="1200" dirty="0">
                <a:cs typeface="Calibri Light" panose="020F0302020204030204"/>
              </a:rPr>
              <a:t> + </a:t>
            </a:r>
            <a:r>
              <a:rPr lang="sr-Latn-RS" sz="1200" dirty="0" err="1">
                <a:cs typeface="Calibri Light" panose="020F0302020204030204"/>
              </a:rPr>
              <a:t>Root</a:t>
            </a:r>
            <a:endParaRPr lang="sr-Latn-RS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25BA10-4A8C-412D-91AA-6C02CE681C54}"/>
              </a:ext>
            </a:extLst>
          </p:cNvPr>
          <p:cNvSpPr/>
          <p:nvPr/>
        </p:nvSpPr>
        <p:spPr>
          <a:xfrm>
            <a:off x="6102350" y="3263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D1DE3-5BA2-4FFE-BD66-C8BCB10D1C70}"/>
              </a:ext>
            </a:extLst>
          </p:cNvPr>
          <p:cNvSpPr/>
          <p:nvPr/>
        </p:nvSpPr>
        <p:spPr>
          <a:xfrm>
            <a:off x="6324599" y="45656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F904FD-168A-4472-B947-6F6B765B838D}"/>
              </a:ext>
            </a:extLst>
          </p:cNvPr>
          <p:cNvSpPr/>
          <p:nvPr/>
        </p:nvSpPr>
        <p:spPr>
          <a:xfrm>
            <a:off x="4654548" y="3543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8612D-49C3-4ACD-B009-E1A445EB49D2}"/>
              </a:ext>
            </a:extLst>
          </p:cNvPr>
          <p:cNvSpPr/>
          <p:nvPr/>
        </p:nvSpPr>
        <p:spPr>
          <a:xfrm>
            <a:off x="2730498" y="4699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F145E-B5C9-45B9-A0F7-9D83D586ABAA}"/>
              </a:ext>
            </a:extLst>
          </p:cNvPr>
          <p:cNvSpPr/>
          <p:nvPr/>
        </p:nvSpPr>
        <p:spPr>
          <a:xfrm>
            <a:off x="3333748" y="58864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A55A0-F0F7-4538-9053-06BD763831CA}"/>
              </a:ext>
            </a:extLst>
          </p:cNvPr>
          <p:cNvSpPr/>
          <p:nvPr/>
        </p:nvSpPr>
        <p:spPr>
          <a:xfrm>
            <a:off x="4337048" y="4940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F183B-53A5-4F0E-A3C7-2CF0063CFB3C}"/>
              </a:ext>
            </a:extLst>
          </p:cNvPr>
          <p:cNvSpPr/>
          <p:nvPr/>
        </p:nvSpPr>
        <p:spPr>
          <a:xfrm>
            <a:off x="5473698" y="5829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4EAF32-3486-45E0-8485-E37BC14D5E9C}"/>
              </a:ext>
            </a:extLst>
          </p:cNvPr>
          <p:cNvSpPr/>
          <p:nvPr/>
        </p:nvSpPr>
        <p:spPr>
          <a:xfrm>
            <a:off x="6324599" y="35972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877F3-1874-48C9-90AF-CB1CA568EA38}"/>
              </a:ext>
            </a:extLst>
          </p:cNvPr>
          <p:cNvSpPr/>
          <p:nvPr/>
        </p:nvSpPr>
        <p:spPr>
          <a:xfrm>
            <a:off x="4305299" y="3540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766100-E0C0-4692-98E0-A0B9EC233F23}"/>
              </a:ext>
            </a:extLst>
          </p:cNvPr>
          <p:cNvSpPr/>
          <p:nvPr/>
        </p:nvSpPr>
        <p:spPr>
          <a:xfrm>
            <a:off x="3606799" y="5889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C5963D-0DBA-4B4B-834B-85938F8285E1}"/>
              </a:ext>
            </a:extLst>
          </p:cNvPr>
          <p:cNvSpPr/>
          <p:nvPr/>
        </p:nvSpPr>
        <p:spPr>
          <a:xfrm>
            <a:off x="6210299" y="4943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BF6C78-2829-4415-810C-9BA2903F939F}"/>
              </a:ext>
            </a:extLst>
          </p:cNvPr>
          <p:cNvSpPr/>
          <p:nvPr/>
        </p:nvSpPr>
        <p:spPr>
          <a:xfrm>
            <a:off x="6134099" y="4651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663A40-2568-435A-A06A-53EE7526FFC8}"/>
              </a:ext>
            </a:extLst>
          </p:cNvPr>
          <p:cNvSpPr/>
          <p:nvPr/>
        </p:nvSpPr>
        <p:spPr>
          <a:xfrm>
            <a:off x="2641599" y="50958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C1B515-B397-4337-9CF8-66C9A2E30ABD}"/>
              </a:ext>
            </a:extLst>
          </p:cNvPr>
          <p:cNvSpPr/>
          <p:nvPr/>
        </p:nvSpPr>
        <p:spPr>
          <a:xfrm>
            <a:off x="4216400" y="33496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C79675-D9AC-4D03-928F-81DB3481E5D8}"/>
              </a:ext>
            </a:extLst>
          </p:cNvPr>
          <p:cNvSpPr/>
          <p:nvPr/>
        </p:nvSpPr>
        <p:spPr>
          <a:xfrm>
            <a:off x="279082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BAC699-25D5-482E-BF75-1D2632E41E87}"/>
              </a:ext>
            </a:extLst>
          </p:cNvPr>
          <p:cNvSpPr/>
          <p:nvPr/>
        </p:nvSpPr>
        <p:spPr>
          <a:xfrm>
            <a:off x="4768850" y="33400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39A1BF-AD59-44F1-BE28-5A62F05A7421}"/>
              </a:ext>
            </a:extLst>
          </p:cNvPr>
          <p:cNvSpPr/>
          <p:nvPr/>
        </p:nvSpPr>
        <p:spPr>
          <a:xfrm>
            <a:off x="597217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BCD0EB-B4E5-42D1-8B71-8103BCC2B520}"/>
              </a:ext>
            </a:extLst>
          </p:cNvPr>
          <p:cNvSpPr/>
          <p:nvPr/>
        </p:nvSpPr>
        <p:spPr>
          <a:xfrm>
            <a:off x="2454275" y="47402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FF6737-C798-4700-AD8B-914A9422FB9A}"/>
              </a:ext>
            </a:extLst>
          </p:cNvPr>
          <p:cNvSpPr/>
          <p:nvPr/>
        </p:nvSpPr>
        <p:spPr>
          <a:xfrm>
            <a:off x="2486024" y="362584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6BE9FEE9-1C61-4791-A726-F194C1278CE1}"/>
              </a:ext>
            </a:extLst>
          </p:cNvPr>
          <p:cNvSpPr txBox="1"/>
          <p:nvPr/>
        </p:nvSpPr>
        <p:spPr>
          <a:xfrm>
            <a:off x="37041" y="857112"/>
            <a:ext cx="298061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 dirty="0"/>
              <a:t>Redosled prilikom određivanja tipova portova:</a:t>
            </a:r>
            <a:endParaRPr lang="sr-Latn-RS" sz="12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sr-Latn-RS" sz="1200" dirty="0">
                <a:cs typeface="Calibri"/>
              </a:rPr>
              <a:t>Kumulativna cena od </a:t>
            </a:r>
            <a:r>
              <a:rPr lang="sr-Latn-RS" sz="1200" dirty="0" err="1">
                <a:cs typeface="Calibri"/>
              </a:rPr>
              <a:t>root</a:t>
            </a:r>
            <a:r>
              <a:rPr lang="sr-Latn-RS" sz="1200" dirty="0">
                <a:cs typeface="Calibri"/>
              </a:rPr>
              <a:t> </a:t>
            </a:r>
            <a:r>
              <a:rPr lang="sr-Latn-RS" sz="1200" dirty="0" err="1">
                <a:cs typeface="Calibri"/>
              </a:rPr>
              <a:t>bridge</a:t>
            </a:r>
            <a:r>
              <a:rPr lang="sr-Latn-RS" sz="1200" dirty="0">
                <a:cs typeface="Calibri"/>
              </a:rPr>
              <a:t>-a do posmatranog linka</a:t>
            </a:r>
          </a:p>
          <a:p>
            <a:pPr marL="342900" indent="-342900">
              <a:buAutoNum type="arabicPeriod"/>
            </a:pPr>
            <a:r>
              <a:rPr lang="sr-Latn-RS" sz="1200" dirty="0" err="1">
                <a:cs typeface="Calibri"/>
              </a:rPr>
              <a:t>Bridge</a:t>
            </a:r>
            <a:r>
              <a:rPr lang="sr-Latn-RS" sz="1200" dirty="0">
                <a:cs typeface="Calibri"/>
              </a:rPr>
              <a:t> ID</a:t>
            </a:r>
          </a:p>
          <a:p>
            <a:pPr marL="800100" lvl="1" indent="-342900">
              <a:buAutoNum type="arabicPeriod"/>
            </a:pPr>
            <a:r>
              <a:rPr lang="sr-Latn-RS" sz="1200" dirty="0">
                <a:cs typeface="Calibri"/>
              </a:rPr>
              <a:t>Samo niži </a:t>
            </a:r>
            <a:r>
              <a:rPr lang="sr-Latn-RS" sz="1200" dirty="0" err="1">
                <a:cs typeface="Calibri"/>
              </a:rPr>
              <a:t>priority</a:t>
            </a:r>
            <a:endParaRPr lang="sr-Latn-RS" sz="1200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sr-Latn-RS" sz="1200" dirty="0">
                <a:cs typeface="Calibri"/>
              </a:rPr>
              <a:t>Ukoliko imaju isti </a:t>
            </a:r>
            <a:r>
              <a:rPr lang="sr-Latn-RS" sz="1200" dirty="0" err="1">
                <a:cs typeface="Calibri"/>
              </a:rPr>
              <a:t>priority</a:t>
            </a:r>
            <a:r>
              <a:rPr lang="sr-Latn-RS" sz="1200" dirty="0">
                <a:cs typeface="Calibri"/>
              </a:rPr>
              <a:t> onda gledamo nižu MAC adresu</a:t>
            </a:r>
          </a:p>
          <a:p>
            <a:pPr marL="342900" indent="-342900">
              <a:buAutoNum type="arabicPeriod"/>
            </a:pPr>
            <a:r>
              <a:rPr lang="sr-Latn-RS" sz="1200" dirty="0">
                <a:cs typeface="Calibri"/>
              </a:rPr>
              <a:t>Port ID manjeg broja</a:t>
            </a:r>
          </a:p>
          <a:p>
            <a:pPr marL="342900" indent="-342900">
              <a:buAutoNum type="arabicPeriod"/>
            </a:pPr>
            <a:endParaRPr lang="sr-Latn-RS" sz="1200">
              <a:cs typeface="Calibri"/>
            </a:endParaRPr>
          </a:p>
          <a:p>
            <a:r>
              <a:rPr lang="sr-Latn-RS" sz="1200" dirty="0">
                <a:cs typeface="Calibri"/>
              </a:rPr>
              <a:t>Ukoliko imamo samo jednu vezu </a:t>
            </a:r>
            <a:r>
              <a:rPr lang="sr-Latn-RS" sz="1200" dirty="0" err="1">
                <a:cs typeface="Calibri"/>
              </a:rPr>
              <a:t>izmedju</a:t>
            </a:r>
            <a:r>
              <a:rPr lang="sr-Latn-RS" sz="1200" dirty="0">
                <a:cs typeface="Calibri"/>
              </a:rPr>
              <a:t> dva </a:t>
            </a:r>
            <a:r>
              <a:rPr lang="sr-Latn-RS" sz="1200" dirty="0" err="1">
                <a:cs typeface="Calibri"/>
              </a:rPr>
              <a:t>swith</a:t>
            </a:r>
            <a:r>
              <a:rPr lang="sr-Latn-RS" sz="1200" dirty="0">
                <a:cs typeface="Calibri"/>
              </a:rPr>
              <a:t>-a, gledamo samo kumulativnu cenu.</a:t>
            </a:r>
          </a:p>
        </p:txBody>
      </p:sp>
    </p:spTree>
    <p:extLst>
      <p:ext uri="{BB962C8B-B14F-4D97-AF65-F5344CB8AC3E}">
        <p14:creationId xmlns:p14="http://schemas.microsoft.com/office/powerpoint/2010/main" val="397104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3.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tipova portova neaktivnih putanja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ea typeface="+mj-lt"/>
                <a:cs typeface="+mj-lt"/>
              </a:rPr>
              <a:t>Designated</a:t>
            </a:r>
            <a:r>
              <a:rPr lang="sr-Latn-RS" sz="1200">
                <a:ea typeface="+mj-lt"/>
                <a:cs typeface="+mj-lt"/>
              </a:rPr>
              <a:t> + </a:t>
            </a:r>
            <a:r>
              <a:rPr lang="sr-Latn-RS" sz="1200" err="1">
                <a:cs typeface="Calibri Light"/>
              </a:rPr>
              <a:t>Blocked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cs typeface="Calibri Light"/>
              </a:rPr>
              <a:t>Designated</a:t>
            </a:r>
            <a:r>
              <a:rPr lang="sr-Latn-RS" sz="1200">
                <a:cs typeface="Calibri Light"/>
              </a:rPr>
              <a:t> + </a:t>
            </a:r>
            <a:r>
              <a:rPr lang="sr-Latn-RS" sz="1200" err="1">
                <a:cs typeface="Calibri Light"/>
              </a:rPr>
              <a:t>Root</a:t>
            </a:r>
            <a:endParaRPr lang="sr-Latn-RS" err="1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25BA10-4A8C-412D-91AA-6C02CE681C54}"/>
              </a:ext>
            </a:extLst>
          </p:cNvPr>
          <p:cNvSpPr/>
          <p:nvPr/>
        </p:nvSpPr>
        <p:spPr>
          <a:xfrm>
            <a:off x="6102350" y="3263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D1DE3-5BA2-4FFE-BD66-C8BCB10D1C70}"/>
              </a:ext>
            </a:extLst>
          </p:cNvPr>
          <p:cNvSpPr/>
          <p:nvPr/>
        </p:nvSpPr>
        <p:spPr>
          <a:xfrm>
            <a:off x="6324599" y="45656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F904FD-168A-4472-B947-6F6B765B838D}"/>
              </a:ext>
            </a:extLst>
          </p:cNvPr>
          <p:cNvSpPr/>
          <p:nvPr/>
        </p:nvSpPr>
        <p:spPr>
          <a:xfrm>
            <a:off x="4654548" y="3543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8612D-49C3-4ACD-B009-E1A445EB49D2}"/>
              </a:ext>
            </a:extLst>
          </p:cNvPr>
          <p:cNvSpPr/>
          <p:nvPr/>
        </p:nvSpPr>
        <p:spPr>
          <a:xfrm>
            <a:off x="2730498" y="4699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F145E-B5C9-45B9-A0F7-9D83D586ABAA}"/>
              </a:ext>
            </a:extLst>
          </p:cNvPr>
          <p:cNvSpPr/>
          <p:nvPr/>
        </p:nvSpPr>
        <p:spPr>
          <a:xfrm>
            <a:off x="3333748" y="58864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A55A0-F0F7-4538-9053-06BD763831CA}"/>
              </a:ext>
            </a:extLst>
          </p:cNvPr>
          <p:cNvSpPr/>
          <p:nvPr/>
        </p:nvSpPr>
        <p:spPr>
          <a:xfrm>
            <a:off x="4337048" y="4940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F183B-53A5-4F0E-A3C7-2CF0063CFB3C}"/>
              </a:ext>
            </a:extLst>
          </p:cNvPr>
          <p:cNvSpPr/>
          <p:nvPr/>
        </p:nvSpPr>
        <p:spPr>
          <a:xfrm>
            <a:off x="5473698" y="5829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4EAF32-3486-45E0-8485-E37BC14D5E9C}"/>
              </a:ext>
            </a:extLst>
          </p:cNvPr>
          <p:cNvSpPr/>
          <p:nvPr/>
        </p:nvSpPr>
        <p:spPr>
          <a:xfrm>
            <a:off x="6324599" y="35972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877F3-1874-48C9-90AF-CB1CA568EA38}"/>
              </a:ext>
            </a:extLst>
          </p:cNvPr>
          <p:cNvSpPr/>
          <p:nvPr/>
        </p:nvSpPr>
        <p:spPr>
          <a:xfrm>
            <a:off x="4305299" y="3540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766100-E0C0-4692-98E0-A0B9EC233F23}"/>
              </a:ext>
            </a:extLst>
          </p:cNvPr>
          <p:cNvSpPr/>
          <p:nvPr/>
        </p:nvSpPr>
        <p:spPr>
          <a:xfrm>
            <a:off x="3606799" y="5889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C5963D-0DBA-4B4B-834B-85938F8285E1}"/>
              </a:ext>
            </a:extLst>
          </p:cNvPr>
          <p:cNvSpPr/>
          <p:nvPr/>
        </p:nvSpPr>
        <p:spPr>
          <a:xfrm>
            <a:off x="6210299" y="4943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BF6C78-2829-4415-810C-9BA2903F939F}"/>
              </a:ext>
            </a:extLst>
          </p:cNvPr>
          <p:cNvSpPr/>
          <p:nvPr/>
        </p:nvSpPr>
        <p:spPr>
          <a:xfrm>
            <a:off x="6134099" y="4651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663A40-2568-435A-A06A-53EE7526FFC8}"/>
              </a:ext>
            </a:extLst>
          </p:cNvPr>
          <p:cNvSpPr/>
          <p:nvPr/>
        </p:nvSpPr>
        <p:spPr>
          <a:xfrm>
            <a:off x="2641599" y="50958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C1B515-B397-4337-9CF8-66C9A2E30ABD}"/>
              </a:ext>
            </a:extLst>
          </p:cNvPr>
          <p:cNvSpPr/>
          <p:nvPr/>
        </p:nvSpPr>
        <p:spPr>
          <a:xfrm>
            <a:off x="4216400" y="33496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C79675-D9AC-4D03-928F-81DB3481E5D8}"/>
              </a:ext>
            </a:extLst>
          </p:cNvPr>
          <p:cNvSpPr/>
          <p:nvPr/>
        </p:nvSpPr>
        <p:spPr>
          <a:xfrm>
            <a:off x="279082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BAC699-25D5-482E-BF75-1D2632E41E87}"/>
              </a:ext>
            </a:extLst>
          </p:cNvPr>
          <p:cNvSpPr/>
          <p:nvPr/>
        </p:nvSpPr>
        <p:spPr>
          <a:xfrm>
            <a:off x="4768850" y="33400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39A1BF-AD59-44F1-BE28-5A62F05A7421}"/>
              </a:ext>
            </a:extLst>
          </p:cNvPr>
          <p:cNvSpPr/>
          <p:nvPr/>
        </p:nvSpPr>
        <p:spPr>
          <a:xfrm>
            <a:off x="597217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BCD0EB-B4E5-42D1-8B71-8103BCC2B520}"/>
              </a:ext>
            </a:extLst>
          </p:cNvPr>
          <p:cNvSpPr/>
          <p:nvPr/>
        </p:nvSpPr>
        <p:spPr>
          <a:xfrm>
            <a:off x="2454275" y="47402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FF6737-C798-4700-AD8B-914A9422FB9A}"/>
              </a:ext>
            </a:extLst>
          </p:cNvPr>
          <p:cNvSpPr/>
          <p:nvPr/>
        </p:nvSpPr>
        <p:spPr>
          <a:xfrm>
            <a:off x="2486024" y="362584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B6D1EB-F8CB-4BBF-ADD6-3F0EDB25441B}"/>
              </a:ext>
            </a:extLst>
          </p:cNvPr>
          <p:cNvSpPr/>
          <p:nvPr/>
        </p:nvSpPr>
        <p:spPr>
          <a:xfrm>
            <a:off x="2762249" y="490219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C74CA3-A448-4283-B8CC-819FC102CDE0}"/>
              </a:ext>
            </a:extLst>
          </p:cNvPr>
          <p:cNvSpPr/>
          <p:nvPr/>
        </p:nvSpPr>
        <p:spPr>
          <a:xfrm>
            <a:off x="4216400" y="47878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5814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3.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tipova portova neaktivnih putanja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ea typeface="+mj-lt"/>
                <a:cs typeface="+mj-lt"/>
              </a:rPr>
              <a:t>Designated</a:t>
            </a:r>
            <a:r>
              <a:rPr lang="sr-Latn-RS" sz="1200">
                <a:ea typeface="+mj-lt"/>
                <a:cs typeface="+mj-lt"/>
              </a:rPr>
              <a:t> + </a:t>
            </a:r>
            <a:r>
              <a:rPr lang="sr-Latn-RS" sz="1200" err="1">
                <a:cs typeface="Calibri Light"/>
              </a:rPr>
              <a:t>Blocked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cs typeface="Calibri Light"/>
              </a:rPr>
              <a:t>Designated</a:t>
            </a:r>
            <a:r>
              <a:rPr lang="sr-Latn-RS" sz="1200">
                <a:cs typeface="Calibri Light"/>
              </a:rPr>
              <a:t> + </a:t>
            </a:r>
            <a:r>
              <a:rPr lang="sr-Latn-RS" sz="1200" err="1">
                <a:cs typeface="Calibri Light"/>
              </a:rPr>
              <a:t>Root</a:t>
            </a:r>
            <a:endParaRPr lang="sr-Latn-RS" err="1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25BA10-4A8C-412D-91AA-6C02CE681C54}"/>
              </a:ext>
            </a:extLst>
          </p:cNvPr>
          <p:cNvSpPr/>
          <p:nvPr/>
        </p:nvSpPr>
        <p:spPr>
          <a:xfrm>
            <a:off x="6102350" y="3263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D1DE3-5BA2-4FFE-BD66-C8BCB10D1C70}"/>
              </a:ext>
            </a:extLst>
          </p:cNvPr>
          <p:cNvSpPr/>
          <p:nvPr/>
        </p:nvSpPr>
        <p:spPr>
          <a:xfrm>
            <a:off x="6324599" y="45656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F904FD-168A-4472-B947-6F6B765B838D}"/>
              </a:ext>
            </a:extLst>
          </p:cNvPr>
          <p:cNvSpPr/>
          <p:nvPr/>
        </p:nvSpPr>
        <p:spPr>
          <a:xfrm>
            <a:off x="4654548" y="3543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8612D-49C3-4ACD-B009-E1A445EB49D2}"/>
              </a:ext>
            </a:extLst>
          </p:cNvPr>
          <p:cNvSpPr/>
          <p:nvPr/>
        </p:nvSpPr>
        <p:spPr>
          <a:xfrm>
            <a:off x="2730498" y="4699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F145E-B5C9-45B9-A0F7-9D83D586ABAA}"/>
              </a:ext>
            </a:extLst>
          </p:cNvPr>
          <p:cNvSpPr/>
          <p:nvPr/>
        </p:nvSpPr>
        <p:spPr>
          <a:xfrm>
            <a:off x="3333748" y="58864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A55A0-F0F7-4538-9053-06BD763831CA}"/>
              </a:ext>
            </a:extLst>
          </p:cNvPr>
          <p:cNvSpPr/>
          <p:nvPr/>
        </p:nvSpPr>
        <p:spPr>
          <a:xfrm>
            <a:off x="4337048" y="4940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F183B-53A5-4F0E-A3C7-2CF0063CFB3C}"/>
              </a:ext>
            </a:extLst>
          </p:cNvPr>
          <p:cNvSpPr/>
          <p:nvPr/>
        </p:nvSpPr>
        <p:spPr>
          <a:xfrm>
            <a:off x="5473698" y="5829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4EAF32-3486-45E0-8485-E37BC14D5E9C}"/>
              </a:ext>
            </a:extLst>
          </p:cNvPr>
          <p:cNvSpPr/>
          <p:nvPr/>
        </p:nvSpPr>
        <p:spPr>
          <a:xfrm>
            <a:off x="6324599" y="35972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877F3-1874-48C9-90AF-CB1CA568EA38}"/>
              </a:ext>
            </a:extLst>
          </p:cNvPr>
          <p:cNvSpPr/>
          <p:nvPr/>
        </p:nvSpPr>
        <p:spPr>
          <a:xfrm>
            <a:off x="4305299" y="3540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766100-E0C0-4692-98E0-A0B9EC233F23}"/>
              </a:ext>
            </a:extLst>
          </p:cNvPr>
          <p:cNvSpPr/>
          <p:nvPr/>
        </p:nvSpPr>
        <p:spPr>
          <a:xfrm>
            <a:off x="3606799" y="5889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C5963D-0DBA-4B4B-834B-85938F8285E1}"/>
              </a:ext>
            </a:extLst>
          </p:cNvPr>
          <p:cNvSpPr/>
          <p:nvPr/>
        </p:nvSpPr>
        <p:spPr>
          <a:xfrm>
            <a:off x="6210299" y="4943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BF6C78-2829-4415-810C-9BA2903F939F}"/>
              </a:ext>
            </a:extLst>
          </p:cNvPr>
          <p:cNvSpPr/>
          <p:nvPr/>
        </p:nvSpPr>
        <p:spPr>
          <a:xfrm>
            <a:off x="6134099" y="4651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663A40-2568-435A-A06A-53EE7526FFC8}"/>
              </a:ext>
            </a:extLst>
          </p:cNvPr>
          <p:cNvSpPr/>
          <p:nvPr/>
        </p:nvSpPr>
        <p:spPr>
          <a:xfrm>
            <a:off x="2641599" y="50958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C1B515-B397-4337-9CF8-66C9A2E30ABD}"/>
              </a:ext>
            </a:extLst>
          </p:cNvPr>
          <p:cNvSpPr/>
          <p:nvPr/>
        </p:nvSpPr>
        <p:spPr>
          <a:xfrm>
            <a:off x="4216400" y="33496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C79675-D9AC-4D03-928F-81DB3481E5D8}"/>
              </a:ext>
            </a:extLst>
          </p:cNvPr>
          <p:cNvSpPr/>
          <p:nvPr/>
        </p:nvSpPr>
        <p:spPr>
          <a:xfrm>
            <a:off x="279082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BAC699-25D5-482E-BF75-1D2632E41E87}"/>
              </a:ext>
            </a:extLst>
          </p:cNvPr>
          <p:cNvSpPr/>
          <p:nvPr/>
        </p:nvSpPr>
        <p:spPr>
          <a:xfrm>
            <a:off x="4768850" y="33400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39A1BF-AD59-44F1-BE28-5A62F05A7421}"/>
              </a:ext>
            </a:extLst>
          </p:cNvPr>
          <p:cNvSpPr/>
          <p:nvPr/>
        </p:nvSpPr>
        <p:spPr>
          <a:xfrm>
            <a:off x="597217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BCD0EB-B4E5-42D1-8B71-8103BCC2B520}"/>
              </a:ext>
            </a:extLst>
          </p:cNvPr>
          <p:cNvSpPr/>
          <p:nvPr/>
        </p:nvSpPr>
        <p:spPr>
          <a:xfrm>
            <a:off x="2454275" y="47402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FF6737-C798-4700-AD8B-914A9422FB9A}"/>
              </a:ext>
            </a:extLst>
          </p:cNvPr>
          <p:cNvSpPr/>
          <p:nvPr/>
        </p:nvSpPr>
        <p:spPr>
          <a:xfrm>
            <a:off x="2486024" y="362584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B6D1EB-F8CB-4BBF-ADD6-3F0EDB25441B}"/>
              </a:ext>
            </a:extLst>
          </p:cNvPr>
          <p:cNvSpPr/>
          <p:nvPr/>
        </p:nvSpPr>
        <p:spPr>
          <a:xfrm>
            <a:off x="2762249" y="490219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C74CA3-A448-4283-B8CC-819FC102CDE0}"/>
              </a:ext>
            </a:extLst>
          </p:cNvPr>
          <p:cNvSpPr/>
          <p:nvPr/>
        </p:nvSpPr>
        <p:spPr>
          <a:xfrm>
            <a:off x="4216400" y="47878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FA0FC-C6FD-48B8-86EF-8D19C1E25673}"/>
              </a:ext>
            </a:extLst>
          </p:cNvPr>
          <p:cNvSpPr/>
          <p:nvPr/>
        </p:nvSpPr>
        <p:spPr>
          <a:xfrm>
            <a:off x="3762374" y="604519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FE25BA-C2AC-4140-B0A9-716B76EF8194}"/>
              </a:ext>
            </a:extLst>
          </p:cNvPr>
          <p:cNvSpPr/>
          <p:nvPr/>
        </p:nvSpPr>
        <p:spPr>
          <a:xfrm>
            <a:off x="5054600" y="59975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514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3.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tipova portova neaktivnih putanja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ea typeface="+mj-lt"/>
                <a:cs typeface="+mj-lt"/>
              </a:rPr>
              <a:t>Designated</a:t>
            </a:r>
            <a:r>
              <a:rPr lang="sr-Latn-RS" sz="1200">
                <a:ea typeface="+mj-lt"/>
                <a:cs typeface="+mj-lt"/>
              </a:rPr>
              <a:t> + </a:t>
            </a:r>
            <a:r>
              <a:rPr lang="sr-Latn-RS" sz="1200" err="1">
                <a:cs typeface="Calibri Light"/>
              </a:rPr>
              <a:t>Blocked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cs typeface="Calibri Light"/>
              </a:rPr>
              <a:t>Designated</a:t>
            </a:r>
            <a:r>
              <a:rPr lang="sr-Latn-RS" sz="1200">
                <a:cs typeface="Calibri Light"/>
              </a:rPr>
              <a:t> + </a:t>
            </a:r>
            <a:r>
              <a:rPr lang="sr-Latn-RS" sz="1200" err="1">
                <a:cs typeface="Calibri Light"/>
              </a:rPr>
              <a:t>Root</a:t>
            </a:r>
            <a:endParaRPr lang="sr-Latn-RS" err="1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25BA10-4A8C-412D-91AA-6C02CE681C54}"/>
              </a:ext>
            </a:extLst>
          </p:cNvPr>
          <p:cNvSpPr/>
          <p:nvPr/>
        </p:nvSpPr>
        <p:spPr>
          <a:xfrm>
            <a:off x="6102350" y="3263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D1DE3-5BA2-4FFE-BD66-C8BCB10D1C70}"/>
              </a:ext>
            </a:extLst>
          </p:cNvPr>
          <p:cNvSpPr/>
          <p:nvPr/>
        </p:nvSpPr>
        <p:spPr>
          <a:xfrm>
            <a:off x="6324599" y="45656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F904FD-168A-4472-B947-6F6B765B838D}"/>
              </a:ext>
            </a:extLst>
          </p:cNvPr>
          <p:cNvSpPr/>
          <p:nvPr/>
        </p:nvSpPr>
        <p:spPr>
          <a:xfrm>
            <a:off x="4654548" y="3543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8612D-49C3-4ACD-B009-E1A445EB49D2}"/>
              </a:ext>
            </a:extLst>
          </p:cNvPr>
          <p:cNvSpPr/>
          <p:nvPr/>
        </p:nvSpPr>
        <p:spPr>
          <a:xfrm>
            <a:off x="2730498" y="4699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F145E-B5C9-45B9-A0F7-9D83D586ABAA}"/>
              </a:ext>
            </a:extLst>
          </p:cNvPr>
          <p:cNvSpPr/>
          <p:nvPr/>
        </p:nvSpPr>
        <p:spPr>
          <a:xfrm>
            <a:off x="3333748" y="58864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A55A0-F0F7-4538-9053-06BD763831CA}"/>
              </a:ext>
            </a:extLst>
          </p:cNvPr>
          <p:cNvSpPr/>
          <p:nvPr/>
        </p:nvSpPr>
        <p:spPr>
          <a:xfrm>
            <a:off x="4337048" y="4940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F183B-53A5-4F0E-A3C7-2CF0063CFB3C}"/>
              </a:ext>
            </a:extLst>
          </p:cNvPr>
          <p:cNvSpPr/>
          <p:nvPr/>
        </p:nvSpPr>
        <p:spPr>
          <a:xfrm>
            <a:off x="5473698" y="5829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4EAF32-3486-45E0-8485-E37BC14D5E9C}"/>
              </a:ext>
            </a:extLst>
          </p:cNvPr>
          <p:cNvSpPr/>
          <p:nvPr/>
        </p:nvSpPr>
        <p:spPr>
          <a:xfrm>
            <a:off x="6324599" y="35972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877F3-1874-48C9-90AF-CB1CA568EA38}"/>
              </a:ext>
            </a:extLst>
          </p:cNvPr>
          <p:cNvSpPr/>
          <p:nvPr/>
        </p:nvSpPr>
        <p:spPr>
          <a:xfrm>
            <a:off x="4305299" y="3540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766100-E0C0-4692-98E0-A0B9EC233F23}"/>
              </a:ext>
            </a:extLst>
          </p:cNvPr>
          <p:cNvSpPr/>
          <p:nvPr/>
        </p:nvSpPr>
        <p:spPr>
          <a:xfrm>
            <a:off x="3606799" y="5889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C5963D-0DBA-4B4B-834B-85938F8285E1}"/>
              </a:ext>
            </a:extLst>
          </p:cNvPr>
          <p:cNvSpPr/>
          <p:nvPr/>
        </p:nvSpPr>
        <p:spPr>
          <a:xfrm>
            <a:off x="6210299" y="4943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BF6C78-2829-4415-810C-9BA2903F939F}"/>
              </a:ext>
            </a:extLst>
          </p:cNvPr>
          <p:cNvSpPr/>
          <p:nvPr/>
        </p:nvSpPr>
        <p:spPr>
          <a:xfrm>
            <a:off x="6134099" y="4651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663A40-2568-435A-A06A-53EE7526FFC8}"/>
              </a:ext>
            </a:extLst>
          </p:cNvPr>
          <p:cNvSpPr/>
          <p:nvPr/>
        </p:nvSpPr>
        <p:spPr>
          <a:xfrm>
            <a:off x="2641599" y="50958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C1B515-B397-4337-9CF8-66C9A2E30ABD}"/>
              </a:ext>
            </a:extLst>
          </p:cNvPr>
          <p:cNvSpPr/>
          <p:nvPr/>
        </p:nvSpPr>
        <p:spPr>
          <a:xfrm>
            <a:off x="4216400" y="33496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C79675-D9AC-4D03-928F-81DB3481E5D8}"/>
              </a:ext>
            </a:extLst>
          </p:cNvPr>
          <p:cNvSpPr/>
          <p:nvPr/>
        </p:nvSpPr>
        <p:spPr>
          <a:xfrm>
            <a:off x="279082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BAC699-25D5-482E-BF75-1D2632E41E87}"/>
              </a:ext>
            </a:extLst>
          </p:cNvPr>
          <p:cNvSpPr/>
          <p:nvPr/>
        </p:nvSpPr>
        <p:spPr>
          <a:xfrm>
            <a:off x="4768850" y="33400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39A1BF-AD59-44F1-BE28-5A62F05A7421}"/>
              </a:ext>
            </a:extLst>
          </p:cNvPr>
          <p:cNvSpPr/>
          <p:nvPr/>
        </p:nvSpPr>
        <p:spPr>
          <a:xfrm>
            <a:off x="597217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BCD0EB-B4E5-42D1-8B71-8103BCC2B520}"/>
              </a:ext>
            </a:extLst>
          </p:cNvPr>
          <p:cNvSpPr/>
          <p:nvPr/>
        </p:nvSpPr>
        <p:spPr>
          <a:xfrm>
            <a:off x="2454275" y="47402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FF6737-C798-4700-AD8B-914A9422FB9A}"/>
              </a:ext>
            </a:extLst>
          </p:cNvPr>
          <p:cNvSpPr/>
          <p:nvPr/>
        </p:nvSpPr>
        <p:spPr>
          <a:xfrm>
            <a:off x="2486024" y="362584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B6D1EB-F8CB-4BBF-ADD6-3F0EDB25441B}"/>
              </a:ext>
            </a:extLst>
          </p:cNvPr>
          <p:cNvSpPr/>
          <p:nvPr/>
        </p:nvSpPr>
        <p:spPr>
          <a:xfrm>
            <a:off x="2762249" y="490219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C74CA3-A448-4283-B8CC-819FC102CDE0}"/>
              </a:ext>
            </a:extLst>
          </p:cNvPr>
          <p:cNvSpPr/>
          <p:nvPr/>
        </p:nvSpPr>
        <p:spPr>
          <a:xfrm>
            <a:off x="4216400" y="47878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FA0FC-C6FD-48B8-86EF-8D19C1E25673}"/>
              </a:ext>
            </a:extLst>
          </p:cNvPr>
          <p:cNvSpPr/>
          <p:nvPr/>
        </p:nvSpPr>
        <p:spPr>
          <a:xfrm>
            <a:off x="3762374" y="604519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FE25BA-C2AC-4140-B0A9-716B76EF8194}"/>
              </a:ext>
            </a:extLst>
          </p:cNvPr>
          <p:cNvSpPr/>
          <p:nvPr/>
        </p:nvSpPr>
        <p:spPr>
          <a:xfrm>
            <a:off x="5054600" y="59975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DDAA82A-3675-4A8F-99FF-6DC3EF924890}"/>
              </a:ext>
            </a:extLst>
          </p:cNvPr>
          <p:cNvSpPr/>
          <p:nvPr/>
        </p:nvSpPr>
        <p:spPr>
          <a:xfrm>
            <a:off x="4619624" y="495934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718A691-81B2-4389-9CFE-6769D8574CEF}"/>
              </a:ext>
            </a:extLst>
          </p:cNvPr>
          <p:cNvSpPr/>
          <p:nvPr/>
        </p:nvSpPr>
        <p:spPr>
          <a:xfrm>
            <a:off x="5264150" y="58356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591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>
                <a:ea typeface="+mj-lt"/>
                <a:cs typeface="+mj-lt"/>
              </a:rPr>
              <a:t>Spanning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Tree</a:t>
            </a:r>
            <a:r>
              <a:rPr lang="sr-Latn-RS">
                <a:ea typeface="+mj-lt"/>
                <a:cs typeface="+mj-lt"/>
              </a:rPr>
              <a:t> </a:t>
            </a:r>
            <a:r>
              <a:rPr lang="sr-Latn-RS" err="1">
                <a:ea typeface="+mj-lt"/>
                <a:cs typeface="+mj-lt"/>
              </a:rPr>
              <a:t>Protocol</a:t>
            </a:r>
            <a:endParaRPr lang="sr-Latn-RS" err="1"/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</p:spTree>
    <p:extLst>
      <p:ext uri="{BB962C8B-B14F-4D97-AF65-F5344CB8AC3E}">
        <p14:creationId xmlns:p14="http://schemas.microsoft.com/office/powerpoint/2010/main" val="137183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3.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tipova portova neaktivnih putanja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ea typeface="+mj-lt"/>
                <a:cs typeface="+mj-lt"/>
              </a:rPr>
              <a:t>Designated</a:t>
            </a:r>
            <a:r>
              <a:rPr lang="sr-Latn-RS" sz="1200">
                <a:ea typeface="+mj-lt"/>
                <a:cs typeface="+mj-lt"/>
              </a:rPr>
              <a:t> + </a:t>
            </a:r>
            <a:r>
              <a:rPr lang="sr-Latn-RS" sz="1200" err="1">
                <a:cs typeface="Calibri Light"/>
              </a:rPr>
              <a:t>Blocked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cs typeface="Calibri Light"/>
              </a:rPr>
              <a:t>Designated</a:t>
            </a:r>
            <a:r>
              <a:rPr lang="sr-Latn-RS" sz="1200">
                <a:cs typeface="Calibri Light"/>
              </a:rPr>
              <a:t> + </a:t>
            </a:r>
            <a:r>
              <a:rPr lang="sr-Latn-RS" sz="1200" err="1">
                <a:cs typeface="Calibri Light"/>
              </a:rPr>
              <a:t>Root</a:t>
            </a:r>
            <a:endParaRPr lang="sr-Latn-RS" err="1">
              <a:cs typeface="Calibri Light" panose="020F0302020204030204"/>
            </a:endParaRP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5AB9B3EC-136A-4D5E-82FB-6B889B928BA9}"/>
              </a:ext>
            </a:extLst>
          </p:cNvPr>
          <p:cNvCxnSpPr>
            <a:cxnSpLocks/>
          </p:cNvCxnSpPr>
          <p:nvPr/>
        </p:nvCxnSpPr>
        <p:spPr>
          <a:xfrm flipV="1">
            <a:off x="5556248" y="4959350"/>
            <a:ext cx="752475" cy="10128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kvir za tekst 20">
            <a:extLst>
              <a:ext uri="{FF2B5EF4-FFF2-40B4-BE49-F238E27FC236}">
                <a16:creationId xmlns:a16="http://schemas.microsoft.com/office/drawing/2014/main" id="{F6779D1F-BE8C-4918-B26E-653AAD5F9AA5}"/>
              </a:ext>
            </a:extLst>
          </p:cNvPr>
          <p:cNvSpPr txBox="1"/>
          <p:nvPr/>
        </p:nvSpPr>
        <p:spPr>
          <a:xfrm>
            <a:off x="5416548" y="53339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AEAA1-FDFD-4702-89AF-7618A6B426F5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F7D1DB-00EF-4ABC-A7C8-579855430F5D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FB855A-9707-412C-9AA2-41A052EB23B0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640CB784-C442-4314-A7AB-DDC4AF9FFB6E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54FA13-9524-49AC-8FCF-841351535D50}"/>
              </a:ext>
            </a:extLst>
          </p:cNvPr>
          <p:cNvSpPr/>
          <p:nvPr/>
        </p:nvSpPr>
        <p:spPr>
          <a:xfrm>
            <a:off x="4616450" y="213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768241-E7F0-4D2E-83FF-387D31AD5FF7}"/>
              </a:ext>
            </a:extLst>
          </p:cNvPr>
          <p:cNvSpPr/>
          <p:nvPr/>
        </p:nvSpPr>
        <p:spPr>
          <a:xfrm>
            <a:off x="4254500" y="2143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25BA10-4A8C-412D-91AA-6C02CE681C54}"/>
              </a:ext>
            </a:extLst>
          </p:cNvPr>
          <p:cNvSpPr/>
          <p:nvPr/>
        </p:nvSpPr>
        <p:spPr>
          <a:xfrm>
            <a:off x="6102350" y="3263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D1DE3-5BA2-4FFE-BD66-C8BCB10D1C70}"/>
              </a:ext>
            </a:extLst>
          </p:cNvPr>
          <p:cNvSpPr/>
          <p:nvPr/>
        </p:nvSpPr>
        <p:spPr>
          <a:xfrm>
            <a:off x="6324599" y="45656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F904FD-168A-4472-B947-6F6B765B838D}"/>
              </a:ext>
            </a:extLst>
          </p:cNvPr>
          <p:cNvSpPr/>
          <p:nvPr/>
        </p:nvSpPr>
        <p:spPr>
          <a:xfrm>
            <a:off x="4654548" y="3543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C8612D-49C3-4ACD-B009-E1A445EB49D2}"/>
              </a:ext>
            </a:extLst>
          </p:cNvPr>
          <p:cNvSpPr/>
          <p:nvPr/>
        </p:nvSpPr>
        <p:spPr>
          <a:xfrm>
            <a:off x="2730498" y="4699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F145E-B5C9-45B9-A0F7-9D83D586ABAA}"/>
              </a:ext>
            </a:extLst>
          </p:cNvPr>
          <p:cNvSpPr/>
          <p:nvPr/>
        </p:nvSpPr>
        <p:spPr>
          <a:xfrm>
            <a:off x="3333748" y="58864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A55A0-F0F7-4538-9053-06BD763831CA}"/>
              </a:ext>
            </a:extLst>
          </p:cNvPr>
          <p:cNvSpPr/>
          <p:nvPr/>
        </p:nvSpPr>
        <p:spPr>
          <a:xfrm>
            <a:off x="4337048" y="4940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F183B-53A5-4F0E-A3C7-2CF0063CFB3C}"/>
              </a:ext>
            </a:extLst>
          </p:cNvPr>
          <p:cNvSpPr/>
          <p:nvPr/>
        </p:nvSpPr>
        <p:spPr>
          <a:xfrm>
            <a:off x="5473698" y="58293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4EAF32-3486-45E0-8485-E37BC14D5E9C}"/>
              </a:ext>
            </a:extLst>
          </p:cNvPr>
          <p:cNvSpPr/>
          <p:nvPr/>
        </p:nvSpPr>
        <p:spPr>
          <a:xfrm>
            <a:off x="6324599" y="35972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877F3-1874-48C9-90AF-CB1CA568EA38}"/>
              </a:ext>
            </a:extLst>
          </p:cNvPr>
          <p:cNvSpPr/>
          <p:nvPr/>
        </p:nvSpPr>
        <p:spPr>
          <a:xfrm>
            <a:off x="4305299" y="35401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766100-E0C0-4692-98E0-A0B9EC233F23}"/>
              </a:ext>
            </a:extLst>
          </p:cNvPr>
          <p:cNvSpPr/>
          <p:nvPr/>
        </p:nvSpPr>
        <p:spPr>
          <a:xfrm>
            <a:off x="3606799" y="5889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C5963D-0DBA-4B4B-834B-85938F8285E1}"/>
              </a:ext>
            </a:extLst>
          </p:cNvPr>
          <p:cNvSpPr/>
          <p:nvPr/>
        </p:nvSpPr>
        <p:spPr>
          <a:xfrm>
            <a:off x="6210299" y="4943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BF6C78-2829-4415-810C-9BA2903F939F}"/>
              </a:ext>
            </a:extLst>
          </p:cNvPr>
          <p:cNvSpPr/>
          <p:nvPr/>
        </p:nvSpPr>
        <p:spPr>
          <a:xfrm>
            <a:off x="6134099" y="4651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663A40-2568-435A-A06A-53EE7526FFC8}"/>
              </a:ext>
            </a:extLst>
          </p:cNvPr>
          <p:cNvSpPr/>
          <p:nvPr/>
        </p:nvSpPr>
        <p:spPr>
          <a:xfrm>
            <a:off x="2641599" y="50958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C1B515-B397-4337-9CF8-66C9A2E30ABD}"/>
              </a:ext>
            </a:extLst>
          </p:cNvPr>
          <p:cNvSpPr/>
          <p:nvPr/>
        </p:nvSpPr>
        <p:spPr>
          <a:xfrm>
            <a:off x="4216400" y="33496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C79675-D9AC-4D03-928F-81DB3481E5D8}"/>
              </a:ext>
            </a:extLst>
          </p:cNvPr>
          <p:cNvSpPr/>
          <p:nvPr/>
        </p:nvSpPr>
        <p:spPr>
          <a:xfrm>
            <a:off x="279082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BAC699-25D5-482E-BF75-1D2632E41E87}"/>
              </a:ext>
            </a:extLst>
          </p:cNvPr>
          <p:cNvSpPr/>
          <p:nvPr/>
        </p:nvSpPr>
        <p:spPr>
          <a:xfrm>
            <a:off x="4768850" y="33400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39A1BF-AD59-44F1-BE28-5A62F05A7421}"/>
              </a:ext>
            </a:extLst>
          </p:cNvPr>
          <p:cNvSpPr/>
          <p:nvPr/>
        </p:nvSpPr>
        <p:spPr>
          <a:xfrm>
            <a:off x="5972174" y="342582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BCD0EB-B4E5-42D1-8B71-8103BCC2B520}"/>
              </a:ext>
            </a:extLst>
          </p:cNvPr>
          <p:cNvSpPr/>
          <p:nvPr/>
        </p:nvSpPr>
        <p:spPr>
          <a:xfrm>
            <a:off x="2454275" y="47402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FF6737-C798-4700-AD8B-914A9422FB9A}"/>
              </a:ext>
            </a:extLst>
          </p:cNvPr>
          <p:cNvSpPr/>
          <p:nvPr/>
        </p:nvSpPr>
        <p:spPr>
          <a:xfrm>
            <a:off x="2486024" y="362584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B6D1EB-F8CB-4BBF-ADD6-3F0EDB25441B}"/>
              </a:ext>
            </a:extLst>
          </p:cNvPr>
          <p:cNvSpPr/>
          <p:nvPr/>
        </p:nvSpPr>
        <p:spPr>
          <a:xfrm>
            <a:off x="2762249" y="490219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C74CA3-A448-4283-B8CC-819FC102CDE0}"/>
              </a:ext>
            </a:extLst>
          </p:cNvPr>
          <p:cNvSpPr/>
          <p:nvPr/>
        </p:nvSpPr>
        <p:spPr>
          <a:xfrm>
            <a:off x="4216400" y="47878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FA0FC-C6FD-48B8-86EF-8D19C1E25673}"/>
              </a:ext>
            </a:extLst>
          </p:cNvPr>
          <p:cNvSpPr/>
          <p:nvPr/>
        </p:nvSpPr>
        <p:spPr>
          <a:xfrm>
            <a:off x="3762374" y="604519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FE25BA-C2AC-4140-B0A9-716B76EF8194}"/>
              </a:ext>
            </a:extLst>
          </p:cNvPr>
          <p:cNvSpPr/>
          <p:nvPr/>
        </p:nvSpPr>
        <p:spPr>
          <a:xfrm>
            <a:off x="5054600" y="59975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DDAA82A-3675-4A8F-99FF-6DC3EF924890}"/>
              </a:ext>
            </a:extLst>
          </p:cNvPr>
          <p:cNvSpPr/>
          <p:nvPr/>
        </p:nvSpPr>
        <p:spPr>
          <a:xfrm>
            <a:off x="4619624" y="4959346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718A691-81B2-4389-9CFE-6769D8574CEF}"/>
              </a:ext>
            </a:extLst>
          </p:cNvPr>
          <p:cNvSpPr/>
          <p:nvPr/>
        </p:nvSpPr>
        <p:spPr>
          <a:xfrm>
            <a:off x="5264150" y="58356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F54D983-B8A2-4A69-98CF-1562E164929C}"/>
              </a:ext>
            </a:extLst>
          </p:cNvPr>
          <p:cNvSpPr/>
          <p:nvPr/>
        </p:nvSpPr>
        <p:spPr>
          <a:xfrm>
            <a:off x="4768850" y="47974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4813DE-2A6F-4B5F-949A-1E3A2C008539}"/>
              </a:ext>
            </a:extLst>
          </p:cNvPr>
          <p:cNvSpPr/>
          <p:nvPr/>
        </p:nvSpPr>
        <p:spPr>
          <a:xfrm>
            <a:off x="5981699" y="47656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6851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cs typeface="Calibri Light"/>
              </a:rPr>
              <a:t>1. kolokvijum 2018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S4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338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7886700" cy="973138"/>
          </a:xfrm>
        </p:spPr>
        <p:txBody>
          <a:bodyPr>
            <a:normAutofit/>
          </a:bodyPr>
          <a:lstStyle/>
          <a:p>
            <a:r>
              <a:rPr lang="sr-Latn-RS" sz="3600">
                <a:cs typeface="Calibri Light"/>
              </a:rPr>
              <a:t>1. </a:t>
            </a:r>
            <a:r>
              <a:rPr lang="sr-Latn-RS" sz="3600" err="1">
                <a:cs typeface="Calibri Light"/>
              </a:rPr>
              <a:t>Odredjivanje</a:t>
            </a:r>
            <a:r>
              <a:rPr lang="sr-Latn-RS" sz="3600">
                <a:cs typeface="Calibri Light"/>
              </a:rPr>
              <a:t> </a:t>
            </a:r>
            <a:r>
              <a:rPr lang="sr-Latn-RS" sz="3600" err="1">
                <a:cs typeface="Calibri Light"/>
              </a:rPr>
              <a:t>root</a:t>
            </a:r>
            <a:r>
              <a:rPr lang="sr-Latn-RS" sz="3600">
                <a:cs typeface="Calibri Light"/>
              </a:rPr>
              <a:t> </a:t>
            </a:r>
            <a:r>
              <a:rPr lang="sr-Latn-RS" sz="3600" err="1">
                <a:cs typeface="Calibri Light"/>
              </a:rPr>
              <a:t>bridge</a:t>
            </a: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S4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</a:t>
            </a:r>
            <a:r>
              <a:rPr lang="sr-Latn-RS" sz="1000" b="1">
                <a:cs typeface="Calibri"/>
              </a:rPr>
              <a:t>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</a:t>
            </a:r>
            <a:r>
              <a:rPr lang="sr-Latn-RS" sz="1000" b="1">
                <a:cs typeface="Calibri"/>
              </a:rPr>
              <a:t>3</a:t>
            </a:r>
            <a:r>
              <a:rPr lang="sr-Latn-RS" sz="1000">
                <a:solidFill>
                  <a:srgbClr val="7F7F7F"/>
                </a:solidFill>
                <a:cs typeface="Calibri"/>
              </a:rPr>
              <a:t>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</a:t>
            </a:r>
            <a:r>
              <a:rPr lang="sr-Latn-RS" sz="1000" b="1">
                <a:cs typeface="Calibri"/>
              </a:rPr>
              <a:t>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</a:t>
            </a:r>
            <a:r>
              <a:rPr lang="sr-Latn-RS" sz="1000" b="1">
                <a:cs typeface="Calibri"/>
              </a:rPr>
              <a:t>A</a:t>
            </a:r>
            <a:r>
              <a:rPr lang="sr-Latn-RS" sz="1000">
                <a:solidFill>
                  <a:srgbClr val="7F7F7F"/>
                </a:solidFill>
                <a:cs typeface="Calibri"/>
              </a:rPr>
              <a:t>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AFCA441B-100B-4A9F-B030-6E9086AA0961}"/>
              </a:ext>
            </a:extLst>
          </p:cNvPr>
          <p:cNvSpPr txBox="1"/>
          <p:nvPr/>
        </p:nvSpPr>
        <p:spPr>
          <a:xfrm>
            <a:off x="419100" y="1343025"/>
            <a:ext cx="380047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400" err="1">
                <a:latin typeface="Consolas"/>
              </a:rPr>
              <a:t>bridge_id</a:t>
            </a:r>
            <a:r>
              <a:rPr lang="sr-Latn-RS" sz="1400">
                <a:latin typeface="Consolas"/>
              </a:rPr>
              <a:t> = </a:t>
            </a:r>
            <a:r>
              <a:rPr lang="sr-Latn-RS" sz="1400" err="1">
                <a:latin typeface="Consolas"/>
              </a:rPr>
              <a:t>priority.mac_addr</a:t>
            </a:r>
            <a:endParaRPr lang="sr-Latn-RS" sz="1400">
              <a:latin typeface="Consolas"/>
            </a:endParaRPr>
          </a:p>
          <a:p>
            <a:r>
              <a:rPr lang="sr-Latn-RS" sz="1400">
                <a:latin typeface="Calibri"/>
                <a:cs typeface="Calibri"/>
              </a:rPr>
              <a:t>Pošto dva mosta imaju </a:t>
            </a:r>
            <a:r>
              <a:rPr lang="sr-Latn-RS" sz="1400" err="1">
                <a:latin typeface="Calibri"/>
                <a:cs typeface="Calibri"/>
              </a:rPr>
              <a:t>imaju</a:t>
            </a:r>
            <a:r>
              <a:rPr lang="sr-Latn-RS" sz="1400">
                <a:latin typeface="Calibri"/>
                <a:cs typeface="Calibri"/>
              </a:rPr>
              <a:t> isti </a:t>
            </a:r>
            <a:r>
              <a:rPr lang="sr-Latn-RS" sz="1400" err="1">
                <a:latin typeface="Calibri"/>
                <a:cs typeface="Calibri"/>
              </a:rPr>
              <a:t>priority</a:t>
            </a:r>
            <a:r>
              <a:rPr lang="sr-Latn-RS" sz="1400">
                <a:latin typeface="Calibri"/>
                <a:cs typeface="Calibri"/>
              </a:rPr>
              <a:t>, biramo drugi zbog niže vrednosti MAC adrese</a:t>
            </a:r>
          </a:p>
        </p:txBody>
      </p:sp>
    </p:spTree>
    <p:extLst>
      <p:ext uri="{BB962C8B-B14F-4D97-AF65-F5344CB8AC3E}">
        <p14:creationId xmlns:p14="http://schemas.microsoft.com/office/powerpoint/2010/main" val="1736238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7886700" cy="973138"/>
          </a:xfrm>
        </p:spPr>
        <p:txBody>
          <a:bodyPr>
            <a:normAutofit/>
          </a:bodyPr>
          <a:lstStyle/>
          <a:p>
            <a:r>
              <a:rPr lang="sr-Latn-RS" sz="3600">
                <a:cs typeface="Calibri Light"/>
              </a:rPr>
              <a:t>2. </a:t>
            </a:r>
            <a:r>
              <a:rPr lang="sr-Latn-RS" sz="3600" err="1">
                <a:cs typeface="Calibri Light"/>
              </a:rPr>
              <a:t>Odredjivanje</a:t>
            </a:r>
            <a:r>
              <a:rPr lang="sr-Latn-RS" sz="3600">
                <a:cs typeface="Calibri Light"/>
              </a:rPr>
              <a:t> aktivnih putanja</a:t>
            </a: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057CF379-4CE7-4CE6-9F3D-A607F7DC54B0}"/>
              </a:ext>
            </a:extLst>
          </p:cNvPr>
          <p:cNvSpPr txBox="1"/>
          <p:nvPr/>
        </p:nvSpPr>
        <p:spPr>
          <a:xfrm>
            <a:off x="4313238" y="59213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3877E271-443F-41AC-B76D-6B0DACFADEE2}"/>
              </a:ext>
            </a:extLst>
          </p:cNvPr>
          <p:cNvSpPr txBox="1"/>
          <p:nvPr/>
        </p:nvSpPr>
        <p:spPr>
          <a:xfrm>
            <a:off x="2446338" y="3736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23</a:t>
            </a:r>
          </a:p>
        </p:txBody>
      </p:sp>
      <p:sp>
        <p:nvSpPr>
          <p:cNvPr id="56" name="Okvir za tekst 55">
            <a:extLst>
              <a:ext uri="{FF2B5EF4-FFF2-40B4-BE49-F238E27FC236}">
                <a16:creationId xmlns:a16="http://schemas.microsoft.com/office/drawing/2014/main" id="{43EF1717-ED6B-44A6-ABBA-2ABDF3B50779}"/>
              </a:ext>
            </a:extLst>
          </p:cNvPr>
          <p:cNvSpPr txBox="1"/>
          <p:nvPr/>
        </p:nvSpPr>
        <p:spPr>
          <a:xfrm>
            <a:off x="1506538" y="5387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cxnSp>
        <p:nvCxnSpPr>
          <p:cNvPr id="58" name="Prava linija spajanja sa strelicom 57">
            <a:extLst>
              <a:ext uri="{FF2B5EF4-FFF2-40B4-BE49-F238E27FC236}">
                <a16:creationId xmlns:a16="http://schemas.microsoft.com/office/drawing/2014/main" id="{29A7CAF0-1863-4724-8D82-75DBB070A7CD}"/>
              </a:ext>
            </a:extLst>
          </p:cNvPr>
          <p:cNvCxnSpPr>
            <a:cxnSpLocks/>
          </p:cNvCxnSpPr>
          <p:nvPr/>
        </p:nvCxnSpPr>
        <p:spPr>
          <a:xfrm flipH="1">
            <a:off x="5910350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7886700" cy="973138"/>
          </a:xfrm>
        </p:spPr>
        <p:txBody>
          <a:bodyPr>
            <a:normAutofit/>
          </a:bodyPr>
          <a:lstStyle/>
          <a:p>
            <a:r>
              <a:rPr lang="sr-Latn-RS" sz="3600">
                <a:cs typeface="Calibri Light"/>
              </a:rPr>
              <a:t>2. </a:t>
            </a:r>
            <a:r>
              <a:rPr lang="sr-Latn-RS" sz="3600" err="1">
                <a:cs typeface="Calibri Light"/>
              </a:rPr>
              <a:t>Odredjivanje</a:t>
            </a:r>
            <a:r>
              <a:rPr lang="sr-Latn-RS" sz="3600">
                <a:cs typeface="Calibri Light"/>
              </a:rPr>
              <a:t> aktivnih putanja</a:t>
            </a: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 b="1">
                <a:latin typeface="Consolas"/>
              </a:rPr>
              <a:t>F0/2</a:t>
            </a:r>
            <a:endParaRPr lang="sr-Latn-RS" sz="1600" b="1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 b="1">
                <a:latin typeface="Consolas"/>
              </a:rPr>
              <a:t>F0/1</a:t>
            </a:r>
            <a:endParaRPr lang="sr-Latn-RS" sz="1600" b="1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057CF379-4CE7-4CE6-9F3D-A607F7DC54B0}"/>
              </a:ext>
            </a:extLst>
          </p:cNvPr>
          <p:cNvSpPr txBox="1"/>
          <p:nvPr/>
        </p:nvSpPr>
        <p:spPr>
          <a:xfrm>
            <a:off x="4313238" y="59213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3877E271-443F-41AC-B76D-6B0DACFADEE2}"/>
              </a:ext>
            </a:extLst>
          </p:cNvPr>
          <p:cNvSpPr txBox="1"/>
          <p:nvPr/>
        </p:nvSpPr>
        <p:spPr>
          <a:xfrm>
            <a:off x="2446338" y="3736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23</a:t>
            </a:r>
          </a:p>
        </p:txBody>
      </p:sp>
      <p:sp>
        <p:nvSpPr>
          <p:cNvPr id="56" name="Okvir za tekst 55">
            <a:extLst>
              <a:ext uri="{FF2B5EF4-FFF2-40B4-BE49-F238E27FC236}">
                <a16:creationId xmlns:a16="http://schemas.microsoft.com/office/drawing/2014/main" id="{43EF1717-ED6B-44A6-ABBA-2ABDF3B50779}"/>
              </a:ext>
            </a:extLst>
          </p:cNvPr>
          <p:cNvSpPr txBox="1"/>
          <p:nvPr/>
        </p:nvSpPr>
        <p:spPr>
          <a:xfrm>
            <a:off x="1506538" y="5387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61" name="Oblačić: sa strelicom nalevo 60">
            <a:extLst>
              <a:ext uri="{FF2B5EF4-FFF2-40B4-BE49-F238E27FC236}">
                <a16:creationId xmlns:a16="http://schemas.microsoft.com/office/drawing/2014/main" id="{61BCBF64-4D22-4FEF-B21A-BB6CFBD769B5}"/>
              </a:ext>
            </a:extLst>
          </p:cNvPr>
          <p:cNvSpPr/>
          <p:nvPr/>
        </p:nvSpPr>
        <p:spPr>
          <a:xfrm>
            <a:off x="6438900" y="4371975"/>
            <a:ext cx="2381250" cy="914400"/>
          </a:xfrm>
          <a:prstGeom prst="lef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600" dirty="0">
                <a:cs typeface="Calibri"/>
              </a:rPr>
              <a:t>Biramo zbog manjeg porta na onom switch-u </a:t>
            </a:r>
            <a:r>
              <a:rPr lang="sr-Latn-RS" sz="1600">
                <a:cs typeface="Calibri"/>
              </a:rPr>
              <a:t>koji šalje</a:t>
            </a:r>
            <a:endParaRPr lang="sr-Latn-RS" sz="1600" dirty="0">
              <a:cs typeface="Calibri"/>
            </a:endParaRPr>
          </a:p>
        </p:txBody>
      </p: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8AA1C587-11C8-40F0-9FE0-64E00460128A}"/>
              </a:ext>
            </a:extLst>
          </p:cNvPr>
          <p:cNvSpPr txBox="1"/>
          <p:nvPr/>
        </p:nvSpPr>
        <p:spPr>
          <a:xfrm>
            <a:off x="6018213" y="364490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95045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7886700" cy="973138"/>
          </a:xfrm>
        </p:spPr>
        <p:txBody>
          <a:bodyPr>
            <a:normAutofit/>
          </a:bodyPr>
          <a:lstStyle/>
          <a:p>
            <a:r>
              <a:rPr lang="sr-Latn-RS" sz="3600">
                <a:cs typeface="Calibri Light"/>
              </a:rPr>
              <a:t>2. </a:t>
            </a:r>
            <a:r>
              <a:rPr lang="sr-Latn-RS" sz="3600" err="1">
                <a:cs typeface="Calibri Light"/>
              </a:rPr>
              <a:t>Odredjivanje</a:t>
            </a:r>
            <a:r>
              <a:rPr lang="sr-Latn-RS" sz="3600">
                <a:cs typeface="Calibri Light"/>
              </a:rPr>
              <a:t> aktivnih putanja</a:t>
            </a: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057CF379-4CE7-4CE6-9F3D-A607F7DC54B0}"/>
              </a:ext>
            </a:extLst>
          </p:cNvPr>
          <p:cNvSpPr txBox="1"/>
          <p:nvPr/>
        </p:nvSpPr>
        <p:spPr>
          <a:xfrm>
            <a:off x="4313238" y="59213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3877E271-443F-41AC-B76D-6B0DACFADEE2}"/>
              </a:ext>
            </a:extLst>
          </p:cNvPr>
          <p:cNvSpPr txBox="1"/>
          <p:nvPr/>
        </p:nvSpPr>
        <p:spPr>
          <a:xfrm>
            <a:off x="2446338" y="3736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23</a:t>
            </a:r>
          </a:p>
        </p:txBody>
      </p:sp>
      <p:sp>
        <p:nvSpPr>
          <p:cNvPr id="56" name="Okvir za tekst 55">
            <a:extLst>
              <a:ext uri="{FF2B5EF4-FFF2-40B4-BE49-F238E27FC236}">
                <a16:creationId xmlns:a16="http://schemas.microsoft.com/office/drawing/2014/main" id="{43EF1717-ED6B-44A6-ABBA-2ABDF3B50779}"/>
              </a:ext>
            </a:extLst>
          </p:cNvPr>
          <p:cNvSpPr txBox="1"/>
          <p:nvPr/>
        </p:nvSpPr>
        <p:spPr>
          <a:xfrm>
            <a:off x="1506538" y="5387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8AA1C587-11C8-40F0-9FE0-64E00460128A}"/>
              </a:ext>
            </a:extLst>
          </p:cNvPr>
          <p:cNvSpPr txBox="1"/>
          <p:nvPr/>
        </p:nvSpPr>
        <p:spPr>
          <a:xfrm>
            <a:off x="6018213" y="364490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7" name="Okvir za tekst 56">
            <a:extLst>
              <a:ext uri="{FF2B5EF4-FFF2-40B4-BE49-F238E27FC236}">
                <a16:creationId xmlns:a16="http://schemas.microsoft.com/office/drawing/2014/main" id="{73D430DC-5B30-4677-B5D6-C7BA71E63B24}"/>
              </a:ext>
            </a:extLst>
          </p:cNvPr>
          <p:cNvSpPr txBox="1"/>
          <p:nvPr/>
        </p:nvSpPr>
        <p:spPr>
          <a:xfrm>
            <a:off x="4113213" y="297815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175749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7886700" cy="973138"/>
          </a:xfrm>
        </p:spPr>
        <p:txBody>
          <a:bodyPr>
            <a:normAutofit fontScale="90000"/>
          </a:bodyPr>
          <a:lstStyle/>
          <a:p>
            <a:r>
              <a:rPr lang="sr-Latn-RS" sz="3600">
                <a:ea typeface="+mj-lt"/>
                <a:cs typeface="+mj-lt"/>
              </a:rPr>
              <a:t>3. </a:t>
            </a:r>
            <a:r>
              <a:rPr lang="sr-Latn-RS" sz="3600" err="1">
                <a:ea typeface="+mj-lt"/>
                <a:cs typeface="+mj-lt"/>
              </a:rPr>
              <a:t>Odredjivanje</a:t>
            </a:r>
            <a:r>
              <a:rPr lang="sr-Latn-RS" sz="3600">
                <a:ea typeface="+mj-lt"/>
                <a:cs typeface="+mj-lt"/>
              </a:rPr>
              <a:t> tipova portova aktivnih putanja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057CF379-4CE7-4CE6-9F3D-A607F7DC54B0}"/>
              </a:ext>
            </a:extLst>
          </p:cNvPr>
          <p:cNvSpPr txBox="1"/>
          <p:nvPr/>
        </p:nvSpPr>
        <p:spPr>
          <a:xfrm>
            <a:off x="4313238" y="59213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3877E271-443F-41AC-B76D-6B0DACFADEE2}"/>
              </a:ext>
            </a:extLst>
          </p:cNvPr>
          <p:cNvSpPr txBox="1"/>
          <p:nvPr/>
        </p:nvSpPr>
        <p:spPr>
          <a:xfrm>
            <a:off x="2446338" y="3736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23</a:t>
            </a:r>
          </a:p>
        </p:txBody>
      </p:sp>
      <p:sp>
        <p:nvSpPr>
          <p:cNvPr id="56" name="Okvir za tekst 55">
            <a:extLst>
              <a:ext uri="{FF2B5EF4-FFF2-40B4-BE49-F238E27FC236}">
                <a16:creationId xmlns:a16="http://schemas.microsoft.com/office/drawing/2014/main" id="{43EF1717-ED6B-44A6-ABBA-2ABDF3B50779}"/>
              </a:ext>
            </a:extLst>
          </p:cNvPr>
          <p:cNvSpPr txBox="1"/>
          <p:nvPr/>
        </p:nvSpPr>
        <p:spPr>
          <a:xfrm>
            <a:off x="1506538" y="5387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8AA1C587-11C8-40F0-9FE0-64E00460128A}"/>
              </a:ext>
            </a:extLst>
          </p:cNvPr>
          <p:cNvSpPr txBox="1"/>
          <p:nvPr/>
        </p:nvSpPr>
        <p:spPr>
          <a:xfrm>
            <a:off x="6018213" y="364490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7" name="Okvir za tekst 56">
            <a:extLst>
              <a:ext uri="{FF2B5EF4-FFF2-40B4-BE49-F238E27FC236}">
                <a16:creationId xmlns:a16="http://schemas.microsoft.com/office/drawing/2014/main" id="{73D430DC-5B30-4677-B5D6-C7BA71E63B24}"/>
              </a:ext>
            </a:extLst>
          </p:cNvPr>
          <p:cNvSpPr txBox="1"/>
          <p:nvPr/>
        </p:nvSpPr>
        <p:spPr>
          <a:xfrm>
            <a:off x="4113213" y="297815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D61F21-1AAD-4208-9841-CD5C65CAF521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FB07694-FB70-4382-826F-5A9616CDCF07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1997D20-FF38-414E-A88F-316887B680FF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0" name="Okvir za tekst 69">
            <a:extLst>
              <a:ext uri="{FF2B5EF4-FFF2-40B4-BE49-F238E27FC236}">
                <a16:creationId xmlns:a16="http://schemas.microsoft.com/office/drawing/2014/main" id="{2823069F-6351-4060-AD38-5CE00D226FE6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085768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7886700" cy="973138"/>
          </a:xfrm>
        </p:spPr>
        <p:txBody>
          <a:bodyPr>
            <a:normAutofit fontScale="90000"/>
          </a:bodyPr>
          <a:lstStyle/>
          <a:p>
            <a:r>
              <a:rPr lang="sr-Latn-RS" sz="3600">
                <a:ea typeface="+mj-lt"/>
                <a:cs typeface="+mj-lt"/>
              </a:rPr>
              <a:t>3. </a:t>
            </a:r>
            <a:r>
              <a:rPr lang="sr-Latn-RS" sz="3600" err="1">
                <a:ea typeface="+mj-lt"/>
                <a:cs typeface="+mj-lt"/>
              </a:rPr>
              <a:t>Odredjivanje</a:t>
            </a:r>
            <a:r>
              <a:rPr lang="sr-Latn-RS" sz="3600">
                <a:ea typeface="+mj-lt"/>
                <a:cs typeface="+mj-lt"/>
              </a:rPr>
              <a:t> tipova portova aktivnih putanja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057CF379-4CE7-4CE6-9F3D-A607F7DC54B0}"/>
              </a:ext>
            </a:extLst>
          </p:cNvPr>
          <p:cNvSpPr txBox="1"/>
          <p:nvPr/>
        </p:nvSpPr>
        <p:spPr>
          <a:xfrm>
            <a:off x="4313238" y="59213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3877E271-443F-41AC-B76D-6B0DACFADEE2}"/>
              </a:ext>
            </a:extLst>
          </p:cNvPr>
          <p:cNvSpPr txBox="1"/>
          <p:nvPr/>
        </p:nvSpPr>
        <p:spPr>
          <a:xfrm>
            <a:off x="2446338" y="3736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23</a:t>
            </a:r>
          </a:p>
        </p:txBody>
      </p:sp>
      <p:sp>
        <p:nvSpPr>
          <p:cNvPr id="56" name="Okvir za tekst 55">
            <a:extLst>
              <a:ext uri="{FF2B5EF4-FFF2-40B4-BE49-F238E27FC236}">
                <a16:creationId xmlns:a16="http://schemas.microsoft.com/office/drawing/2014/main" id="{43EF1717-ED6B-44A6-ABBA-2ABDF3B50779}"/>
              </a:ext>
            </a:extLst>
          </p:cNvPr>
          <p:cNvSpPr txBox="1"/>
          <p:nvPr/>
        </p:nvSpPr>
        <p:spPr>
          <a:xfrm>
            <a:off x="1506538" y="5387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8AA1C587-11C8-40F0-9FE0-64E00460128A}"/>
              </a:ext>
            </a:extLst>
          </p:cNvPr>
          <p:cNvSpPr txBox="1"/>
          <p:nvPr/>
        </p:nvSpPr>
        <p:spPr>
          <a:xfrm>
            <a:off x="6018213" y="364490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7" name="Okvir za tekst 56">
            <a:extLst>
              <a:ext uri="{FF2B5EF4-FFF2-40B4-BE49-F238E27FC236}">
                <a16:creationId xmlns:a16="http://schemas.microsoft.com/office/drawing/2014/main" id="{73D430DC-5B30-4677-B5D6-C7BA71E63B24}"/>
              </a:ext>
            </a:extLst>
          </p:cNvPr>
          <p:cNvSpPr txBox="1"/>
          <p:nvPr/>
        </p:nvSpPr>
        <p:spPr>
          <a:xfrm>
            <a:off x="4113213" y="297815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352B1-95B2-40C1-956D-4F7FFDF4433B}"/>
              </a:ext>
            </a:extLst>
          </p:cNvPr>
          <p:cNvSpPr/>
          <p:nvPr/>
        </p:nvSpPr>
        <p:spPr>
          <a:xfrm>
            <a:off x="5838824" y="4816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9583A4-CCE8-4AFA-A13C-3EA11626815E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93D5123-9F97-4A3C-8E93-A15FF97DCB0A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C85798-1403-4DB6-A791-4102F46B0308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kvir za tekst 68">
            <a:extLst>
              <a:ext uri="{FF2B5EF4-FFF2-40B4-BE49-F238E27FC236}">
                <a16:creationId xmlns:a16="http://schemas.microsoft.com/office/drawing/2014/main" id="{A5DB62EC-6AF2-4185-83AC-3E23EB276B24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388C99-0041-4DCE-B58B-0A75DE45BD4B}"/>
              </a:ext>
            </a:extLst>
          </p:cNvPr>
          <p:cNvSpPr/>
          <p:nvPr/>
        </p:nvSpPr>
        <p:spPr>
          <a:xfrm>
            <a:off x="5610224" y="48164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F75FF52-0A54-4BB3-8D67-A650E0AE4EDD}"/>
              </a:ext>
            </a:extLst>
          </p:cNvPr>
          <p:cNvSpPr/>
          <p:nvPr/>
        </p:nvSpPr>
        <p:spPr>
          <a:xfrm>
            <a:off x="5591174" y="53117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16209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7886700" cy="973138"/>
          </a:xfrm>
        </p:spPr>
        <p:txBody>
          <a:bodyPr>
            <a:normAutofit fontScale="90000"/>
          </a:bodyPr>
          <a:lstStyle/>
          <a:p>
            <a:r>
              <a:rPr lang="sr-Latn-RS" sz="3600">
                <a:ea typeface="+mj-lt"/>
                <a:cs typeface="+mj-lt"/>
              </a:rPr>
              <a:t>3. </a:t>
            </a:r>
            <a:r>
              <a:rPr lang="sr-Latn-RS" sz="3600" err="1">
                <a:ea typeface="+mj-lt"/>
                <a:cs typeface="+mj-lt"/>
              </a:rPr>
              <a:t>Odredjivanje</a:t>
            </a:r>
            <a:r>
              <a:rPr lang="sr-Latn-RS" sz="3600">
                <a:ea typeface="+mj-lt"/>
                <a:cs typeface="+mj-lt"/>
              </a:rPr>
              <a:t> tipova portova aktivnih putanja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057CF379-4CE7-4CE6-9F3D-A607F7DC54B0}"/>
              </a:ext>
            </a:extLst>
          </p:cNvPr>
          <p:cNvSpPr txBox="1"/>
          <p:nvPr/>
        </p:nvSpPr>
        <p:spPr>
          <a:xfrm>
            <a:off x="4313238" y="59213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3877E271-443F-41AC-B76D-6B0DACFADEE2}"/>
              </a:ext>
            </a:extLst>
          </p:cNvPr>
          <p:cNvSpPr txBox="1"/>
          <p:nvPr/>
        </p:nvSpPr>
        <p:spPr>
          <a:xfrm>
            <a:off x="2446338" y="3736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23</a:t>
            </a:r>
          </a:p>
        </p:txBody>
      </p:sp>
      <p:sp>
        <p:nvSpPr>
          <p:cNvPr id="56" name="Okvir za tekst 55">
            <a:extLst>
              <a:ext uri="{FF2B5EF4-FFF2-40B4-BE49-F238E27FC236}">
                <a16:creationId xmlns:a16="http://schemas.microsoft.com/office/drawing/2014/main" id="{43EF1717-ED6B-44A6-ABBA-2ABDF3B50779}"/>
              </a:ext>
            </a:extLst>
          </p:cNvPr>
          <p:cNvSpPr txBox="1"/>
          <p:nvPr/>
        </p:nvSpPr>
        <p:spPr>
          <a:xfrm>
            <a:off x="1506538" y="5387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8AA1C587-11C8-40F0-9FE0-64E00460128A}"/>
              </a:ext>
            </a:extLst>
          </p:cNvPr>
          <p:cNvSpPr txBox="1"/>
          <p:nvPr/>
        </p:nvSpPr>
        <p:spPr>
          <a:xfrm>
            <a:off x="6018213" y="364490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7" name="Okvir za tekst 56">
            <a:extLst>
              <a:ext uri="{FF2B5EF4-FFF2-40B4-BE49-F238E27FC236}">
                <a16:creationId xmlns:a16="http://schemas.microsoft.com/office/drawing/2014/main" id="{73D430DC-5B30-4677-B5D6-C7BA71E63B24}"/>
              </a:ext>
            </a:extLst>
          </p:cNvPr>
          <p:cNvSpPr txBox="1"/>
          <p:nvPr/>
        </p:nvSpPr>
        <p:spPr>
          <a:xfrm>
            <a:off x="4113213" y="297815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352B1-95B2-40C1-956D-4F7FFDF4433B}"/>
              </a:ext>
            </a:extLst>
          </p:cNvPr>
          <p:cNvSpPr/>
          <p:nvPr/>
        </p:nvSpPr>
        <p:spPr>
          <a:xfrm>
            <a:off x="5838824" y="4816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9583A4-CCE8-4AFA-A13C-3EA11626815E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93D5123-9F97-4A3C-8E93-A15FF97DCB0A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C85798-1403-4DB6-A791-4102F46B0308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kvir za tekst 68">
            <a:extLst>
              <a:ext uri="{FF2B5EF4-FFF2-40B4-BE49-F238E27FC236}">
                <a16:creationId xmlns:a16="http://schemas.microsoft.com/office/drawing/2014/main" id="{A5DB62EC-6AF2-4185-83AC-3E23EB276B24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388C99-0041-4DCE-B58B-0A75DE45BD4B}"/>
              </a:ext>
            </a:extLst>
          </p:cNvPr>
          <p:cNvSpPr/>
          <p:nvPr/>
        </p:nvSpPr>
        <p:spPr>
          <a:xfrm>
            <a:off x="5610224" y="48164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F75FF52-0A54-4BB3-8D67-A650E0AE4EDD}"/>
              </a:ext>
            </a:extLst>
          </p:cNvPr>
          <p:cNvSpPr/>
          <p:nvPr/>
        </p:nvSpPr>
        <p:spPr>
          <a:xfrm>
            <a:off x="5591174" y="53117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4B559C-030F-4A71-84FF-02B8BC17E8F1}"/>
              </a:ext>
            </a:extLst>
          </p:cNvPr>
          <p:cNvSpPr/>
          <p:nvPr/>
        </p:nvSpPr>
        <p:spPr>
          <a:xfrm>
            <a:off x="5835650" y="3857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2FE8C7-4CF8-40B9-AE36-949F5BF65C45}"/>
              </a:ext>
            </a:extLst>
          </p:cNvPr>
          <p:cNvSpPr/>
          <p:nvPr/>
        </p:nvSpPr>
        <p:spPr>
          <a:xfrm>
            <a:off x="4321175" y="2752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4D32633-10AC-4561-BF0B-730206577B1B}"/>
              </a:ext>
            </a:extLst>
          </p:cNvPr>
          <p:cNvSpPr/>
          <p:nvPr/>
        </p:nvSpPr>
        <p:spPr>
          <a:xfrm>
            <a:off x="2244725" y="36195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8DD07-3AA0-414D-8704-538500E17218}"/>
              </a:ext>
            </a:extLst>
          </p:cNvPr>
          <p:cNvSpPr/>
          <p:nvPr/>
        </p:nvSpPr>
        <p:spPr>
          <a:xfrm>
            <a:off x="1854200" y="5391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58F2D04-3A8E-4374-B531-35156201E088}"/>
              </a:ext>
            </a:extLst>
          </p:cNvPr>
          <p:cNvSpPr/>
          <p:nvPr/>
        </p:nvSpPr>
        <p:spPr>
          <a:xfrm>
            <a:off x="4321175" y="5715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137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7886700" cy="973138"/>
          </a:xfrm>
        </p:spPr>
        <p:txBody>
          <a:bodyPr>
            <a:normAutofit fontScale="90000"/>
          </a:bodyPr>
          <a:lstStyle/>
          <a:p>
            <a:r>
              <a:rPr lang="sr-Latn-RS" sz="3600">
                <a:ea typeface="+mj-lt"/>
                <a:cs typeface="+mj-lt"/>
              </a:rPr>
              <a:t>3. </a:t>
            </a:r>
            <a:r>
              <a:rPr lang="sr-Latn-RS" sz="3600" err="1">
                <a:ea typeface="+mj-lt"/>
                <a:cs typeface="+mj-lt"/>
              </a:rPr>
              <a:t>Odredjivanje</a:t>
            </a:r>
            <a:r>
              <a:rPr lang="sr-Latn-RS" sz="3600">
                <a:ea typeface="+mj-lt"/>
                <a:cs typeface="+mj-lt"/>
              </a:rPr>
              <a:t> tipova portova aktivnih putanja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057CF379-4CE7-4CE6-9F3D-A607F7DC54B0}"/>
              </a:ext>
            </a:extLst>
          </p:cNvPr>
          <p:cNvSpPr txBox="1"/>
          <p:nvPr/>
        </p:nvSpPr>
        <p:spPr>
          <a:xfrm>
            <a:off x="4313238" y="59213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3877E271-443F-41AC-B76D-6B0DACFADEE2}"/>
              </a:ext>
            </a:extLst>
          </p:cNvPr>
          <p:cNvSpPr txBox="1"/>
          <p:nvPr/>
        </p:nvSpPr>
        <p:spPr>
          <a:xfrm>
            <a:off x="2446338" y="3736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23</a:t>
            </a:r>
          </a:p>
        </p:txBody>
      </p:sp>
      <p:sp>
        <p:nvSpPr>
          <p:cNvPr id="56" name="Okvir za tekst 55">
            <a:extLst>
              <a:ext uri="{FF2B5EF4-FFF2-40B4-BE49-F238E27FC236}">
                <a16:creationId xmlns:a16="http://schemas.microsoft.com/office/drawing/2014/main" id="{43EF1717-ED6B-44A6-ABBA-2ABDF3B50779}"/>
              </a:ext>
            </a:extLst>
          </p:cNvPr>
          <p:cNvSpPr txBox="1"/>
          <p:nvPr/>
        </p:nvSpPr>
        <p:spPr>
          <a:xfrm>
            <a:off x="1506538" y="5387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8AA1C587-11C8-40F0-9FE0-64E00460128A}"/>
              </a:ext>
            </a:extLst>
          </p:cNvPr>
          <p:cNvSpPr txBox="1"/>
          <p:nvPr/>
        </p:nvSpPr>
        <p:spPr>
          <a:xfrm>
            <a:off x="6018213" y="364490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7" name="Okvir za tekst 56">
            <a:extLst>
              <a:ext uri="{FF2B5EF4-FFF2-40B4-BE49-F238E27FC236}">
                <a16:creationId xmlns:a16="http://schemas.microsoft.com/office/drawing/2014/main" id="{73D430DC-5B30-4677-B5D6-C7BA71E63B24}"/>
              </a:ext>
            </a:extLst>
          </p:cNvPr>
          <p:cNvSpPr txBox="1"/>
          <p:nvPr/>
        </p:nvSpPr>
        <p:spPr>
          <a:xfrm>
            <a:off x="4113213" y="297815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352B1-95B2-40C1-956D-4F7FFDF4433B}"/>
              </a:ext>
            </a:extLst>
          </p:cNvPr>
          <p:cNvSpPr/>
          <p:nvPr/>
        </p:nvSpPr>
        <p:spPr>
          <a:xfrm>
            <a:off x="5838824" y="4816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9583A4-CCE8-4AFA-A13C-3EA11626815E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93D5123-9F97-4A3C-8E93-A15FF97DCB0A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C85798-1403-4DB6-A791-4102F46B0308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kvir za tekst 68">
            <a:extLst>
              <a:ext uri="{FF2B5EF4-FFF2-40B4-BE49-F238E27FC236}">
                <a16:creationId xmlns:a16="http://schemas.microsoft.com/office/drawing/2014/main" id="{A5DB62EC-6AF2-4185-83AC-3E23EB276B24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388C99-0041-4DCE-B58B-0A75DE45BD4B}"/>
              </a:ext>
            </a:extLst>
          </p:cNvPr>
          <p:cNvSpPr/>
          <p:nvPr/>
        </p:nvSpPr>
        <p:spPr>
          <a:xfrm>
            <a:off x="5610224" y="48164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F75FF52-0A54-4BB3-8D67-A650E0AE4EDD}"/>
              </a:ext>
            </a:extLst>
          </p:cNvPr>
          <p:cNvSpPr/>
          <p:nvPr/>
        </p:nvSpPr>
        <p:spPr>
          <a:xfrm>
            <a:off x="5591174" y="53117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4B559C-030F-4A71-84FF-02B8BC17E8F1}"/>
              </a:ext>
            </a:extLst>
          </p:cNvPr>
          <p:cNvSpPr/>
          <p:nvPr/>
        </p:nvSpPr>
        <p:spPr>
          <a:xfrm>
            <a:off x="5835650" y="3857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2FE8C7-4CF8-40B9-AE36-949F5BF65C45}"/>
              </a:ext>
            </a:extLst>
          </p:cNvPr>
          <p:cNvSpPr/>
          <p:nvPr/>
        </p:nvSpPr>
        <p:spPr>
          <a:xfrm>
            <a:off x="4321175" y="2752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4D32633-10AC-4561-BF0B-730206577B1B}"/>
              </a:ext>
            </a:extLst>
          </p:cNvPr>
          <p:cNvSpPr/>
          <p:nvPr/>
        </p:nvSpPr>
        <p:spPr>
          <a:xfrm>
            <a:off x="2244725" y="36195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8DD07-3AA0-414D-8704-538500E17218}"/>
              </a:ext>
            </a:extLst>
          </p:cNvPr>
          <p:cNvSpPr/>
          <p:nvPr/>
        </p:nvSpPr>
        <p:spPr>
          <a:xfrm>
            <a:off x="1854200" y="5391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58F2D04-3A8E-4374-B531-35156201E088}"/>
              </a:ext>
            </a:extLst>
          </p:cNvPr>
          <p:cNvSpPr/>
          <p:nvPr/>
        </p:nvSpPr>
        <p:spPr>
          <a:xfrm>
            <a:off x="4321175" y="5715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554B3BB-5976-4C7F-8906-EEA364AA527F}"/>
              </a:ext>
            </a:extLst>
          </p:cNvPr>
          <p:cNvSpPr/>
          <p:nvPr/>
        </p:nvSpPr>
        <p:spPr>
          <a:xfrm>
            <a:off x="3381375" y="5705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5317D22-6C92-4DF1-B95A-B2AFD780A64B}"/>
              </a:ext>
            </a:extLst>
          </p:cNvPr>
          <p:cNvSpPr/>
          <p:nvPr/>
        </p:nvSpPr>
        <p:spPr>
          <a:xfrm>
            <a:off x="3762374" y="54959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3E2E0C-5598-4676-A9D5-3A03B74E0095}"/>
              </a:ext>
            </a:extLst>
          </p:cNvPr>
          <p:cNvSpPr/>
          <p:nvPr/>
        </p:nvSpPr>
        <p:spPr>
          <a:xfrm>
            <a:off x="5638799" y="33051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388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1.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</a:t>
            </a:r>
            <a:r>
              <a:rPr lang="sr-Latn-RS" sz="3200" err="1">
                <a:cs typeface="Calibri Light"/>
              </a:rPr>
              <a:t>root</a:t>
            </a:r>
            <a:r>
              <a:rPr lang="sr-Latn-RS" sz="3200">
                <a:cs typeface="Calibri Light"/>
              </a:rPr>
              <a:t> </a:t>
            </a:r>
            <a:r>
              <a:rPr lang="sr-Latn-RS" sz="3200" err="1">
                <a:cs typeface="Calibri Light"/>
              </a:rPr>
              <a:t>bridge</a:t>
            </a:r>
            <a:br>
              <a:rPr lang="sr-Latn-RS" sz="3200">
                <a:cs typeface="Calibri Light"/>
              </a:rPr>
            </a:br>
            <a:r>
              <a:rPr lang="sr-Latn-RS" sz="1200" err="1">
                <a:cs typeface="Calibri Light"/>
              </a:rPr>
              <a:t>Root</a:t>
            </a:r>
            <a:r>
              <a:rPr lang="sr-Latn-RS" sz="1200">
                <a:cs typeface="Calibri Light"/>
              </a:rPr>
              <a:t> </a:t>
            </a:r>
            <a:r>
              <a:rPr lang="sr-Latn-RS" sz="1200" err="1">
                <a:cs typeface="Calibri Light"/>
              </a:rPr>
              <a:t>bridge</a:t>
            </a:r>
            <a:r>
              <a:rPr lang="sr-Latn-RS" sz="1200">
                <a:cs typeface="Calibri Light"/>
              </a:rPr>
              <a:t> ima najmanji prioritet (Pri). </a:t>
            </a:r>
            <a:br>
              <a:rPr lang="sr-Latn-RS" sz="1200">
                <a:cs typeface="Calibri Light"/>
              </a:rPr>
            </a:br>
            <a:r>
              <a:rPr lang="sr-Latn-RS" sz="1200">
                <a:cs typeface="Calibri Light"/>
              </a:rPr>
              <a:t>Ukoliko postoje dva ili više mosta sa isti prioritetom, biramo onaj čija MAC adresa je najmanje </a:t>
            </a:r>
            <a:r>
              <a:rPr lang="sr-Latn-RS" sz="1200" err="1">
                <a:cs typeface="Calibri Light"/>
              </a:rPr>
              <a:t>heksadecimalne</a:t>
            </a:r>
            <a:r>
              <a:rPr lang="sr-Latn-RS" sz="1200">
                <a:cs typeface="Calibri Light"/>
              </a:rPr>
              <a:t> vrednosti.</a:t>
            </a: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29014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8324850" cy="973138"/>
          </a:xfrm>
        </p:spPr>
        <p:txBody>
          <a:bodyPr>
            <a:normAutofit fontScale="90000"/>
          </a:bodyPr>
          <a:lstStyle/>
          <a:p>
            <a:r>
              <a:rPr lang="sr-Latn-RS" sz="3600">
                <a:ea typeface="+mj-lt"/>
                <a:cs typeface="+mj-lt"/>
              </a:rPr>
              <a:t>3. </a:t>
            </a:r>
            <a:r>
              <a:rPr lang="sr-Latn-RS" sz="3600" err="1">
                <a:ea typeface="+mj-lt"/>
                <a:cs typeface="+mj-lt"/>
              </a:rPr>
              <a:t>Odredjivanje</a:t>
            </a:r>
            <a:r>
              <a:rPr lang="sr-Latn-RS" sz="3600">
                <a:ea typeface="+mj-lt"/>
                <a:cs typeface="+mj-lt"/>
              </a:rPr>
              <a:t> tipova portova neaktivnih putanja</a:t>
            </a:r>
            <a:endParaRPr lang="sr-Latn-RS">
              <a:cs typeface="Calibri Light" panose="020F0302020204030204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057CF379-4CE7-4CE6-9F3D-A607F7DC54B0}"/>
              </a:ext>
            </a:extLst>
          </p:cNvPr>
          <p:cNvSpPr txBox="1"/>
          <p:nvPr/>
        </p:nvSpPr>
        <p:spPr>
          <a:xfrm>
            <a:off x="4313238" y="59213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3877E271-443F-41AC-B76D-6B0DACFADEE2}"/>
              </a:ext>
            </a:extLst>
          </p:cNvPr>
          <p:cNvSpPr txBox="1"/>
          <p:nvPr/>
        </p:nvSpPr>
        <p:spPr>
          <a:xfrm>
            <a:off x="2446338" y="3736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23</a:t>
            </a:r>
          </a:p>
        </p:txBody>
      </p:sp>
      <p:sp>
        <p:nvSpPr>
          <p:cNvPr id="56" name="Okvir za tekst 55">
            <a:extLst>
              <a:ext uri="{FF2B5EF4-FFF2-40B4-BE49-F238E27FC236}">
                <a16:creationId xmlns:a16="http://schemas.microsoft.com/office/drawing/2014/main" id="{43EF1717-ED6B-44A6-ABBA-2ABDF3B50779}"/>
              </a:ext>
            </a:extLst>
          </p:cNvPr>
          <p:cNvSpPr txBox="1"/>
          <p:nvPr/>
        </p:nvSpPr>
        <p:spPr>
          <a:xfrm>
            <a:off x="1506538" y="5387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8AA1C587-11C8-40F0-9FE0-64E00460128A}"/>
              </a:ext>
            </a:extLst>
          </p:cNvPr>
          <p:cNvSpPr txBox="1"/>
          <p:nvPr/>
        </p:nvSpPr>
        <p:spPr>
          <a:xfrm>
            <a:off x="6018213" y="364490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7" name="Okvir za tekst 56">
            <a:extLst>
              <a:ext uri="{FF2B5EF4-FFF2-40B4-BE49-F238E27FC236}">
                <a16:creationId xmlns:a16="http://schemas.microsoft.com/office/drawing/2014/main" id="{73D430DC-5B30-4677-B5D6-C7BA71E63B24}"/>
              </a:ext>
            </a:extLst>
          </p:cNvPr>
          <p:cNvSpPr txBox="1"/>
          <p:nvPr/>
        </p:nvSpPr>
        <p:spPr>
          <a:xfrm>
            <a:off x="4113213" y="297815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352B1-95B2-40C1-956D-4F7FFDF4433B}"/>
              </a:ext>
            </a:extLst>
          </p:cNvPr>
          <p:cNvSpPr/>
          <p:nvPr/>
        </p:nvSpPr>
        <p:spPr>
          <a:xfrm>
            <a:off x="5838824" y="4816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9583A4-CCE8-4AFA-A13C-3EA11626815E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93D5123-9F97-4A3C-8E93-A15FF97DCB0A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C85798-1403-4DB6-A791-4102F46B0308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kvir za tekst 68">
            <a:extLst>
              <a:ext uri="{FF2B5EF4-FFF2-40B4-BE49-F238E27FC236}">
                <a16:creationId xmlns:a16="http://schemas.microsoft.com/office/drawing/2014/main" id="{A5DB62EC-6AF2-4185-83AC-3E23EB276B24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388C99-0041-4DCE-B58B-0A75DE45BD4B}"/>
              </a:ext>
            </a:extLst>
          </p:cNvPr>
          <p:cNvSpPr/>
          <p:nvPr/>
        </p:nvSpPr>
        <p:spPr>
          <a:xfrm>
            <a:off x="5610224" y="48164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F75FF52-0A54-4BB3-8D67-A650E0AE4EDD}"/>
              </a:ext>
            </a:extLst>
          </p:cNvPr>
          <p:cNvSpPr/>
          <p:nvPr/>
        </p:nvSpPr>
        <p:spPr>
          <a:xfrm>
            <a:off x="5591174" y="53117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4B559C-030F-4A71-84FF-02B8BC17E8F1}"/>
              </a:ext>
            </a:extLst>
          </p:cNvPr>
          <p:cNvSpPr/>
          <p:nvPr/>
        </p:nvSpPr>
        <p:spPr>
          <a:xfrm>
            <a:off x="5835650" y="3857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2FE8C7-4CF8-40B9-AE36-949F5BF65C45}"/>
              </a:ext>
            </a:extLst>
          </p:cNvPr>
          <p:cNvSpPr/>
          <p:nvPr/>
        </p:nvSpPr>
        <p:spPr>
          <a:xfrm>
            <a:off x="4321175" y="2752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4D32633-10AC-4561-BF0B-730206577B1B}"/>
              </a:ext>
            </a:extLst>
          </p:cNvPr>
          <p:cNvSpPr/>
          <p:nvPr/>
        </p:nvSpPr>
        <p:spPr>
          <a:xfrm>
            <a:off x="2244725" y="36195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8DD07-3AA0-414D-8704-538500E17218}"/>
              </a:ext>
            </a:extLst>
          </p:cNvPr>
          <p:cNvSpPr/>
          <p:nvPr/>
        </p:nvSpPr>
        <p:spPr>
          <a:xfrm>
            <a:off x="1854200" y="5391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58F2D04-3A8E-4374-B531-35156201E088}"/>
              </a:ext>
            </a:extLst>
          </p:cNvPr>
          <p:cNvSpPr/>
          <p:nvPr/>
        </p:nvSpPr>
        <p:spPr>
          <a:xfrm>
            <a:off x="4321175" y="5715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554B3BB-5976-4C7F-8906-EEA364AA527F}"/>
              </a:ext>
            </a:extLst>
          </p:cNvPr>
          <p:cNvSpPr/>
          <p:nvPr/>
        </p:nvSpPr>
        <p:spPr>
          <a:xfrm>
            <a:off x="3381375" y="5705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5317D22-6C92-4DF1-B95A-B2AFD780A64B}"/>
              </a:ext>
            </a:extLst>
          </p:cNvPr>
          <p:cNvSpPr/>
          <p:nvPr/>
        </p:nvSpPr>
        <p:spPr>
          <a:xfrm>
            <a:off x="3762374" y="54959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3E2E0C-5598-4676-A9D5-3A03B74E0095}"/>
              </a:ext>
            </a:extLst>
          </p:cNvPr>
          <p:cNvSpPr/>
          <p:nvPr/>
        </p:nvSpPr>
        <p:spPr>
          <a:xfrm>
            <a:off x="5638799" y="33051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D7BB661-4ECF-4B5C-AF1E-308B354966BC}"/>
              </a:ext>
            </a:extLst>
          </p:cNvPr>
          <p:cNvSpPr/>
          <p:nvPr/>
        </p:nvSpPr>
        <p:spPr>
          <a:xfrm>
            <a:off x="5607050" y="38639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5F55B10-36E5-43CD-9D0F-2C199A2EC89C}"/>
              </a:ext>
            </a:extLst>
          </p:cNvPr>
          <p:cNvSpPr/>
          <p:nvPr/>
        </p:nvSpPr>
        <p:spPr>
          <a:xfrm>
            <a:off x="3378200" y="27495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AFCC2C-F081-470B-B084-0A253ECFDE87}"/>
              </a:ext>
            </a:extLst>
          </p:cNvPr>
          <p:cNvSpPr/>
          <p:nvPr/>
        </p:nvSpPr>
        <p:spPr>
          <a:xfrm>
            <a:off x="2085974" y="329564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1196BE2E-AF68-4080-A418-7587E0023739}"/>
              </a:ext>
            </a:extLst>
          </p:cNvPr>
          <p:cNvSpPr txBox="1"/>
          <p:nvPr/>
        </p:nvSpPr>
        <p:spPr>
          <a:xfrm>
            <a:off x="162082" y="1049639"/>
            <a:ext cx="29806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/>
              <a:t>Redosled prilikom određivanja portova:</a:t>
            </a:r>
            <a:endParaRPr lang="sr-Latn-RS" sz="1200">
              <a:cs typeface="Calibri"/>
            </a:endParaRPr>
          </a:p>
          <a:p>
            <a:pPr marL="342900" indent="-342900">
              <a:buAutoNum type="arabicPeriod"/>
            </a:pPr>
            <a:r>
              <a:rPr lang="sr-Latn-RS" sz="1200" b="1">
                <a:cs typeface="Calibri"/>
              </a:rPr>
              <a:t>Kumulativna cena od </a:t>
            </a:r>
            <a:r>
              <a:rPr lang="sr-Latn-RS" sz="1200" b="1" err="1">
                <a:cs typeface="Calibri"/>
              </a:rPr>
              <a:t>root</a:t>
            </a:r>
            <a:r>
              <a:rPr lang="sr-Latn-RS" sz="1200" b="1">
                <a:cs typeface="Calibri"/>
              </a:rPr>
              <a:t> </a:t>
            </a:r>
            <a:r>
              <a:rPr lang="sr-Latn-RS" sz="1200" b="1" err="1">
                <a:cs typeface="Calibri"/>
              </a:rPr>
              <a:t>bridge</a:t>
            </a:r>
            <a:r>
              <a:rPr lang="sr-Latn-RS" sz="1200" b="1">
                <a:cs typeface="Calibri"/>
              </a:rPr>
              <a:t>-a do posmatranog linka</a:t>
            </a:r>
          </a:p>
          <a:p>
            <a:pPr marL="342900" indent="-342900">
              <a:buAutoNum type="arabicPeriod"/>
            </a:pPr>
            <a:r>
              <a:rPr lang="sr-Latn-RS" sz="1200" err="1">
                <a:cs typeface="Calibri"/>
              </a:rPr>
              <a:t>Bridge</a:t>
            </a:r>
            <a:r>
              <a:rPr lang="sr-Latn-RS" sz="1200">
                <a:cs typeface="Calibri"/>
              </a:rPr>
              <a:t> ID</a:t>
            </a:r>
          </a:p>
          <a:p>
            <a:pPr marL="800100" lvl="1" indent="-342900">
              <a:buAutoNum type="arabicPeriod"/>
            </a:pPr>
            <a:r>
              <a:rPr lang="sr-Latn-RS" sz="1200">
                <a:cs typeface="Calibri"/>
              </a:rPr>
              <a:t>Samo niži </a:t>
            </a:r>
            <a:r>
              <a:rPr lang="sr-Latn-RS" sz="1200" err="1">
                <a:cs typeface="Calibri"/>
              </a:rPr>
              <a:t>priority</a:t>
            </a:r>
            <a:endParaRPr lang="sr-Latn-RS" sz="120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sr-Latn-RS" sz="1200">
                <a:cs typeface="Calibri"/>
              </a:rPr>
              <a:t>Ukoliko imaju isti </a:t>
            </a:r>
            <a:r>
              <a:rPr lang="sr-Latn-RS" sz="1200" err="1">
                <a:cs typeface="Calibri"/>
              </a:rPr>
              <a:t>priority</a:t>
            </a:r>
            <a:r>
              <a:rPr lang="sr-Latn-RS" sz="1200">
                <a:cs typeface="Calibri"/>
              </a:rPr>
              <a:t> onda gledamo nižu MAC adresu</a:t>
            </a:r>
          </a:p>
          <a:p>
            <a:pPr marL="342900" indent="-342900">
              <a:buAutoNum type="arabicPeriod"/>
            </a:pPr>
            <a:r>
              <a:rPr lang="sr-Latn-RS" sz="1200">
                <a:cs typeface="Calibri"/>
              </a:rPr>
              <a:t>Port ID manjeg broja</a:t>
            </a:r>
          </a:p>
        </p:txBody>
      </p:sp>
      <p:sp>
        <p:nvSpPr>
          <p:cNvPr id="19" name="Oblačić: sa strelicom nagore 18">
            <a:extLst>
              <a:ext uri="{FF2B5EF4-FFF2-40B4-BE49-F238E27FC236}">
                <a16:creationId xmlns:a16="http://schemas.microsoft.com/office/drawing/2014/main" id="{B7CFD809-5681-45D3-A7FB-7D894E765E4C}"/>
              </a:ext>
            </a:extLst>
          </p:cNvPr>
          <p:cNvSpPr/>
          <p:nvPr/>
        </p:nvSpPr>
        <p:spPr>
          <a:xfrm>
            <a:off x="2533650" y="3038475"/>
            <a:ext cx="1828800" cy="1485900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>
                <a:cs typeface="Calibri"/>
              </a:rPr>
              <a:t>Port na ruteru veće težine je </a:t>
            </a:r>
            <a:r>
              <a:rPr lang="sr-Latn-RS" err="1">
                <a:cs typeface="Calibri"/>
              </a:rPr>
              <a:t>blocked</a:t>
            </a:r>
            <a:endParaRPr lang="sr-Latn-RS" err="1"/>
          </a:p>
        </p:txBody>
      </p:sp>
    </p:spTree>
    <p:extLst>
      <p:ext uri="{BB962C8B-B14F-4D97-AF65-F5344CB8AC3E}">
        <p14:creationId xmlns:p14="http://schemas.microsoft.com/office/powerpoint/2010/main" val="337426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9851"/>
            <a:ext cx="8324850" cy="973138"/>
          </a:xfrm>
        </p:spPr>
        <p:txBody>
          <a:bodyPr>
            <a:normAutofit fontScale="90000"/>
          </a:bodyPr>
          <a:lstStyle/>
          <a:p>
            <a:r>
              <a:rPr lang="sr-Latn-RS" sz="3600">
                <a:ea typeface="+mj-lt"/>
                <a:cs typeface="+mj-lt"/>
              </a:rPr>
              <a:t>3. </a:t>
            </a:r>
            <a:r>
              <a:rPr lang="sr-Latn-RS" sz="3600" err="1">
                <a:ea typeface="+mj-lt"/>
                <a:cs typeface="+mj-lt"/>
              </a:rPr>
              <a:t>Odredjivanje</a:t>
            </a:r>
            <a:r>
              <a:rPr lang="sr-Latn-RS" sz="3600">
                <a:ea typeface="+mj-lt"/>
                <a:cs typeface="+mj-lt"/>
              </a:rPr>
              <a:t> tipova portova neaktivnih putanja</a:t>
            </a:r>
            <a:endParaRPr lang="sr-Latn-RS">
              <a:cs typeface="Calibri Light" panose="020F0302020204030204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20480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7C0.111.732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365252" cy="20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72226" y="535766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130AC440-736E-41EE-8651-F477CBA81A66}"/>
              </a:ext>
            </a:extLst>
          </p:cNvPr>
          <p:cNvCxnSpPr>
            <a:cxnSpLocks/>
          </p:cNvCxnSpPr>
          <p:nvPr/>
        </p:nvCxnSpPr>
        <p:spPr>
          <a:xfrm>
            <a:off x="4072027" y="3696066"/>
            <a:ext cx="1333498" cy="4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70241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32768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A12.768.58A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4D1.835.189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50002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46280" y="5429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98180" y="47119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20530" y="3429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2187180" y="31498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38853395-F90E-4B05-B6E7-9FE13B1A1F7B}"/>
              </a:ext>
            </a:extLst>
          </p:cNvPr>
          <p:cNvSpPr/>
          <p:nvPr/>
        </p:nvSpPr>
        <p:spPr>
          <a:xfrm>
            <a:off x="5353050" y="4924425"/>
            <a:ext cx="857250" cy="504825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057CF379-4CE7-4CE6-9F3D-A607F7DC54B0}"/>
              </a:ext>
            </a:extLst>
          </p:cNvPr>
          <p:cNvSpPr txBox="1"/>
          <p:nvPr/>
        </p:nvSpPr>
        <p:spPr>
          <a:xfrm>
            <a:off x="4313238" y="59213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3877E271-443F-41AC-B76D-6B0DACFADEE2}"/>
              </a:ext>
            </a:extLst>
          </p:cNvPr>
          <p:cNvSpPr txBox="1"/>
          <p:nvPr/>
        </p:nvSpPr>
        <p:spPr>
          <a:xfrm>
            <a:off x="2446338" y="3736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23</a:t>
            </a:r>
          </a:p>
        </p:txBody>
      </p:sp>
      <p:sp>
        <p:nvSpPr>
          <p:cNvPr id="56" name="Okvir za tekst 55">
            <a:extLst>
              <a:ext uri="{FF2B5EF4-FFF2-40B4-BE49-F238E27FC236}">
                <a16:creationId xmlns:a16="http://schemas.microsoft.com/office/drawing/2014/main" id="{43EF1717-ED6B-44A6-ABBA-2ABDF3B50779}"/>
              </a:ext>
            </a:extLst>
          </p:cNvPr>
          <p:cNvSpPr txBox="1"/>
          <p:nvPr/>
        </p:nvSpPr>
        <p:spPr>
          <a:xfrm>
            <a:off x="1506538" y="5387976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8AA1C587-11C8-40F0-9FE0-64E00460128A}"/>
              </a:ext>
            </a:extLst>
          </p:cNvPr>
          <p:cNvSpPr txBox="1"/>
          <p:nvPr/>
        </p:nvSpPr>
        <p:spPr>
          <a:xfrm>
            <a:off x="6018213" y="364490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19</a:t>
            </a:r>
          </a:p>
        </p:txBody>
      </p:sp>
      <p:sp>
        <p:nvSpPr>
          <p:cNvPr id="57" name="Okvir za tekst 56">
            <a:extLst>
              <a:ext uri="{FF2B5EF4-FFF2-40B4-BE49-F238E27FC236}">
                <a16:creationId xmlns:a16="http://schemas.microsoft.com/office/drawing/2014/main" id="{73D430DC-5B30-4677-B5D6-C7BA71E63B24}"/>
              </a:ext>
            </a:extLst>
          </p:cNvPr>
          <p:cNvSpPr txBox="1"/>
          <p:nvPr/>
        </p:nvSpPr>
        <p:spPr>
          <a:xfrm>
            <a:off x="4113213" y="2978150"/>
            <a:ext cx="463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38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352B1-95B2-40C1-956D-4F7FFDF4433B}"/>
              </a:ext>
            </a:extLst>
          </p:cNvPr>
          <p:cNvSpPr/>
          <p:nvPr/>
        </p:nvSpPr>
        <p:spPr>
          <a:xfrm>
            <a:off x="5838824" y="4816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9583A4-CCE8-4AFA-A13C-3EA11626815E}"/>
              </a:ext>
            </a:extLst>
          </p:cNvPr>
          <p:cNvSpPr/>
          <p:nvPr/>
        </p:nvSpPr>
        <p:spPr>
          <a:xfrm>
            <a:off x="7035800" y="1962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93D5123-9F97-4A3C-8E93-A15FF97DCB0A}"/>
              </a:ext>
            </a:extLst>
          </p:cNvPr>
          <p:cNvSpPr/>
          <p:nvPr/>
        </p:nvSpPr>
        <p:spPr>
          <a:xfrm>
            <a:off x="7035800" y="1663699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C85798-1403-4DB6-A791-4102F46B0308}"/>
              </a:ext>
            </a:extLst>
          </p:cNvPr>
          <p:cNvSpPr/>
          <p:nvPr/>
        </p:nvSpPr>
        <p:spPr>
          <a:xfrm>
            <a:off x="7029450" y="1381123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kvir za tekst 68">
            <a:extLst>
              <a:ext uri="{FF2B5EF4-FFF2-40B4-BE49-F238E27FC236}">
                <a16:creationId xmlns:a16="http://schemas.microsoft.com/office/drawing/2014/main" id="{A5DB62EC-6AF2-4185-83AC-3E23EB276B24}"/>
              </a:ext>
            </a:extLst>
          </p:cNvPr>
          <p:cNvSpPr txBox="1"/>
          <p:nvPr/>
        </p:nvSpPr>
        <p:spPr>
          <a:xfrm>
            <a:off x="7219950" y="1285875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388C99-0041-4DCE-B58B-0A75DE45BD4B}"/>
              </a:ext>
            </a:extLst>
          </p:cNvPr>
          <p:cNvSpPr/>
          <p:nvPr/>
        </p:nvSpPr>
        <p:spPr>
          <a:xfrm>
            <a:off x="5610224" y="48164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F75FF52-0A54-4BB3-8D67-A650E0AE4EDD}"/>
              </a:ext>
            </a:extLst>
          </p:cNvPr>
          <p:cNvSpPr/>
          <p:nvPr/>
        </p:nvSpPr>
        <p:spPr>
          <a:xfrm>
            <a:off x="5591174" y="531177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4B559C-030F-4A71-84FF-02B8BC17E8F1}"/>
              </a:ext>
            </a:extLst>
          </p:cNvPr>
          <p:cNvSpPr/>
          <p:nvPr/>
        </p:nvSpPr>
        <p:spPr>
          <a:xfrm>
            <a:off x="5835650" y="3857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2FE8C7-4CF8-40B9-AE36-949F5BF65C45}"/>
              </a:ext>
            </a:extLst>
          </p:cNvPr>
          <p:cNvSpPr/>
          <p:nvPr/>
        </p:nvSpPr>
        <p:spPr>
          <a:xfrm>
            <a:off x="4321175" y="2752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4D32633-10AC-4561-BF0B-730206577B1B}"/>
              </a:ext>
            </a:extLst>
          </p:cNvPr>
          <p:cNvSpPr/>
          <p:nvPr/>
        </p:nvSpPr>
        <p:spPr>
          <a:xfrm>
            <a:off x="2244725" y="36195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8DD07-3AA0-414D-8704-538500E17218}"/>
              </a:ext>
            </a:extLst>
          </p:cNvPr>
          <p:cNvSpPr/>
          <p:nvPr/>
        </p:nvSpPr>
        <p:spPr>
          <a:xfrm>
            <a:off x="1854200" y="539115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58F2D04-3A8E-4374-B531-35156201E088}"/>
              </a:ext>
            </a:extLst>
          </p:cNvPr>
          <p:cNvSpPr/>
          <p:nvPr/>
        </p:nvSpPr>
        <p:spPr>
          <a:xfrm>
            <a:off x="4321175" y="57150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554B3BB-5976-4C7F-8906-EEA364AA527F}"/>
              </a:ext>
            </a:extLst>
          </p:cNvPr>
          <p:cNvSpPr/>
          <p:nvPr/>
        </p:nvSpPr>
        <p:spPr>
          <a:xfrm>
            <a:off x="3381375" y="57054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5317D22-6C92-4DF1-B95A-B2AFD780A64B}"/>
              </a:ext>
            </a:extLst>
          </p:cNvPr>
          <p:cNvSpPr/>
          <p:nvPr/>
        </p:nvSpPr>
        <p:spPr>
          <a:xfrm>
            <a:off x="3762374" y="54959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3E2E0C-5598-4676-A9D5-3A03B74E0095}"/>
              </a:ext>
            </a:extLst>
          </p:cNvPr>
          <p:cNvSpPr/>
          <p:nvPr/>
        </p:nvSpPr>
        <p:spPr>
          <a:xfrm>
            <a:off x="5638799" y="33051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D7BB661-4ECF-4B5C-AF1E-308B354966BC}"/>
              </a:ext>
            </a:extLst>
          </p:cNvPr>
          <p:cNvSpPr/>
          <p:nvPr/>
        </p:nvSpPr>
        <p:spPr>
          <a:xfrm>
            <a:off x="5607050" y="38639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5F55B10-36E5-43CD-9D0F-2C199A2EC89C}"/>
              </a:ext>
            </a:extLst>
          </p:cNvPr>
          <p:cNvSpPr/>
          <p:nvPr/>
        </p:nvSpPr>
        <p:spPr>
          <a:xfrm>
            <a:off x="3378200" y="27495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AFCC2C-F081-470B-B084-0A253ECFDE87}"/>
              </a:ext>
            </a:extLst>
          </p:cNvPr>
          <p:cNvSpPr/>
          <p:nvPr/>
        </p:nvSpPr>
        <p:spPr>
          <a:xfrm>
            <a:off x="2085974" y="329564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1196BE2E-AF68-4080-A418-7587E0023739}"/>
              </a:ext>
            </a:extLst>
          </p:cNvPr>
          <p:cNvSpPr txBox="1"/>
          <p:nvPr/>
        </p:nvSpPr>
        <p:spPr>
          <a:xfrm>
            <a:off x="162082" y="1049639"/>
            <a:ext cx="29806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/>
              <a:t>Redosled prilikom određivanja portova:</a:t>
            </a:r>
            <a:endParaRPr lang="sr-Latn-RS" sz="1200">
              <a:cs typeface="Calibri"/>
            </a:endParaRPr>
          </a:p>
          <a:p>
            <a:pPr marL="342900" indent="-342900">
              <a:buAutoNum type="arabicPeriod"/>
            </a:pPr>
            <a:r>
              <a:rPr lang="sr-Latn-RS" sz="1200" b="1">
                <a:cs typeface="Calibri"/>
              </a:rPr>
              <a:t>Kumulativna cena od </a:t>
            </a:r>
            <a:r>
              <a:rPr lang="sr-Latn-RS" sz="1200" b="1" err="1">
                <a:cs typeface="Calibri"/>
              </a:rPr>
              <a:t>root</a:t>
            </a:r>
            <a:r>
              <a:rPr lang="sr-Latn-RS" sz="1200" b="1" dirty="0">
                <a:cs typeface="Calibri"/>
              </a:rPr>
              <a:t> </a:t>
            </a:r>
            <a:r>
              <a:rPr lang="sr-Latn-RS" sz="1200" b="1" err="1">
                <a:cs typeface="Calibri"/>
              </a:rPr>
              <a:t>bridge</a:t>
            </a:r>
            <a:r>
              <a:rPr lang="sr-Latn-RS" sz="1200" b="1">
                <a:cs typeface="Calibri"/>
              </a:rPr>
              <a:t>-a do posmatranog linka</a:t>
            </a:r>
          </a:p>
          <a:p>
            <a:pPr marL="342900" indent="-342900">
              <a:buAutoNum type="arabicPeriod"/>
            </a:pPr>
            <a:r>
              <a:rPr lang="sr-Latn-RS" sz="1200" b="1" err="1">
                <a:cs typeface="Calibri"/>
              </a:rPr>
              <a:t>Bridge</a:t>
            </a:r>
            <a:r>
              <a:rPr lang="sr-Latn-RS" sz="1200" b="1">
                <a:cs typeface="Calibri"/>
              </a:rPr>
              <a:t> ID</a:t>
            </a:r>
          </a:p>
          <a:p>
            <a:pPr marL="800100" lvl="1" indent="-342900">
              <a:buAutoNum type="arabicPeriod"/>
            </a:pPr>
            <a:r>
              <a:rPr lang="sr-Latn-RS" sz="1200" b="1">
                <a:cs typeface="Calibri"/>
              </a:rPr>
              <a:t>Samo niži </a:t>
            </a:r>
            <a:r>
              <a:rPr lang="sr-Latn-RS" sz="1200" b="1" err="1">
                <a:cs typeface="Calibri"/>
              </a:rPr>
              <a:t>priority</a:t>
            </a:r>
            <a:endParaRPr lang="sr-Latn-RS" sz="1200" b="1">
              <a:cs typeface="Calibri"/>
            </a:endParaRPr>
          </a:p>
          <a:p>
            <a:pPr marL="800100" lvl="1" indent="-342900">
              <a:buAutoNum type="arabicPeriod"/>
            </a:pPr>
            <a:r>
              <a:rPr lang="sr-Latn-RS" sz="1200" b="1">
                <a:cs typeface="Calibri"/>
              </a:rPr>
              <a:t>Ukoliko imaju isti </a:t>
            </a:r>
            <a:r>
              <a:rPr lang="sr-Latn-RS" sz="1200" b="1" err="1">
                <a:cs typeface="Calibri"/>
              </a:rPr>
              <a:t>priority</a:t>
            </a:r>
            <a:r>
              <a:rPr lang="sr-Latn-RS" sz="1200" b="1">
                <a:cs typeface="Calibri"/>
              </a:rPr>
              <a:t> onda gledamo nižu MAC adresu</a:t>
            </a:r>
          </a:p>
          <a:p>
            <a:pPr marL="342900" indent="-342900">
              <a:buAutoNum type="arabicPeriod"/>
            </a:pPr>
            <a:r>
              <a:rPr lang="sr-Latn-RS" sz="1200" b="1">
                <a:cs typeface="Calibri"/>
              </a:rPr>
              <a:t>Port ID manjeg broja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7CBC26-A36A-46DF-BD35-D592B0F0849A}"/>
              </a:ext>
            </a:extLst>
          </p:cNvPr>
          <p:cNvSpPr/>
          <p:nvPr/>
        </p:nvSpPr>
        <p:spPr>
          <a:xfrm>
            <a:off x="1930400" y="48069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F57E0E-AB56-48A0-A972-A381D86AEE90}"/>
              </a:ext>
            </a:extLst>
          </p:cNvPr>
          <p:cNvSpPr/>
          <p:nvPr/>
        </p:nvSpPr>
        <p:spPr>
          <a:xfrm>
            <a:off x="1711325" y="48069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31C66D6-7C98-474D-AC3C-999ABA757D6F}"/>
              </a:ext>
            </a:extLst>
          </p:cNvPr>
          <p:cNvSpPr/>
          <p:nvPr/>
        </p:nvSpPr>
        <p:spPr>
          <a:xfrm>
            <a:off x="1714499" y="3857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41973C-850C-4CAD-B34F-BB06F6D76D50}"/>
              </a:ext>
            </a:extLst>
          </p:cNvPr>
          <p:cNvSpPr/>
          <p:nvPr/>
        </p:nvSpPr>
        <p:spPr>
          <a:xfrm>
            <a:off x="1933574" y="38576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90016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cs typeface="Calibri Light"/>
              </a:rPr>
              <a:t>28.8.2019</a:t>
            </a:r>
            <a:endParaRPr lang="sr-Latn-RS"/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36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cs typeface="Calibri Light"/>
              </a:rPr>
              <a:t>28.8.2019</a:t>
            </a:r>
            <a:endParaRPr lang="sr-Latn-RS"/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73768EA8-4C7E-4E47-82FC-4D51FF0BF391}"/>
              </a:ext>
            </a:extLst>
          </p:cNvPr>
          <p:cNvSpPr txBox="1"/>
          <p:nvPr/>
        </p:nvSpPr>
        <p:spPr>
          <a:xfrm>
            <a:off x="2878372" y="2371724"/>
            <a:ext cx="57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trike="sngStrike"/>
              <a:t>19</a:t>
            </a:r>
            <a:endParaRPr lang="sr-Latn-RS" strike="sngStrik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209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2. Odredjivanje 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lačić: sa strelicom nadesno 2">
            <a:extLst>
              <a:ext uri="{FF2B5EF4-FFF2-40B4-BE49-F238E27FC236}">
                <a16:creationId xmlns:a16="http://schemas.microsoft.com/office/drawing/2014/main" id="{E68A743E-D5B2-4A33-A6D9-C5715CA6EBD9}"/>
              </a:ext>
            </a:extLst>
          </p:cNvPr>
          <p:cNvSpPr/>
          <p:nvPr/>
        </p:nvSpPr>
        <p:spPr>
          <a:xfrm>
            <a:off x="1019175" y="3533775"/>
            <a:ext cx="1133475" cy="933450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>
                <a:cs typeface="Calibri"/>
              </a:rPr>
              <a:t>F0/1</a:t>
            </a:r>
          </a:p>
          <a:p>
            <a:pPr algn="ctr"/>
            <a:r>
              <a:rPr lang="sr-Latn-RS">
                <a:cs typeface="Calibri"/>
              </a:rPr>
              <a:t>&lt;</a:t>
            </a:r>
            <a:endParaRPr lang="sr-Latn-RS" dirty="0">
              <a:cs typeface="Calibri"/>
            </a:endParaRPr>
          </a:p>
          <a:p>
            <a:pPr algn="ctr"/>
            <a:r>
              <a:rPr lang="sr-Latn-RS">
                <a:cs typeface="Calibri"/>
              </a:rPr>
              <a:t>F0/2</a:t>
            </a:r>
            <a:endParaRPr lang="sr-Latn-RS" dirty="0">
              <a:cs typeface="Calibri"/>
            </a:endParaRPr>
          </a:p>
        </p:txBody>
      </p: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658AF821-1875-4D16-85D8-D5DF4DB7324E}"/>
              </a:ext>
            </a:extLst>
          </p:cNvPr>
          <p:cNvCxnSpPr/>
          <p:nvPr/>
        </p:nvCxnSpPr>
        <p:spPr>
          <a:xfrm>
            <a:off x="3011443" y="4124139"/>
            <a:ext cx="291831" cy="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780929BB-B35A-4906-A444-AA62420B1488}"/>
              </a:ext>
            </a:extLst>
          </p:cNvPr>
          <p:cNvCxnSpPr>
            <a:cxnSpLocks/>
          </p:cNvCxnSpPr>
          <p:nvPr/>
        </p:nvCxnSpPr>
        <p:spPr>
          <a:xfrm>
            <a:off x="2214990" y="4124138"/>
            <a:ext cx="291831" cy="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7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2. Odredjivanje aktivnih putanja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22" name="Okvir za tekst 21">
            <a:extLst>
              <a:ext uri="{FF2B5EF4-FFF2-40B4-BE49-F238E27FC236}">
                <a16:creationId xmlns:a16="http://schemas.microsoft.com/office/drawing/2014/main" id="{1B863E39-A671-4240-9E6B-16DFCBE3E502}"/>
              </a:ext>
            </a:extLst>
          </p:cNvPr>
          <p:cNvSpPr txBox="1"/>
          <p:nvPr/>
        </p:nvSpPr>
        <p:spPr>
          <a:xfrm>
            <a:off x="6751196" y="3928150"/>
            <a:ext cx="57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trike="sngStrike"/>
              <a:t>23</a:t>
            </a:r>
          </a:p>
        </p:txBody>
      </p:sp>
      <p:sp>
        <p:nvSpPr>
          <p:cNvPr id="23" name="Okvir za tekst 22">
            <a:extLst>
              <a:ext uri="{FF2B5EF4-FFF2-40B4-BE49-F238E27FC236}">
                <a16:creationId xmlns:a16="http://schemas.microsoft.com/office/drawing/2014/main" id="{221E7F89-77B8-4704-9B84-81809F327808}"/>
              </a:ext>
            </a:extLst>
          </p:cNvPr>
          <p:cNvSpPr txBox="1"/>
          <p:nvPr/>
        </p:nvSpPr>
        <p:spPr>
          <a:xfrm>
            <a:off x="5541317" y="3928149"/>
            <a:ext cx="57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trike="sngStrike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5333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554961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B3F079-76AD-4416-ACDC-FFB10EAE3BA3}"/>
              </a:ext>
            </a:extLst>
          </p:cNvPr>
          <p:cNvSpPr/>
          <p:nvPr/>
        </p:nvSpPr>
        <p:spPr>
          <a:xfrm>
            <a:off x="3009899" y="31718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1FB42A-2688-449A-81F0-5EA82A60C4F3}"/>
              </a:ext>
            </a:extLst>
          </p:cNvPr>
          <p:cNvSpPr/>
          <p:nvPr/>
        </p:nvSpPr>
        <p:spPr>
          <a:xfrm>
            <a:off x="2619374" y="29813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46E79-6E20-4ABE-88E2-CF444F94F35C}"/>
              </a:ext>
            </a:extLst>
          </p:cNvPr>
          <p:cNvSpPr/>
          <p:nvPr/>
        </p:nvSpPr>
        <p:spPr>
          <a:xfrm>
            <a:off x="3105149" y="340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668E6B-0B18-409A-830D-366101DA18C7}"/>
              </a:ext>
            </a:extLst>
          </p:cNvPr>
          <p:cNvSpPr/>
          <p:nvPr/>
        </p:nvSpPr>
        <p:spPr>
          <a:xfrm>
            <a:off x="2876549" y="3762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7F530-B327-4CCE-BAA7-2808CF3EC348}"/>
              </a:ext>
            </a:extLst>
          </p:cNvPr>
          <p:cNvSpPr/>
          <p:nvPr/>
        </p:nvSpPr>
        <p:spPr>
          <a:xfrm>
            <a:off x="2457449" y="37337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5650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B3F079-76AD-4416-ACDC-FFB10EAE3BA3}"/>
              </a:ext>
            </a:extLst>
          </p:cNvPr>
          <p:cNvSpPr/>
          <p:nvPr/>
        </p:nvSpPr>
        <p:spPr>
          <a:xfrm>
            <a:off x="3009899" y="31718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1FB42A-2688-449A-81F0-5EA82A60C4F3}"/>
              </a:ext>
            </a:extLst>
          </p:cNvPr>
          <p:cNvSpPr/>
          <p:nvPr/>
        </p:nvSpPr>
        <p:spPr>
          <a:xfrm>
            <a:off x="2619374" y="29813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46E79-6E20-4ABE-88E2-CF444F94F35C}"/>
              </a:ext>
            </a:extLst>
          </p:cNvPr>
          <p:cNvSpPr/>
          <p:nvPr/>
        </p:nvSpPr>
        <p:spPr>
          <a:xfrm>
            <a:off x="3105149" y="340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668E6B-0B18-409A-830D-366101DA18C7}"/>
              </a:ext>
            </a:extLst>
          </p:cNvPr>
          <p:cNvSpPr/>
          <p:nvPr/>
        </p:nvSpPr>
        <p:spPr>
          <a:xfrm>
            <a:off x="2876549" y="3762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7F530-B327-4CCE-BAA7-2808CF3EC348}"/>
              </a:ext>
            </a:extLst>
          </p:cNvPr>
          <p:cNvSpPr/>
          <p:nvPr/>
        </p:nvSpPr>
        <p:spPr>
          <a:xfrm>
            <a:off x="2457449" y="37337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C7283-4118-4216-AB6B-99A4534BD399}"/>
              </a:ext>
            </a:extLst>
          </p:cNvPr>
          <p:cNvSpPr/>
          <p:nvPr/>
        </p:nvSpPr>
        <p:spPr>
          <a:xfrm>
            <a:off x="2492375" y="4524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F0554C-8C4E-4F18-96A4-75889F2D12D1}"/>
              </a:ext>
            </a:extLst>
          </p:cNvPr>
          <p:cNvSpPr/>
          <p:nvPr/>
        </p:nvSpPr>
        <p:spPr>
          <a:xfrm>
            <a:off x="4302125" y="5295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071B4C-0045-4BBE-9AD3-6F4799A311B6}"/>
              </a:ext>
            </a:extLst>
          </p:cNvPr>
          <p:cNvSpPr/>
          <p:nvPr/>
        </p:nvSpPr>
        <p:spPr>
          <a:xfrm>
            <a:off x="6521450" y="5000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9E084C-7B72-4476-AB90-83833FE6764A}"/>
              </a:ext>
            </a:extLst>
          </p:cNvPr>
          <p:cNvSpPr/>
          <p:nvPr/>
        </p:nvSpPr>
        <p:spPr>
          <a:xfrm>
            <a:off x="5845175" y="31718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BE7E1E-995B-4752-8207-0F5682845F0A}"/>
              </a:ext>
            </a:extLst>
          </p:cNvPr>
          <p:cNvSpPr/>
          <p:nvPr/>
        </p:nvSpPr>
        <p:spPr>
          <a:xfrm>
            <a:off x="4759325" y="2619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8267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B3F079-76AD-4416-ACDC-FFB10EAE3BA3}"/>
              </a:ext>
            </a:extLst>
          </p:cNvPr>
          <p:cNvSpPr/>
          <p:nvPr/>
        </p:nvSpPr>
        <p:spPr>
          <a:xfrm>
            <a:off x="3009899" y="31718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1FB42A-2688-449A-81F0-5EA82A60C4F3}"/>
              </a:ext>
            </a:extLst>
          </p:cNvPr>
          <p:cNvSpPr/>
          <p:nvPr/>
        </p:nvSpPr>
        <p:spPr>
          <a:xfrm>
            <a:off x="2619374" y="29813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46E79-6E20-4ABE-88E2-CF444F94F35C}"/>
              </a:ext>
            </a:extLst>
          </p:cNvPr>
          <p:cNvSpPr/>
          <p:nvPr/>
        </p:nvSpPr>
        <p:spPr>
          <a:xfrm>
            <a:off x="3105149" y="340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668E6B-0B18-409A-830D-366101DA18C7}"/>
              </a:ext>
            </a:extLst>
          </p:cNvPr>
          <p:cNvSpPr/>
          <p:nvPr/>
        </p:nvSpPr>
        <p:spPr>
          <a:xfrm>
            <a:off x="2876549" y="3762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7F530-B327-4CCE-BAA7-2808CF3EC348}"/>
              </a:ext>
            </a:extLst>
          </p:cNvPr>
          <p:cNvSpPr/>
          <p:nvPr/>
        </p:nvSpPr>
        <p:spPr>
          <a:xfrm>
            <a:off x="2457449" y="37337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C7283-4118-4216-AB6B-99A4534BD399}"/>
              </a:ext>
            </a:extLst>
          </p:cNvPr>
          <p:cNvSpPr/>
          <p:nvPr/>
        </p:nvSpPr>
        <p:spPr>
          <a:xfrm>
            <a:off x="2492375" y="4524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F0554C-8C4E-4F18-96A4-75889F2D12D1}"/>
              </a:ext>
            </a:extLst>
          </p:cNvPr>
          <p:cNvSpPr/>
          <p:nvPr/>
        </p:nvSpPr>
        <p:spPr>
          <a:xfrm>
            <a:off x="4302125" y="5295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071B4C-0045-4BBE-9AD3-6F4799A311B6}"/>
              </a:ext>
            </a:extLst>
          </p:cNvPr>
          <p:cNvSpPr/>
          <p:nvPr/>
        </p:nvSpPr>
        <p:spPr>
          <a:xfrm>
            <a:off x="6521450" y="5000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9E084C-7B72-4476-AB90-83833FE6764A}"/>
              </a:ext>
            </a:extLst>
          </p:cNvPr>
          <p:cNvSpPr/>
          <p:nvPr/>
        </p:nvSpPr>
        <p:spPr>
          <a:xfrm>
            <a:off x="5845175" y="31718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BE7E1E-995B-4752-8207-0F5682845F0A}"/>
              </a:ext>
            </a:extLst>
          </p:cNvPr>
          <p:cNvSpPr/>
          <p:nvPr/>
        </p:nvSpPr>
        <p:spPr>
          <a:xfrm>
            <a:off x="4759325" y="2619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21C50A-AD28-4040-B8EA-CD1D5E360B29}"/>
              </a:ext>
            </a:extLst>
          </p:cNvPr>
          <p:cNvSpPr/>
          <p:nvPr/>
        </p:nvSpPr>
        <p:spPr>
          <a:xfrm>
            <a:off x="6238874" y="28860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08FE18-6B23-4A4B-B6AB-4D51D57A787C}"/>
              </a:ext>
            </a:extLst>
          </p:cNvPr>
          <p:cNvSpPr/>
          <p:nvPr/>
        </p:nvSpPr>
        <p:spPr>
          <a:xfrm>
            <a:off x="5086349" y="58292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0467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2.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aktivnih putanja</a:t>
            </a:r>
            <a:br>
              <a:rPr lang="sr-Latn-RS" sz="3200">
                <a:cs typeface="Calibri Light"/>
              </a:rPr>
            </a:br>
            <a:r>
              <a:rPr lang="sr-Latn-RS" sz="1200">
                <a:cs typeface="Calibri Light"/>
              </a:rPr>
              <a:t>Port brzine 1Gb/s ima težinu 4. </a:t>
            </a:r>
            <a:br>
              <a:rPr lang="sr-Latn-RS" sz="1200">
                <a:cs typeface="Calibri Light"/>
              </a:rPr>
            </a:br>
            <a:r>
              <a:rPr lang="sr-Latn-RS" sz="1200">
                <a:cs typeface="Calibri Light"/>
              </a:rPr>
              <a:t>Port brzine 100Mb/s ima težinu 19.</a:t>
            </a: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6398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15325" cy="1325563"/>
          </a:xfrm>
        </p:spPr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neaktivnih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B3F079-76AD-4416-ACDC-FFB10EAE3BA3}"/>
              </a:ext>
            </a:extLst>
          </p:cNvPr>
          <p:cNvSpPr/>
          <p:nvPr/>
        </p:nvSpPr>
        <p:spPr>
          <a:xfrm>
            <a:off x="3009899" y="31718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1FB42A-2688-449A-81F0-5EA82A60C4F3}"/>
              </a:ext>
            </a:extLst>
          </p:cNvPr>
          <p:cNvSpPr/>
          <p:nvPr/>
        </p:nvSpPr>
        <p:spPr>
          <a:xfrm>
            <a:off x="2619374" y="29813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46E79-6E20-4ABE-88E2-CF444F94F35C}"/>
              </a:ext>
            </a:extLst>
          </p:cNvPr>
          <p:cNvSpPr/>
          <p:nvPr/>
        </p:nvSpPr>
        <p:spPr>
          <a:xfrm>
            <a:off x="3105149" y="340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668E6B-0B18-409A-830D-366101DA18C7}"/>
              </a:ext>
            </a:extLst>
          </p:cNvPr>
          <p:cNvSpPr/>
          <p:nvPr/>
        </p:nvSpPr>
        <p:spPr>
          <a:xfrm>
            <a:off x="2876549" y="3762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7F530-B327-4CCE-BAA7-2808CF3EC348}"/>
              </a:ext>
            </a:extLst>
          </p:cNvPr>
          <p:cNvSpPr/>
          <p:nvPr/>
        </p:nvSpPr>
        <p:spPr>
          <a:xfrm>
            <a:off x="2457449" y="37337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C7283-4118-4216-AB6B-99A4534BD399}"/>
              </a:ext>
            </a:extLst>
          </p:cNvPr>
          <p:cNvSpPr/>
          <p:nvPr/>
        </p:nvSpPr>
        <p:spPr>
          <a:xfrm>
            <a:off x="2492375" y="4524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F0554C-8C4E-4F18-96A4-75889F2D12D1}"/>
              </a:ext>
            </a:extLst>
          </p:cNvPr>
          <p:cNvSpPr/>
          <p:nvPr/>
        </p:nvSpPr>
        <p:spPr>
          <a:xfrm>
            <a:off x="4302125" y="5295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071B4C-0045-4BBE-9AD3-6F4799A311B6}"/>
              </a:ext>
            </a:extLst>
          </p:cNvPr>
          <p:cNvSpPr/>
          <p:nvPr/>
        </p:nvSpPr>
        <p:spPr>
          <a:xfrm>
            <a:off x="6521450" y="5000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9E084C-7B72-4476-AB90-83833FE6764A}"/>
              </a:ext>
            </a:extLst>
          </p:cNvPr>
          <p:cNvSpPr/>
          <p:nvPr/>
        </p:nvSpPr>
        <p:spPr>
          <a:xfrm>
            <a:off x="5845175" y="31718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BE7E1E-995B-4752-8207-0F5682845F0A}"/>
              </a:ext>
            </a:extLst>
          </p:cNvPr>
          <p:cNvSpPr/>
          <p:nvPr/>
        </p:nvSpPr>
        <p:spPr>
          <a:xfrm>
            <a:off x="4759325" y="2619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21C50A-AD28-4040-B8EA-CD1D5E360B29}"/>
              </a:ext>
            </a:extLst>
          </p:cNvPr>
          <p:cNvSpPr/>
          <p:nvPr/>
        </p:nvSpPr>
        <p:spPr>
          <a:xfrm>
            <a:off x="6238874" y="28860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08FE18-6B23-4A4B-B6AB-4D51D57A787C}"/>
              </a:ext>
            </a:extLst>
          </p:cNvPr>
          <p:cNvSpPr/>
          <p:nvPr/>
        </p:nvSpPr>
        <p:spPr>
          <a:xfrm>
            <a:off x="5086349" y="58292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95485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15325" cy="1325563"/>
          </a:xfrm>
        </p:spPr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neaktivnih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B3F079-76AD-4416-ACDC-FFB10EAE3BA3}"/>
              </a:ext>
            </a:extLst>
          </p:cNvPr>
          <p:cNvSpPr/>
          <p:nvPr/>
        </p:nvSpPr>
        <p:spPr>
          <a:xfrm>
            <a:off x="3009899" y="31718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1FB42A-2688-449A-81F0-5EA82A60C4F3}"/>
              </a:ext>
            </a:extLst>
          </p:cNvPr>
          <p:cNvSpPr/>
          <p:nvPr/>
        </p:nvSpPr>
        <p:spPr>
          <a:xfrm>
            <a:off x="2619374" y="29813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46E79-6E20-4ABE-88E2-CF444F94F35C}"/>
              </a:ext>
            </a:extLst>
          </p:cNvPr>
          <p:cNvSpPr/>
          <p:nvPr/>
        </p:nvSpPr>
        <p:spPr>
          <a:xfrm>
            <a:off x="3105149" y="340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668E6B-0B18-409A-830D-366101DA18C7}"/>
              </a:ext>
            </a:extLst>
          </p:cNvPr>
          <p:cNvSpPr/>
          <p:nvPr/>
        </p:nvSpPr>
        <p:spPr>
          <a:xfrm>
            <a:off x="2876549" y="3762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7F530-B327-4CCE-BAA7-2808CF3EC348}"/>
              </a:ext>
            </a:extLst>
          </p:cNvPr>
          <p:cNvSpPr/>
          <p:nvPr/>
        </p:nvSpPr>
        <p:spPr>
          <a:xfrm>
            <a:off x="2457449" y="37337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C7283-4118-4216-AB6B-99A4534BD399}"/>
              </a:ext>
            </a:extLst>
          </p:cNvPr>
          <p:cNvSpPr/>
          <p:nvPr/>
        </p:nvSpPr>
        <p:spPr>
          <a:xfrm>
            <a:off x="2492375" y="4524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F0554C-8C4E-4F18-96A4-75889F2D12D1}"/>
              </a:ext>
            </a:extLst>
          </p:cNvPr>
          <p:cNvSpPr/>
          <p:nvPr/>
        </p:nvSpPr>
        <p:spPr>
          <a:xfrm>
            <a:off x="4302125" y="5295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071B4C-0045-4BBE-9AD3-6F4799A311B6}"/>
              </a:ext>
            </a:extLst>
          </p:cNvPr>
          <p:cNvSpPr/>
          <p:nvPr/>
        </p:nvSpPr>
        <p:spPr>
          <a:xfrm>
            <a:off x="6521450" y="5000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9E084C-7B72-4476-AB90-83833FE6764A}"/>
              </a:ext>
            </a:extLst>
          </p:cNvPr>
          <p:cNvSpPr/>
          <p:nvPr/>
        </p:nvSpPr>
        <p:spPr>
          <a:xfrm>
            <a:off x="5845175" y="31718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BE7E1E-995B-4752-8207-0F5682845F0A}"/>
              </a:ext>
            </a:extLst>
          </p:cNvPr>
          <p:cNvSpPr/>
          <p:nvPr/>
        </p:nvSpPr>
        <p:spPr>
          <a:xfrm>
            <a:off x="4759325" y="2619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21C50A-AD28-4040-B8EA-CD1D5E360B29}"/>
              </a:ext>
            </a:extLst>
          </p:cNvPr>
          <p:cNvSpPr/>
          <p:nvPr/>
        </p:nvSpPr>
        <p:spPr>
          <a:xfrm>
            <a:off x="6238874" y="28860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08FE18-6B23-4A4B-B6AB-4D51D57A787C}"/>
              </a:ext>
            </a:extLst>
          </p:cNvPr>
          <p:cNvSpPr/>
          <p:nvPr/>
        </p:nvSpPr>
        <p:spPr>
          <a:xfrm>
            <a:off x="5086349" y="58292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FB2573-B6F5-4DD8-A154-AAE62D76EFBE}"/>
              </a:ext>
            </a:extLst>
          </p:cNvPr>
          <p:cNvSpPr/>
          <p:nvPr/>
        </p:nvSpPr>
        <p:spPr>
          <a:xfrm>
            <a:off x="3749675" y="25971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B3D70C-4DF9-4236-98E8-8D5C474F7018}"/>
              </a:ext>
            </a:extLst>
          </p:cNvPr>
          <p:cNvSpPr/>
          <p:nvPr/>
        </p:nvSpPr>
        <p:spPr>
          <a:xfrm>
            <a:off x="2873375" y="43878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03619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15325" cy="1325563"/>
          </a:xfrm>
        </p:spPr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neaktivnih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/>
              <a:t>4</a:t>
            </a:r>
            <a:endParaRPr lang="sr-Latn-RS" b="1">
              <a:cs typeface="Calibri"/>
            </a:endParaRP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B3F079-76AD-4416-ACDC-FFB10EAE3BA3}"/>
              </a:ext>
            </a:extLst>
          </p:cNvPr>
          <p:cNvSpPr/>
          <p:nvPr/>
        </p:nvSpPr>
        <p:spPr>
          <a:xfrm>
            <a:off x="3009899" y="31718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1FB42A-2688-449A-81F0-5EA82A60C4F3}"/>
              </a:ext>
            </a:extLst>
          </p:cNvPr>
          <p:cNvSpPr/>
          <p:nvPr/>
        </p:nvSpPr>
        <p:spPr>
          <a:xfrm>
            <a:off x="2619374" y="29813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46E79-6E20-4ABE-88E2-CF444F94F35C}"/>
              </a:ext>
            </a:extLst>
          </p:cNvPr>
          <p:cNvSpPr/>
          <p:nvPr/>
        </p:nvSpPr>
        <p:spPr>
          <a:xfrm>
            <a:off x="3105149" y="340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668E6B-0B18-409A-830D-366101DA18C7}"/>
              </a:ext>
            </a:extLst>
          </p:cNvPr>
          <p:cNvSpPr/>
          <p:nvPr/>
        </p:nvSpPr>
        <p:spPr>
          <a:xfrm>
            <a:off x="2876549" y="3762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7F530-B327-4CCE-BAA7-2808CF3EC348}"/>
              </a:ext>
            </a:extLst>
          </p:cNvPr>
          <p:cNvSpPr/>
          <p:nvPr/>
        </p:nvSpPr>
        <p:spPr>
          <a:xfrm>
            <a:off x="2457449" y="37337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C7283-4118-4216-AB6B-99A4534BD399}"/>
              </a:ext>
            </a:extLst>
          </p:cNvPr>
          <p:cNvSpPr/>
          <p:nvPr/>
        </p:nvSpPr>
        <p:spPr>
          <a:xfrm>
            <a:off x="2492375" y="4524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F0554C-8C4E-4F18-96A4-75889F2D12D1}"/>
              </a:ext>
            </a:extLst>
          </p:cNvPr>
          <p:cNvSpPr/>
          <p:nvPr/>
        </p:nvSpPr>
        <p:spPr>
          <a:xfrm>
            <a:off x="4302125" y="5295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071B4C-0045-4BBE-9AD3-6F4799A311B6}"/>
              </a:ext>
            </a:extLst>
          </p:cNvPr>
          <p:cNvSpPr/>
          <p:nvPr/>
        </p:nvSpPr>
        <p:spPr>
          <a:xfrm>
            <a:off x="6521450" y="5000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9E084C-7B72-4476-AB90-83833FE6764A}"/>
              </a:ext>
            </a:extLst>
          </p:cNvPr>
          <p:cNvSpPr/>
          <p:nvPr/>
        </p:nvSpPr>
        <p:spPr>
          <a:xfrm>
            <a:off x="5845175" y="31718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BE7E1E-995B-4752-8207-0F5682845F0A}"/>
              </a:ext>
            </a:extLst>
          </p:cNvPr>
          <p:cNvSpPr/>
          <p:nvPr/>
        </p:nvSpPr>
        <p:spPr>
          <a:xfrm>
            <a:off x="4759325" y="2619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21C50A-AD28-4040-B8EA-CD1D5E360B29}"/>
              </a:ext>
            </a:extLst>
          </p:cNvPr>
          <p:cNvSpPr/>
          <p:nvPr/>
        </p:nvSpPr>
        <p:spPr>
          <a:xfrm>
            <a:off x="6238874" y="28860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08FE18-6B23-4A4B-B6AB-4D51D57A787C}"/>
              </a:ext>
            </a:extLst>
          </p:cNvPr>
          <p:cNvSpPr/>
          <p:nvPr/>
        </p:nvSpPr>
        <p:spPr>
          <a:xfrm>
            <a:off x="5086349" y="58292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FB2573-B6F5-4DD8-A154-AAE62D76EFBE}"/>
              </a:ext>
            </a:extLst>
          </p:cNvPr>
          <p:cNvSpPr/>
          <p:nvPr/>
        </p:nvSpPr>
        <p:spPr>
          <a:xfrm>
            <a:off x="3749675" y="25971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B3D70C-4DF9-4236-98E8-8D5C474F7018}"/>
              </a:ext>
            </a:extLst>
          </p:cNvPr>
          <p:cNvSpPr/>
          <p:nvPr/>
        </p:nvSpPr>
        <p:spPr>
          <a:xfrm>
            <a:off x="2873375" y="43878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C05B6544-34D6-4087-9B3D-71BFDB61FD2D}"/>
              </a:ext>
            </a:extLst>
          </p:cNvPr>
          <p:cNvSpPr txBox="1"/>
          <p:nvPr/>
        </p:nvSpPr>
        <p:spPr>
          <a:xfrm>
            <a:off x="57307" y="1687814"/>
            <a:ext cx="2980616" cy="23083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/>
              <a:t>Redosled prilikom određivanja portova:</a:t>
            </a:r>
            <a:endParaRPr lang="sr-Latn-RS" sz="1200">
              <a:cs typeface="Calibri"/>
            </a:endParaRPr>
          </a:p>
          <a:p>
            <a:pPr marL="342900" indent="-342900">
              <a:buAutoNum type="arabicPeriod"/>
            </a:pPr>
            <a:r>
              <a:rPr lang="sr-Latn-RS" sz="1200" b="1">
                <a:cs typeface="Calibri"/>
              </a:rPr>
              <a:t>Kumulativna cena od </a:t>
            </a:r>
            <a:r>
              <a:rPr lang="sr-Latn-RS" sz="1200" b="1" err="1">
                <a:cs typeface="Calibri"/>
              </a:rPr>
              <a:t>root</a:t>
            </a:r>
            <a:r>
              <a:rPr lang="sr-Latn-RS" sz="1200" b="1" dirty="0">
                <a:cs typeface="Calibri"/>
              </a:rPr>
              <a:t> </a:t>
            </a:r>
            <a:r>
              <a:rPr lang="sr-Latn-RS" sz="1200" b="1" err="1">
                <a:cs typeface="Calibri"/>
              </a:rPr>
              <a:t>bridge</a:t>
            </a:r>
            <a:r>
              <a:rPr lang="sr-Latn-RS" sz="1200" b="1">
                <a:cs typeface="Calibri"/>
              </a:rPr>
              <a:t>-a do posmatranog linka</a:t>
            </a:r>
          </a:p>
          <a:p>
            <a:pPr marL="342900" indent="-342900">
              <a:buAutoNum type="arabicPeriod"/>
            </a:pPr>
            <a:r>
              <a:rPr lang="sr-Latn-RS" sz="1200" err="1">
                <a:cs typeface="Calibri"/>
              </a:rPr>
              <a:t>Bridge</a:t>
            </a:r>
            <a:r>
              <a:rPr lang="sr-Latn-RS" sz="1200">
                <a:cs typeface="Calibri"/>
              </a:rPr>
              <a:t> ID</a:t>
            </a:r>
          </a:p>
          <a:p>
            <a:pPr marL="800100" lvl="1" indent="-342900">
              <a:buAutoNum type="arabicPeriod"/>
            </a:pPr>
            <a:r>
              <a:rPr lang="sr-Latn-RS" sz="1200">
                <a:cs typeface="Calibri"/>
              </a:rPr>
              <a:t>Samo niži </a:t>
            </a:r>
            <a:r>
              <a:rPr lang="sr-Latn-RS" sz="1200" err="1">
                <a:cs typeface="Calibri"/>
              </a:rPr>
              <a:t>priority</a:t>
            </a:r>
            <a:endParaRPr lang="sr-Latn-RS" sz="120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sr-Latn-RS" sz="1200">
                <a:cs typeface="Calibri"/>
              </a:rPr>
              <a:t>Ukoliko imaju isti </a:t>
            </a:r>
            <a:r>
              <a:rPr lang="sr-Latn-RS" sz="1200" err="1">
                <a:cs typeface="Calibri"/>
              </a:rPr>
              <a:t>priority</a:t>
            </a:r>
            <a:r>
              <a:rPr lang="sr-Latn-RS" sz="1200">
                <a:cs typeface="Calibri"/>
              </a:rPr>
              <a:t> onda gledamo nižu MAC adresu</a:t>
            </a:r>
          </a:p>
          <a:p>
            <a:pPr marL="342900" indent="-342900">
              <a:buAutoNum type="arabicPeriod"/>
            </a:pPr>
            <a:r>
              <a:rPr lang="sr-Latn-RS" sz="1200">
                <a:cs typeface="Calibri"/>
              </a:rPr>
              <a:t>Port ID manjeg broja</a:t>
            </a:r>
          </a:p>
          <a:p>
            <a:pPr marL="342900" indent="-342900">
              <a:buAutoNum type="arabicPeriod"/>
            </a:pPr>
            <a:endParaRPr lang="sr-Latn-RS" sz="1200">
              <a:cs typeface="Calibri"/>
            </a:endParaRPr>
          </a:p>
          <a:p>
            <a:r>
              <a:rPr lang="sr-Latn-RS" sz="1200" b="1">
                <a:cs typeface="Calibri"/>
              </a:rPr>
              <a:t>Ukoliko imamo samo jednu vezu </a:t>
            </a:r>
            <a:r>
              <a:rPr lang="sr-Latn-RS" sz="1200" b="1" err="1">
                <a:cs typeface="Calibri"/>
              </a:rPr>
              <a:t>izmedju</a:t>
            </a:r>
            <a:r>
              <a:rPr lang="sr-Latn-RS" sz="1200" b="1" dirty="0">
                <a:cs typeface="Calibri"/>
              </a:rPr>
              <a:t> </a:t>
            </a:r>
            <a:r>
              <a:rPr lang="sr-Latn-RS" sz="1200" b="1">
                <a:cs typeface="Calibri"/>
              </a:rPr>
              <a:t>dva </a:t>
            </a:r>
            <a:r>
              <a:rPr lang="sr-Latn-RS" sz="1200" b="1" err="1">
                <a:cs typeface="Calibri"/>
              </a:rPr>
              <a:t>swith</a:t>
            </a:r>
            <a:r>
              <a:rPr lang="sr-Latn-RS" sz="1200" b="1">
                <a:cs typeface="Calibri"/>
              </a:rPr>
              <a:t>-a, gledamo samo kumulativnu cenu.</a:t>
            </a: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91EA7F80-3EBD-4FF8-8A6E-945DEACA8798}"/>
              </a:ext>
            </a:extLst>
          </p:cNvPr>
          <p:cNvSpPr txBox="1"/>
          <p:nvPr/>
        </p:nvSpPr>
        <p:spPr>
          <a:xfrm>
            <a:off x="1971674" y="45815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>
                <a:cs typeface="Calibri"/>
              </a:rPr>
              <a:t>19</a:t>
            </a:r>
            <a:endParaRPr lang="sr-Latn-RS" b="1" dirty="0">
              <a:cs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C7853D2-B72F-4855-8C02-E1347FB13963}"/>
              </a:ext>
            </a:extLst>
          </p:cNvPr>
          <p:cNvSpPr/>
          <p:nvPr/>
        </p:nvSpPr>
        <p:spPr>
          <a:xfrm>
            <a:off x="2959100" y="51593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793C7D-7F3A-4C22-9D1D-37D89784D12D}"/>
              </a:ext>
            </a:extLst>
          </p:cNvPr>
          <p:cNvSpPr/>
          <p:nvPr/>
        </p:nvSpPr>
        <p:spPr>
          <a:xfrm>
            <a:off x="4067174" y="57816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7494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15325" cy="1325563"/>
          </a:xfrm>
        </p:spPr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neaktivnih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/>
              <a:t>4</a:t>
            </a:r>
            <a:endParaRPr lang="sr-Latn-RS" b="1">
              <a:cs typeface="Calibri"/>
            </a:endParaRP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B3F079-76AD-4416-ACDC-FFB10EAE3BA3}"/>
              </a:ext>
            </a:extLst>
          </p:cNvPr>
          <p:cNvSpPr/>
          <p:nvPr/>
        </p:nvSpPr>
        <p:spPr>
          <a:xfrm>
            <a:off x="3009899" y="31718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1FB42A-2688-449A-81F0-5EA82A60C4F3}"/>
              </a:ext>
            </a:extLst>
          </p:cNvPr>
          <p:cNvSpPr/>
          <p:nvPr/>
        </p:nvSpPr>
        <p:spPr>
          <a:xfrm>
            <a:off x="2619374" y="29813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46E79-6E20-4ABE-88E2-CF444F94F35C}"/>
              </a:ext>
            </a:extLst>
          </p:cNvPr>
          <p:cNvSpPr/>
          <p:nvPr/>
        </p:nvSpPr>
        <p:spPr>
          <a:xfrm>
            <a:off x="3105149" y="340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668E6B-0B18-409A-830D-366101DA18C7}"/>
              </a:ext>
            </a:extLst>
          </p:cNvPr>
          <p:cNvSpPr/>
          <p:nvPr/>
        </p:nvSpPr>
        <p:spPr>
          <a:xfrm>
            <a:off x="2876549" y="3762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7F530-B327-4CCE-BAA7-2808CF3EC348}"/>
              </a:ext>
            </a:extLst>
          </p:cNvPr>
          <p:cNvSpPr/>
          <p:nvPr/>
        </p:nvSpPr>
        <p:spPr>
          <a:xfrm>
            <a:off x="2457449" y="37337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C7283-4118-4216-AB6B-99A4534BD399}"/>
              </a:ext>
            </a:extLst>
          </p:cNvPr>
          <p:cNvSpPr/>
          <p:nvPr/>
        </p:nvSpPr>
        <p:spPr>
          <a:xfrm>
            <a:off x="2492375" y="4524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F0554C-8C4E-4F18-96A4-75889F2D12D1}"/>
              </a:ext>
            </a:extLst>
          </p:cNvPr>
          <p:cNvSpPr/>
          <p:nvPr/>
        </p:nvSpPr>
        <p:spPr>
          <a:xfrm>
            <a:off x="4302125" y="5295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071B4C-0045-4BBE-9AD3-6F4799A311B6}"/>
              </a:ext>
            </a:extLst>
          </p:cNvPr>
          <p:cNvSpPr/>
          <p:nvPr/>
        </p:nvSpPr>
        <p:spPr>
          <a:xfrm>
            <a:off x="6521450" y="5000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9E084C-7B72-4476-AB90-83833FE6764A}"/>
              </a:ext>
            </a:extLst>
          </p:cNvPr>
          <p:cNvSpPr/>
          <p:nvPr/>
        </p:nvSpPr>
        <p:spPr>
          <a:xfrm>
            <a:off x="5845175" y="31718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BE7E1E-995B-4752-8207-0F5682845F0A}"/>
              </a:ext>
            </a:extLst>
          </p:cNvPr>
          <p:cNvSpPr/>
          <p:nvPr/>
        </p:nvSpPr>
        <p:spPr>
          <a:xfrm>
            <a:off x="4759325" y="2619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21C50A-AD28-4040-B8EA-CD1D5E360B29}"/>
              </a:ext>
            </a:extLst>
          </p:cNvPr>
          <p:cNvSpPr/>
          <p:nvPr/>
        </p:nvSpPr>
        <p:spPr>
          <a:xfrm>
            <a:off x="6238874" y="28860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08FE18-6B23-4A4B-B6AB-4D51D57A787C}"/>
              </a:ext>
            </a:extLst>
          </p:cNvPr>
          <p:cNvSpPr/>
          <p:nvPr/>
        </p:nvSpPr>
        <p:spPr>
          <a:xfrm>
            <a:off x="5086349" y="58292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FB2573-B6F5-4DD8-A154-AAE62D76EFBE}"/>
              </a:ext>
            </a:extLst>
          </p:cNvPr>
          <p:cNvSpPr/>
          <p:nvPr/>
        </p:nvSpPr>
        <p:spPr>
          <a:xfrm>
            <a:off x="3749675" y="25971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B3D70C-4DF9-4236-98E8-8D5C474F7018}"/>
              </a:ext>
            </a:extLst>
          </p:cNvPr>
          <p:cNvSpPr/>
          <p:nvPr/>
        </p:nvSpPr>
        <p:spPr>
          <a:xfrm>
            <a:off x="2873375" y="43878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C05B6544-34D6-4087-9B3D-71BFDB61FD2D}"/>
              </a:ext>
            </a:extLst>
          </p:cNvPr>
          <p:cNvSpPr txBox="1"/>
          <p:nvPr/>
        </p:nvSpPr>
        <p:spPr>
          <a:xfrm>
            <a:off x="57307" y="1687814"/>
            <a:ext cx="2980616" cy="23083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/>
              <a:t>Redosled prilikom određivanja portova:</a:t>
            </a:r>
            <a:endParaRPr lang="sr-Latn-RS" sz="1200">
              <a:cs typeface="Calibri"/>
            </a:endParaRPr>
          </a:p>
          <a:p>
            <a:pPr marL="342900" indent="-342900">
              <a:buAutoNum type="arabicPeriod"/>
            </a:pPr>
            <a:r>
              <a:rPr lang="sr-Latn-RS" sz="1200" b="1">
                <a:cs typeface="Calibri"/>
              </a:rPr>
              <a:t>Kumulativna cena od </a:t>
            </a:r>
            <a:r>
              <a:rPr lang="sr-Latn-RS" sz="1200" b="1" err="1">
                <a:cs typeface="Calibri"/>
              </a:rPr>
              <a:t>root</a:t>
            </a:r>
            <a:r>
              <a:rPr lang="sr-Latn-RS" sz="1200" b="1" dirty="0">
                <a:cs typeface="Calibri"/>
              </a:rPr>
              <a:t> </a:t>
            </a:r>
            <a:r>
              <a:rPr lang="sr-Latn-RS" sz="1200" b="1" err="1">
                <a:cs typeface="Calibri"/>
              </a:rPr>
              <a:t>bridge</a:t>
            </a:r>
            <a:r>
              <a:rPr lang="sr-Latn-RS" sz="1200" b="1">
                <a:cs typeface="Calibri"/>
              </a:rPr>
              <a:t>-a do posmatranog linka</a:t>
            </a:r>
          </a:p>
          <a:p>
            <a:pPr marL="342900" indent="-342900">
              <a:buAutoNum type="arabicPeriod"/>
            </a:pPr>
            <a:r>
              <a:rPr lang="sr-Latn-RS" sz="1200" err="1">
                <a:cs typeface="Calibri"/>
              </a:rPr>
              <a:t>Bridge</a:t>
            </a:r>
            <a:r>
              <a:rPr lang="sr-Latn-RS" sz="1200">
                <a:cs typeface="Calibri"/>
              </a:rPr>
              <a:t> ID</a:t>
            </a:r>
          </a:p>
          <a:p>
            <a:pPr marL="800100" lvl="1" indent="-342900">
              <a:buAutoNum type="arabicPeriod"/>
            </a:pPr>
            <a:r>
              <a:rPr lang="sr-Latn-RS" sz="1200">
                <a:cs typeface="Calibri"/>
              </a:rPr>
              <a:t>Samo niži </a:t>
            </a:r>
            <a:r>
              <a:rPr lang="sr-Latn-RS" sz="1200" err="1">
                <a:cs typeface="Calibri"/>
              </a:rPr>
              <a:t>priority</a:t>
            </a:r>
            <a:endParaRPr lang="sr-Latn-RS" sz="120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sr-Latn-RS" sz="1200">
                <a:cs typeface="Calibri"/>
              </a:rPr>
              <a:t>Ukoliko imaju isti </a:t>
            </a:r>
            <a:r>
              <a:rPr lang="sr-Latn-RS" sz="1200" err="1">
                <a:cs typeface="Calibri"/>
              </a:rPr>
              <a:t>priority</a:t>
            </a:r>
            <a:r>
              <a:rPr lang="sr-Latn-RS" sz="1200">
                <a:cs typeface="Calibri"/>
              </a:rPr>
              <a:t> onda gledamo nižu MAC adresu</a:t>
            </a:r>
          </a:p>
          <a:p>
            <a:pPr marL="342900" indent="-342900">
              <a:buAutoNum type="arabicPeriod"/>
            </a:pPr>
            <a:r>
              <a:rPr lang="sr-Latn-RS" sz="1200">
                <a:cs typeface="Calibri"/>
              </a:rPr>
              <a:t>Port ID manjeg broja</a:t>
            </a:r>
          </a:p>
          <a:p>
            <a:pPr marL="342900" indent="-342900">
              <a:buAutoNum type="arabicPeriod"/>
            </a:pPr>
            <a:endParaRPr lang="sr-Latn-RS" sz="1200">
              <a:cs typeface="Calibri"/>
            </a:endParaRPr>
          </a:p>
          <a:p>
            <a:r>
              <a:rPr lang="sr-Latn-RS" sz="1200" b="1">
                <a:cs typeface="Calibri"/>
              </a:rPr>
              <a:t>Ukoliko imamo samo jednu vezu </a:t>
            </a:r>
            <a:r>
              <a:rPr lang="sr-Latn-RS" sz="1200" b="1" err="1">
                <a:cs typeface="Calibri"/>
              </a:rPr>
              <a:t>izmedju</a:t>
            </a:r>
            <a:r>
              <a:rPr lang="sr-Latn-RS" sz="1200" b="1" dirty="0">
                <a:cs typeface="Calibri"/>
              </a:rPr>
              <a:t> </a:t>
            </a:r>
            <a:r>
              <a:rPr lang="sr-Latn-RS" sz="1200" b="1">
                <a:cs typeface="Calibri"/>
              </a:rPr>
              <a:t>dva </a:t>
            </a:r>
            <a:r>
              <a:rPr lang="sr-Latn-RS" sz="1200" b="1" err="1">
                <a:cs typeface="Calibri"/>
              </a:rPr>
              <a:t>swith</a:t>
            </a:r>
            <a:r>
              <a:rPr lang="sr-Latn-RS" sz="1200" b="1">
                <a:cs typeface="Calibri"/>
              </a:rPr>
              <a:t>-a, gledamo samo kumulativnu cenu.</a:t>
            </a: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91EA7F80-3EBD-4FF8-8A6E-945DEACA8798}"/>
              </a:ext>
            </a:extLst>
          </p:cNvPr>
          <p:cNvSpPr txBox="1"/>
          <p:nvPr/>
        </p:nvSpPr>
        <p:spPr>
          <a:xfrm>
            <a:off x="1971674" y="45815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>
                <a:cs typeface="Calibri"/>
              </a:rPr>
              <a:t>19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C7853D2-B72F-4855-8C02-E1347FB13963}"/>
              </a:ext>
            </a:extLst>
          </p:cNvPr>
          <p:cNvSpPr/>
          <p:nvPr/>
        </p:nvSpPr>
        <p:spPr>
          <a:xfrm>
            <a:off x="2959100" y="51593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793C7D-7F3A-4C22-9D1D-37D89784D12D}"/>
              </a:ext>
            </a:extLst>
          </p:cNvPr>
          <p:cNvSpPr/>
          <p:nvPr/>
        </p:nvSpPr>
        <p:spPr>
          <a:xfrm>
            <a:off x="4067174" y="57816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24B4FA-304D-4F6C-8F0F-259BBB16A881}"/>
              </a:ext>
            </a:extLst>
          </p:cNvPr>
          <p:cNvSpPr/>
          <p:nvPr/>
        </p:nvSpPr>
        <p:spPr>
          <a:xfrm>
            <a:off x="4540250" y="27781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CFE49F-32FE-4BA8-B3F1-51E75CC0A77B}"/>
              </a:ext>
            </a:extLst>
          </p:cNvPr>
          <p:cNvSpPr/>
          <p:nvPr/>
        </p:nvSpPr>
        <p:spPr>
          <a:xfrm>
            <a:off x="4543424" y="52196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8428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15325" cy="1325563"/>
          </a:xfrm>
        </p:spPr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neaktivnih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/>
              <a:t>4</a:t>
            </a:r>
            <a:endParaRPr lang="sr-Latn-RS" b="1">
              <a:cs typeface="Calibri"/>
            </a:endParaRP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B3F079-76AD-4416-ACDC-FFB10EAE3BA3}"/>
              </a:ext>
            </a:extLst>
          </p:cNvPr>
          <p:cNvSpPr/>
          <p:nvPr/>
        </p:nvSpPr>
        <p:spPr>
          <a:xfrm>
            <a:off x="3009899" y="31718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1FB42A-2688-449A-81F0-5EA82A60C4F3}"/>
              </a:ext>
            </a:extLst>
          </p:cNvPr>
          <p:cNvSpPr/>
          <p:nvPr/>
        </p:nvSpPr>
        <p:spPr>
          <a:xfrm>
            <a:off x="2619374" y="29813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46E79-6E20-4ABE-88E2-CF444F94F35C}"/>
              </a:ext>
            </a:extLst>
          </p:cNvPr>
          <p:cNvSpPr/>
          <p:nvPr/>
        </p:nvSpPr>
        <p:spPr>
          <a:xfrm>
            <a:off x="3105149" y="340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668E6B-0B18-409A-830D-366101DA18C7}"/>
              </a:ext>
            </a:extLst>
          </p:cNvPr>
          <p:cNvSpPr/>
          <p:nvPr/>
        </p:nvSpPr>
        <p:spPr>
          <a:xfrm>
            <a:off x="2876549" y="3762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7F530-B327-4CCE-BAA7-2808CF3EC348}"/>
              </a:ext>
            </a:extLst>
          </p:cNvPr>
          <p:cNvSpPr/>
          <p:nvPr/>
        </p:nvSpPr>
        <p:spPr>
          <a:xfrm>
            <a:off x="2457449" y="37337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C7283-4118-4216-AB6B-99A4534BD399}"/>
              </a:ext>
            </a:extLst>
          </p:cNvPr>
          <p:cNvSpPr/>
          <p:nvPr/>
        </p:nvSpPr>
        <p:spPr>
          <a:xfrm>
            <a:off x="2492375" y="4524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F0554C-8C4E-4F18-96A4-75889F2D12D1}"/>
              </a:ext>
            </a:extLst>
          </p:cNvPr>
          <p:cNvSpPr/>
          <p:nvPr/>
        </p:nvSpPr>
        <p:spPr>
          <a:xfrm>
            <a:off x="4302125" y="5295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071B4C-0045-4BBE-9AD3-6F4799A311B6}"/>
              </a:ext>
            </a:extLst>
          </p:cNvPr>
          <p:cNvSpPr/>
          <p:nvPr/>
        </p:nvSpPr>
        <p:spPr>
          <a:xfrm>
            <a:off x="6521450" y="5000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9E084C-7B72-4476-AB90-83833FE6764A}"/>
              </a:ext>
            </a:extLst>
          </p:cNvPr>
          <p:cNvSpPr/>
          <p:nvPr/>
        </p:nvSpPr>
        <p:spPr>
          <a:xfrm>
            <a:off x="5845175" y="31718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BE7E1E-995B-4752-8207-0F5682845F0A}"/>
              </a:ext>
            </a:extLst>
          </p:cNvPr>
          <p:cNvSpPr/>
          <p:nvPr/>
        </p:nvSpPr>
        <p:spPr>
          <a:xfrm>
            <a:off x="4759325" y="2619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21C50A-AD28-4040-B8EA-CD1D5E360B29}"/>
              </a:ext>
            </a:extLst>
          </p:cNvPr>
          <p:cNvSpPr/>
          <p:nvPr/>
        </p:nvSpPr>
        <p:spPr>
          <a:xfrm>
            <a:off x="6238874" y="28860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08FE18-6B23-4A4B-B6AB-4D51D57A787C}"/>
              </a:ext>
            </a:extLst>
          </p:cNvPr>
          <p:cNvSpPr/>
          <p:nvPr/>
        </p:nvSpPr>
        <p:spPr>
          <a:xfrm>
            <a:off x="5086349" y="58292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FB2573-B6F5-4DD8-A154-AAE62D76EFBE}"/>
              </a:ext>
            </a:extLst>
          </p:cNvPr>
          <p:cNvSpPr/>
          <p:nvPr/>
        </p:nvSpPr>
        <p:spPr>
          <a:xfrm>
            <a:off x="3749675" y="25971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B3D70C-4DF9-4236-98E8-8D5C474F7018}"/>
              </a:ext>
            </a:extLst>
          </p:cNvPr>
          <p:cNvSpPr/>
          <p:nvPr/>
        </p:nvSpPr>
        <p:spPr>
          <a:xfrm>
            <a:off x="2873375" y="43878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C05B6544-34D6-4087-9B3D-71BFDB61FD2D}"/>
              </a:ext>
            </a:extLst>
          </p:cNvPr>
          <p:cNvSpPr txBox="1"/>
          <p:nvPr/>
        </p:nvSpPr>
        <p:spPr>
          <a:xfrm>
            <a:off x="57307" y="1687814"/>
            <a:ext cx="2980616" cy="212365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 dirty="0"/>
              <a:t>Redosled prilikom određivanja portova:</a:t>
            </a:r>
            <a:endParaRPr lang="sr-Latn-RS" sz="12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sr-Latn-RS" sz="1200" b="1" dirty="0">
                <a:cs typeface="Calibri"/>
              </a:rPr>
              <a:t>Kumulativna cena od </a:t>
            </a:r>
            <a:r>
              <a:rPr lang="sr-Latn-RS" sz="1200" b="1" dirty="0" err="1">
                <a:cs typeface="Calibri"/>
              </a:rPr>
              <a:t>root</a:t>
            </a:r>
            <a:r>
              <a:rPr lang="sr-Latn-RS" sz="1200" b="1" dirty="0">
                <a:cs typeface="Calibri"/>
              </a:rPr>
              <a:t> </a:t>
            </a:r>
            <a:r>
              <a:rPr lang="sr-Latn-RS" sz="1200" b="1" dirty="0" err="1">
                <a:cs typeface="Calibri"/>
              </a:rPr>
              <a:t>bridge</a:t>
            </a:r>
            <a:r>
              <a:rPr lang="sr-Latn-RS" sz="1200" b="1" dirty="0">
                <a:cs typeface="Calibri"/>
              </a:rPr>
              <a:t>-a do posmatranog linka</a:t>
            </a:r>
          </a:p>
          <a:p>
            <a:pPr marL="342900" indent="-342900">
              <a:buAutoNum type="arabicPeriod"/>
            </a:pPr>
            <a:r>
              <a:rPr lang="sr-Latn-RS" sz="1200" dirty="0" err="1">
                <a:cs typeface="Calibri"/>
              </a:rPr>
              <a:t>Bridge</a:t>
            </a:r>
            <a:r>
              <a:rPr lang="sr-Latn-RS" sz="1200" dirty="0">
                <a:cs typeface="Calibri"/>
              </a:rPr>
              <a:t> ID</a:t>
            </a:r>
          </a:p>
          <a:p>
            <a:pPr marL="800100" lvl="1" indent="-342900">
              <a:buAutoNum type="arabicPeriod"/>
            </a:pPr>
            <a:r>
              <a:rPr lang="sr-Latn-RS" sz="1200" dirty="0">
                <a:cs typeface="Calibri"/>
              </a:rPr>
              <a:t>Samo niži </a:t>
            </a:r>
            <a:r>
              <a:rPr lang="sr-Latn-RS" sz="1200" dirty="0" err="1">
                <a:cs typeface="Calibri"/>
              </a:rPr>
              <a:t>priority</a:t>
            </a:r>
            <a:endParaRPr lang="sr-Latn-RS" sz="1200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sr-Latn-RS" sz="1200" dirty="0">
                <a:cs typeface="Calibri"/>
              </a:rPr>
              <a:t>Ukoliko imaju isti </a:t>
            </a:r>
            <a:r>
              <a:rPr lang="sr-Latn-RS" sz="1200" dirty="0" err="1">
                <a:cs typeface="Calibri"/>
              </a:rPr>
              <a:t>priority</a:t>
            </a:r>
            <a:r>
              <a:rPr lang="sr-Latn-RS" sz="1200" dirty="0">
                <a:cs typeface="Calibri"/>
              </a:rPr>
              <a:t> onda gledamo nižu MAC adresu</a:t>
            </a:r>
          </a:p>
          <a:p>
            <a:pPr marL="342900" indent="-342900">
              <a:buAutoNum type="arabicPeriod"/>
            </a:pPr>
            <a:r>
              <a:rPr lang="sr-Latn-RS" sz="1200" dirty="0">
                <a:cs typeface="Calibri"/>
              </a:rPr>
              <a:t>Port ID manjeg broja</a:t>
            </a:r>
          </a:p>
          <a:p>
            <a:pPr marL="342900" indent="-342900">
              <a:buAutoNum type="arabicPeriod"/>
            </a:pPr>
            <a:endParaRPr lang="sr-Latn-RS" sz="1200">
              <a:cs typeface="Calibri"/>
            </a:endParaRPr>
          </a:p>
          <a:p>
            <a:r>
              <a:rPr lang="sr-Latn-RS" sz="1200" dirty="0">
                <a:cs typeface="Calibri"/>
              </a:rPr>
              <a:t>Ukoliko imamo samo jednu vezu </a:t>
            </a:r>
            <a:r>
              <a:rPr lang="sr-Latn-RS" sz="1200" dirty="0" err="1">
                <a:cs typeface="Calibri"/>
              </a:rPr>
              <a:t>izmedju</a:t>
            </a:r>
            <a:r>
              <a:rPr lang="sr-Latn-RS" sz="1200" dirty="0">
                <a:cs typeface="Calibri"/>
              </a:rPr>
              <a:t> dva </a:t>
            </a:r>
            <a:r>
              <a:rPr lang="sr-Latn-RS" sz="1200" dirty="0" err="1">
                <a:cs typeface="Calibri"/>
              </a:rPr>
              <a:t>swith</a:t>
            </a:r>
            <a:r>
              <a:rPr lang="sr-Latn-RS" sz="1200" dirty="0">
                <a:cs typeface="Calibri"/>
              </a:rPr>
              <a:t>-a, gledamo samo kumulativnu cenu.</a:t>
            </a:r>
            <a:endParaRPr lang="sr-Latn-RS" dirty="0"/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91EA7F80-3EBD-4FF8-8A6E-945DEACA8798}"/>
              </a:ext>
            </a:extLst>
          </p:cNvPr>
          <p:cNvSpPr txBox="1"/>
          <p:nvPr/>
        </p:nvSpPr>
        <p:spPr>
          <a:xfrm>
            <a:off x="1971674" y="45815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>
                <a:cs typeface="Calibri"/>
              </a:rPr>
              <a:t>19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C7853D2-B72F-4855-8C02-E1347FB13963}"/>
              </a:ext>
            </a:extLst>
          </p:cNvPr>
          <p:cNvSpPr/>
          <p:nvPr/>
        </p:nvSpPr>
        <p:spPr>
          <a:xfrm>
            <a:off x="2959100" y="51593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793C7D-7F3A-4C22-9D1D-37D89784D12D}"/>
              </a:ext>
            </a:extLst>
          </p:cNvPr>
          <p:cNvSpPr/>
          <p:nvPr/>
        </p:nvSpPr>
        <p:spPr>
          <a:xfrm>
            <a:off x="4067174" y="57816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24B4FA-304D-4F6C-8F0F-259BBB16A881}"/>
              </a:ext>
            </a:extLst>
          </p:cNvPr>
          <p:cNvSpPr/>
          <p:nvPr/>
        </p:nvSpPr>
        <p:spPr>
          <a:xfrm>
            <a:off x="4540250" y="27781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CFE49F-32FE-4BA8-B3F1-51E75CC0A77B}"/>
              </a:ext>
            </a:extLst>
          </p:cNvPr>
          <p:cNvSpPr/>
          <p:nvPr/>
        </p:nvSpPr>
        <p:spPr>
          <a:xfrm>
            <a:off x="4543424" y="52196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185C8E-8914-46B7-A27E-E4D6A90A2222}"/>
              </a:ext>
            </a:extLst>
          </p:cNvPr>
          <p:cNvSpPr/>
          <p:nvPr/>
        </p:nvSpPr>
        <p:spPr>
          <a:xfrm>
            <a:off x="6035675" y="49974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F25DBB-EA99-4F9D-A51D-9C785F82DCE3}"/>
              </a:ext>
            </a:extLst>
          </p:cNvPr>
          <p:cNvSpPr/>
          <p:nvPr/>
        </p:nvSpPr>
        <p:spPr>
          <a:xfrm>
            <a:off x="5086349" y="56006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5643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DE5153-623A-4634-9BC5-F1445929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15325" cy="1325563"/>
          </a:xfrm>
        </p:spPr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3. Odredjivanje tipova portova neaktivnih putanja</a:t>
            </a:r>
          </a:p>
        </p:txBody>
      </p:sp>
      <p:pic>
        <p:nvPicPr>
          <p:cNvPr id="12" name="Slika 12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A1D82CEC-0307-4AB6-8D26-EB6329B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8962"/>
            <a:ext cx="7581900" cy="5376451"/>
          </a:xfrm>
          <a:prstGeom prst="rect">
            <a:avLst/>
          </a:prstGeom>
        </p:spPr>
      </p:pic>
      <p:sp>
        <p:nvSpPr>
          <p:cNvPr id="4" name="Pravougaonik 3">
            <a:extLst>
              <a:ext uri="{FF2B5EF4-FFF2-40B4-BE49-F238E27FC236}">
                <a16:creationId xmlns:a16="http://schemas.microsoft.com/office/drawing/2014/main" id="{0476E5E1-8CF1-4596-B75A-9A383C294107}"/>
              </a:ext>
            </a:extLst>
          </p:cNvPr>
          <p:cNvSpPr/>
          <p:nvPr/>
        </p:nvSpPr>
        <p:spPr>
          <a:xfrm>
            <a:off x="2200275" y="3086100"/>
            <a:ext cx="1047750" cy="781050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5" name="Prava linija spajanja sa strelicom 4">
            <a:extLst>
              <a:ext uri="{FF2B5EF4-FFF2-40B4-BE49-F238E27FC236}">
                <a16:creationId xmlns:a16="http://schemas.microsoft.com/office/drawing/2014/main" id="{80C24668-869A-44AB-BE72-86F192301281}"/>
              </a:ext>
            </a:extLst>
          </p:cNvPr>
          <p:cNvCxnSpPr/>
          <p:nvPr/>
        </p:nvCxnSpPr>
        <p:spPr>
          <a:xfrm flipV="1">
            <a:off x="3009900" y="3267075"/>
            <a:ext cx="292417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7208E4D0-B7FE-458D-9847-D467323AAFA2}"/>
              </a:ext>
            </a:extLst>
          </p:cNvPr>
          <p:cNvSpPr txBox="1"/>
          <p:nvPr/>
        </p:nvSpPr>
        <p:spPr>
          <a:xfrm>
            <a:off x="5562600" y="32480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8" name="Prava linija spajanja sa strelicom 7">
            <a:extLst>
              <a:ext uri="{FF2B5EF4-FFF2-40B4-BE49-F238E27FC236}">
                <a16:creationId xmlns:a16="http://schemas.microsoft.com/office/drawing/2014/main" id="{A20CF459-6C5E-4BE8-A3B2-02A8B56AD95A}"/>
              </a:ext>
            </a:extLst>
          </p:cNvPr>
          <p:cNvCxnSpPr>
            <a:cxnSpLocks/>
          </p:cNvCxnSpPr>
          <p:nvPr/>
        </p:nvCxnSpPr>
        <p:spPr>
          <a:xfrm flipV="1">
            <a:off x="3190874" y="3476624"/>
            <a:ext cx="1200150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a linija spajanja sa strelicom 8">
            <a:extLst>
              <a:ext uri="{FF2B5EF4-FFF2-40B4-BE49-F238E27FC236}">
                <a16:creationId xmlns:a16="http://schemas.microsoft.com/office/drawing/2014/main" id="{358F90E2-9F4F-4095-88AF-F5A3D8015C06}"/>
              </a:ext>
            </a:extLst>
          </p:cNvPr>
          <p:cNvCxnSpPr>
            <a:cxnSpLocks/>
          </p:cNvCxnSpPr>
          <p:nvPr/>
        </p:nvCxnSpPr>
        <p:spPr>
          <a:xfrm>
            <a:off x="4400549" y="3476624"/>
            <a:ext cx="9525" cy="1981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9FB8DB35-DD38-4993-885F-1A3384138A25}"/>
              </a:ext>
            </a:extLst>
          </p:cNvPr>
          <p:cNvSpPr txBox="1"/>
          <p:nvPr/>
        </p:nvSpPr>
        <p:spPr>
          <a:xfrm>
            <a:off x="4038600" y="476250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/>
              <a:t>4</a:t>
            </a:r>
            <a:endParaRPr lang="sr-Latn-RS" b="1">
              <a:cs typeface="Calibri"/>
            </a:endParaRP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D48CBEC7-AE03-4F04-BEE4-6E9E83754A79}"/>
              </a:ext>
            </a:extLst>
          </p:cNvPr>
          <p:cNvCxnSpPr>
            <a:cxnSpLocks/>
          </p:cNvCxnSpPr>
          <p:nvPr/>
        </p:nvCxnSpPr>
        <p:spPr>
          <a:xfrm flipV="1">
            <a:off x="4772024" y="2695574"/>
            <a:ext cx="1543050" cy="190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8707A302-BA51-480B-AAC7-B42F0691B467}"/>
              </a:ext>
            </a:extLst>
          </p:cNvPr>
          <p:cNvCxnSpPr>
            <a:cxnSpLocks/>
          </p:cNvCxnSpPr>
          <p:nvPr/>
        </p:nvCxnSpPr>
        <p:spPr>
          <a:xfrm>
            <a:off x="6315074" y="2705099"/>
            <a:ext cx="0" cy="3524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kvir za tekst 13">
            <a:extLst>
              <a:ext uri="{FF2B5EF4-FFF2-40B4-BE49-F238E27FC236}">
                <a16:creationId xmlns:a16="http://schemas.microsoft.com/office/drawing/2014/main" id="{B15E06BA-1630-404D-92ED-C794A80D3224}"/>
              </a:ext>
            </a:extLst>
          </p:cNvPr>
          <p:cNvSpPr txBox="1"/>
          <p:nvPr/>
        </p:nvSpPr>
        <p:spPr>
          <a:xfrm>
            <a:off x="4772025" y="2190750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/>
              <a:t>8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D4B68047-72C7-476C-97DA-A6497FC99C92}"/>
              </a:ext>
            </a:extLst>
          </p:cNvPr>
          <p:cNvCxnSpPr>
            <a:cxnSpLocks/>
          </p:cNvCxnSpPr>
          <p:nvPr/>
        </p:nvCxnSpPr>
        <p:spPr>
          <a:xfrm flipH="1">
            <a:off x="2571752" y="3847558"/>
            <a:ext cx="0" cy="838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D562B896-B2DB-468A-9704-F7C750F3C8F1}"/>
              </a:ext>
            </a:extLst>
          </p:cNvPr>
          <p:cNvCxnSpPr>
            <a:cxnSpLocks/>
          </p:cNvCxnSpPr>
          <p:nvPr/>
        </p:nvCxnSpPr>
        <p:spPr>
          <a:xfrm>
            <a:off x="5086349" y="5905499"/>
            <a:ext cx="1533525" cy="95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a linija spajanja sa strelicom 16">
            <a:extLst>
              <a:ext uri="{FF2B5EF4-FFF2-40B4-BE49-F238E27FC236}">
                <a16:creationId xmlns:a16="http://schemas.microsoft.com/office/drawing/2014/main" id="{D839B1FC-E30E-41E6-B1E4-DFA29901CB8C}"/>
              </a:ext>
            </a:extLst>
          </p:cNvPr>
          <p:cNvCxnSpPr>
            <a:cxnSpLocks/>
          </p:cNvCxnSpPr>
          <p:nvPr/>
        </p:nvCxnSpPr>
        <p:spPr>
          <a:xfrm>
            <a:off x="6610349" y="5000624"/>
            <a:ext cx="19050" cy="9048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5A7D4659-8C42-4455-B690-4B78198517B1}"/>
              </a:ext>
            </a:extLst>
          </p:cNvPr>
          <p:cNvSpPr txBox="1"/>
          <p:nvPr/>
        </p:nvSpPr>
        <p:spPr>
          <a:xfrm>
            <a:off x="6276974" y="5229225"/>
            <a:ext cx="28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3FDCB8-A57B-460C-94B6-1DE7C9DED27E}"/>
              </a:ext>
            </a:extLst>
          </p:cNvPr>
          <p:cNvSpPr/>
          <p:nvPr/>
        </p:nvSpPr>
        <p:spPr>
          <a:xfrm>
            <a:off x="6845300" y="23717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5EB62-F046-4D9F-8652-3B9E8826CBB2}"/>
              </a:ext>
            </a:extLst>
          </p:cNvPr>
          <p:cNvSpPr/>
          <p:nvPr/>
        </p:nvSpPr>
        <p:spPr>
          <a:xfrm>
            <a:off x="6845300" y="2073274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CB8EA-404C-4A04-A0B0-554E478B1D97}"/>
              </a:ext>
            </a:extLst>
          </p:cNvPr>
          <p:cNvSpPr/>
          <p:nvPr/>
        </p:nvSpPr>
        <p:spPr>
          <a:xfrm>
            <a:off x="6838950" y="179069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46BE35A1-366E-4B13-9C20-631D5DFE03FD}"/>
              </a:ext>
            </a:extLst>
          </p:cNvPr>
          <p:cNvSpPr txBox="1"/>
          <p:nvPr/>
        </p:nvSpPr>
        <p:spPr>
          <a:xfrm>
            <a:off x="7029450" y="1695450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</a:p>
          <a:p>
            <a:r>
              <a:rPr lang="sr-Latn-RS" err="1">
                <a:cs typeface="Calibri"/>
              </a:rPr>
              <a:t>Root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B3F079-76AD-4416-ACDC-FFB10EAE3BA3}"/>
              </a:ext>
            </a:extLst>
          </p:cNvPr>
          <p:cNvSpPr/>
          <p:nvPr/>
        </p:nvSpPr>
        <p:spPr>
          <a:xfrm>
            <a:off x="3009899" y="31718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1FB42A-2688-449A-81F0-5EA82A60C4F3}"/>
              </a:ext>
            </a:extLst>
          </p:cNvPr>
          <p:cNvSpPr/>
          <p:nvPr/>
        </p:nvSpPr>
        <p:spPr>
          <a:xfrm>
            <a:off x="2619374" y="29813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46E79-6E20-4ABE-88E2-CF444F94F35C}"/>
              </a:ext>
            </a:extLst>
          </p:cNvPr>
          <p:cNvSpPr/>
          <p:nvPr/>
        </p:nvSpPr>
        <p:spPr>
          <a:xfrm>
            <a:off x="3105149" y="340042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668E6B-0B18-409A-830D-366101DA18C7}"/>
              </a:ext>
            </a:extLst>
          </p:cNvPr>
          <p:cNvSpPr/>
          <p:nvPr/>
        </p:nvSpPr>
        <p:spPr>
          <a:xfrm>
            <a:off x="2876549" y="37623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7F530-B327-4CCE-BAA7-2808CF3EC348}"/>
              </a:ext>
            </a:extLst>
          </p:cNvPr>
          <p:cNvSpPr/>
          <p:nvPr/>
        </p:nvSpPr>
        <p:spPr>
          <a:xfrm>
            <a:off x="2457449" y="37337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C7283-4118-4216-AB6B-99A4534BD399}"/>
              </a:ext>
            </a:extLst>
          </p:cNvPr>
          <p:cNvSpPr/>
          <p:nvPr/>
        </p:nvSpPr>
        <p:spPr>
          <a:xfrm>
            <a:off x="2492375" y="4524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F0554C-8C4E-4F18-96A4-75889F2D12D1}"/>
              </a:ext>
            </a:extLst>
          </p:cNvPr>
          <p:cNvSpPr/>
          <p:nvPr/>
        </p:nvSpPr>
        <p:spPr>
          <a:xfrm>
            <a:off x="4302125" y="5295900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071B4C-0045-4BBE-9AD3-6F4799A311B6}"/>
              </a:ext>
            </a:extLst>
          </p:cNvPr>
          <p:cNvSpPr/>
          <p:nvPr/>
        </p:nvSpPr>
        <p:spPr>
          <a:xfrm>
            <a:off x="6521450" y="50006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9E084C-7B72-4476-AB90-83833FE6764A}"/>
              </a:ext>
            </a:extLst>
          </p:cNvPr>
          <p:cNvSpPr/>
          <p:nvPr/>
        </p:nvSpPr>
        <p:spPr>
          <a:xfrm>
            <a:off x="5845175" y="317182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BE7E1E-995B-4752-8207-0F5682845F0A}"/>
              </a:ext>
            </a:extLst>
          </p:cNvPr>
          <p:cNvSpPr/>
          <p:nvPr/>
        </p:nvSpPr>
        <p:spPr>
          <a:xfrm>
            <a:off x="4759325" y="2619375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21C50A-AD28-4040-B8EA-CD1D5E360B29}"/>
              </a:ext>
            </a:extLst>
          </p:cNvPr>
          <p:cNvSpPr/>
          <p:nvPr/>
        </p:nvSpPr>
        <p:spPr>
          <a:xfrm>
            <a:off x="6238874" y="28860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08FE18-6B23-4A4B-B6AB-4D51D57A787C}"/>
              </a:ext>
            </a:extLst>
          </p:cNvPr>
          <p:cNvSpPr/>
          <p:nvPr/>
        </p:nvSpPr>
        <p:spPr>
          <a:xfrm>
            <a:off x="5086349" y="58292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FB2573-B6F5-4DD8-A154-AAE62D76EFBE}"/>
              </a:ext>
            </a:extLst>
          </p:cNvPr>
          <p:cNvSpPr/>
          <p:nvPr/>
        </p:nvSpPr>
        <p:spPr>
          <a:xfrm>
            <a:off x="3749675" y="25971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B3D70C-4DF9-4236-98E8-8D5C474F7018}"/>
              </a:ext>
            </a:extLst>
          </p:cNvPr>
          <p:cNvSpPr/>
          <p:nvPr/>
        </p:nvSpPr>
        <p:spPr>
          <a:xfrm>
            <a:off x="2873375" y="43878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C05B6544-34D6-4087-9B3D-71BFDB61FD2D}"/>
              </a:ext>
            </a:extLst>
          </p:cNvPr>
          <p:cNvSpPr txBox="1"/>
          <p:nvPr/>
        </p:nvSpPr>
        <p:spPr>
          <a:xfrm>
            <a:off x="57307" y="1687814"/>
            <a:ext cx="2980616" cy="212365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200"/>
              <a:t>Redosled prilikom određivanja portova:</a:t>
            </a:r>
            <a:endParaRPr lang="sr-Latn-RS" sz="1200">
              <a:cs typeface="Calibri"/>
            </a:endParaRPr>
          </a:p>
          <a:p>
            <a:pPr marL="342900" indent="-342900">
              <a:buAutoNum type="arabicPeriod"/>
            </a:pPr>
            <a:r>
              <a:rPr lang="sr-Latn-RS" sz="1200" b="1">
                <a:cs typeface="Calibri"/>
              </a:rPr>
              <a:t>Kumulativna cena od </a:t>
            </a:r>
            <a:r>
              <a:rPr lang="sr-Latn-RS" sz="1200" b="1" err="1">
                <a:cs typeface="Calibri"/>
              </a:rPr>
              <a:t>root</a:t>
            </a:r>
            <a:r>
              <a:rPr lang="sr-Latn-RS" sz="1200" b="1" dirty="0">
                <a:cs typeface="Calibri"/>
              </a:rPr>
              <a:t> </a:t>
            </a:r>
            <a:r>
              <a:rPr lang="sr-Latn-RS" sz="1200" b="1" err="1">
                <a:cs typeface="Calibri"/>
              </a:rPr>
              <a:t>bridge</a:t>
            </a:r>
            <a:r>
              <a:rPr lang="sr-Latn-RS" sz="1200" b="1">
                <a:cs typeface="Calibri"/>
              </a:rPr>
              <a:t>-a do posmatranog linka</a:t>
            </a:r>
          </a:p>
          <a:p>
            <a:pPr marL="342900" indent="-342900">
              <a:buAutoNum type="arabicPeriod"/>
            </a:pPr>
            <a:r>
              <a:rPr lang="sr-Latn-RS" sz="1200" err="1">
                <a:cs typeface="Calibri"/>
              </a:rPr>
              <a:t>Bridge</a:t>
            </a:r>
            <a:r>
              <a:rPr lang="sr-Latn-RS" sz="1200">
                <a:cs typeface="Calibri"/>
              </a:rPr>
              <a:t> ID</a:t>
            </a:r>
          </a:p>
          <a:p>
            <a:pPr marL="800100" lvl="1" indent="-342900">
              <a:buAutoNum type="arabicPeriod"/>
            </a:pPr>
            <a:r>
              <a:rPr lang="sr-Latn-RS" sz="1200">
                <a:cs typeface="Calibri"/>
              </a:rPr>
              <a:t>Samo niži </a:t>
            </a:r>
            <a:r>
              <a:rPr lang="sr-Latn-RS" sz="1200" err="1">
                <a:cs typeface="Calibri"/>
              </a:rPr>
              <a:t>priority</a:t>
            </a:r>
            <a:endParaRPr lang="sr-Latn-RS" sz="120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sr-Latn-RS" sz="1200">
                <a:cs typeface="Calibri"/>
              </a:rPr>
              <a:t>Ukoliko imaju isti </a:t>
            </a:r>
            <a:r>
              <a:rPr lang="sr-Latn-RS" sz="1200" err="1">
                <a:cs typeface="Calibri"/>
              </a:rPr>
              <a:t>priority</a:t>
            </a:r>
            <a:r>
              <a:rPr lang="sr-Latn-RS" sz="1200">
                <a:cs typeface="Calibri"/>
              </a:rPr>
              <a:t> onda gledamo nižu MAC adresu</a:t>
            </a:r>
          </a:p>
          <a:p>
            <a:pPr marL="342900" indent="-342900">
              <a:buAutoNum type="arabicPeriod"/>
            </a:pPr>
            <a:r>
              <a:rPr lang="sr-Latn-RS" sz="1200">
                <a:cs typeface="Calibri"/>
              </a:rPr>
              <a:t>Port ID manjeg broja</a:t>
            </a:r>
          </a:p>
          <a:p>
            <a:pPr marL="342900" indent="-342900">
              <a:buAutoNum type="arabicPeriod"/>
            </a:pPr>
            <a:endParaRPr lang="sr-Latn-RS" sz="1200">
              <a:cs typeface="Calibri"/>
            </a:endParaRPr>
          </a:p>
          <a:p>
            <a:r>
              <a:rPr lang="sr-Latn-RS" sz="1200">
                <a:cs typeface="Calibri"/>
              </a:rPr>
              <a:t>Ukoliko imamo samo jednu vezu </a:t>
            </a:r>
            <a:r>
              <a:rPr lang="sr-Latn-RS" sz="1200" err="1">
                <a:cs typeface="Calibri"/>
              </a:rPr>
              <a:t>izmedju</a:t>
            </a:r>
            <a:r>
              <a:rPr lang="sr-Latn-RS" sz="1200" dirty="0">
                <a:cs typeface="Calibri"/>
              </a:rPr>
              <a:t> </a:t>
            </a:r>
            <a:r>
              <a:rPr lang="sr-Latn-RS" sz="1200">
                <a:cs typeface="Calibri"/>
              </a:rPr>
              <a:t>dva </a:t>
            </a:r>
            <a:r>
              <a:rPr lang="sr-Latn-RS" sz="1200" err="1">
                <a:cs typeface="Calibri"/>
              </a:rPr>
              <a:t>swith</a:t>
            </a:r>
            <a:r>
              <a:rPr lang="sr-Latn-RS" sz="1200">
                <a:cs typeface="Calibri"/>
              </a:rPr>
              <a:t>-a, gledamo samo kumulativnu cenu.</a:t>
            </a:r>
            <a:endParaRPr lang="sr-Latn-RS"/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91EA7F80-3EBD-4FF8-8A6E-945DEACA8798}"/>
              </a:ext>
            </a:extLst>
          </p:cNvPr>
          <p:cNvSpPr txBox="1"/>
          <p:nvPr/>
        </p:nvSpPr>
        <p:spPr>
          <a:xfrm>
            <a:off x="1971674" y="45815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>
                <a:cs typeface="Calibri"/>
              </a:rPr>
              <a:t>19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C7853D2-B72F-4855-8C02-E1347FB13963}"/>
              </a:ext>
            </a:extLst>
          </p:cNvPr>
          <p:cNvSpPr/>
          <p:nvPr/>
        </p:nvSpPr>
        <p:spPr>
          <a:xfrm>
            <a:off x="2959100" y="51593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793C7D-7F3A-4C22-9D1D-37D89784D12D}"/>
              </a:ext>
            </a:extLst>
          </p:cNvPr>
          <p:cNvSpPr/>
          <p:nvPr/>
        </p:nvSpPr>
        <p:spPr>
          <a:xfrm>
            <a:off x="4067174" y="57816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24B4FA-304D-4F6C-8F0F-259BBB16A881}"/>
              </a:ext>
            </a:extLst>
          </p:cNvPr>
          <p:cNvSpPr/>
          <p:nvPr/>
        </p:nvSpPr>
        <p:spPr>
          <a:xfrm>
            <a:off x="4540250" y="277812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CFE49F-32FE-4BA8-B3F1-51E75CC0A77B}"/>
              </a:ext>
            </a:extLst>
          </p:cNvPr>
          <p:cNvSpPr/>
          <p:nvPr/>
        </p:nvSpPr>
        <p:spPr>
          <a:xfrm>
            <a:off x="4543424" y="52196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185C8E-8914-46B7-A27E-E4D6A90A2222}"/>
              </a:ext>
            </a:extLst>
          </p:cNvPr>
          <p:cNvSpPr/>
          <p:nvPr/>
        </p:nvSpPr>
        <p:spPr>
          <a:xfrm>
            <a:off x="6035675" y="499744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F25DBB-EA99-4F9D-A51D-9C785F82DCE3}"/>
              </a:ext>
            </a:extLst>
          </p:cNvPr>
          <p:cNvSpPr/>
          <p:nvPr/>
        </p:nvSpPr>
        <p:spPr>
          <a:xfrm>
            <a:off x="5086349" y="5600697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B3DB7F-677F-4A8F-A54B-56FE4A2D10BD}"/>
              </a:ext>
            </a:extLst>
          </p:cNvPr>
          <p:cNvSpPr/>
          <p:nvPr/>
        </p:nvSpPr>
        <p:spPr>
          <a:xfrm>
            <a:off x="6035675" y="43592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3F90F1-E2D8-422A-87D2-668DA6360AFA}"/>
              </a:ext>
            </a:extLst>
          </p:cNvPr>
          <p:cNvSpPr/>
          <p:nvPr/>
        </p:nvSpPr>
        <p:spPr>
          <a:xfrm>
            <a:off x="6483350" y="435927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FD44D8-00DD-4164-948A-6611691BCA3E}"/>
              </a:ext>
            </a:extLst>
          </p:cNvPr>
          <p:cNvSpPr/>
          <p:nvPr/>
        </p:nvSpPr>
        <p:spPr>
          <a:xfrm>
            <a:off x="6000749" y="36861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61CB49-7B98-46EA-BDE6-40996FE677D9}"/>
              </a:ext>
            </a:extLst>
          </p:cNvPr>
          <p:cNvSpPr/>
          <p:nvPr/>
        </p:nvSpPr>
        <p:spPr>
          <a:xfrm>
            <a:off x="6438899" y="368617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6489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C89FBA-6513-4AC6-8B4C-0020DDF9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cs typeface="Calibri Light"/>
              </a:rPr>
              <a:t>Najbitnije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C9964F3-BC38-4946-B149-BB2A31CF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cs typeface="Calibri"/>
              </a:rPr>
              <a:t>Manji port ID onog koji </a:t>
            </a:r>
            <a:r>
              <a:rPr lang="sr-Latn-RS" err="1">
                <a:cs typeface="Calibri"/>
              </a:rPr>
              <a:t>salje</a:t>
            </a:r>
            <a:r>
              <a:rPr lang="sr-Latn-RS" dirty="0">
                <a:cs typeface="Calibri"/>
              </a:rPr>
              <a:t> kada je aktivna putanja  </a:t>
            </a:r>
          </a:p>
          <a:p>
            <a:r>
              <a:rPr lang="sr-Latn-RS" dirty="0">
                <a:cs typeface="Calibri"/>
              </a:rPr>
              <a:t>Na </a:t>
            </a:r>
            <a:r>
              <a:rPr lang="sr-Latn-RS" err="1">
                <a:cs typeface="Calibri"/>
              </a:rPr>
              <a:t>root</a:t>
            </a:r>
            <a:r>
              <a:rPr lang="sr-Latn-RS" dirty="0">
                <a:cs typeface="Calibri"/>
              </a:rPr>
              <a:t> </a:t>
            </a:r>
            <a:r>
              <a:rPr lang="sr-Latn-RS" err="1">
                <a:cs typeface="Calibri"/>
              </a:rPr>
              <a:t>bridge</a:t>
            </a:r>
            <a:r>
              <a:rPr lang="sr-Latn-RS">
                <a:cs typeface="Calibri"/>
              </a:rPr>
              <a:t> svi portovi su </a:t>
            </a:r>
            <a:r>
              <a:rPr lang="sr-Latn-RS" err="1">
                <a:cs typeface="Calibri"/>
              </a:rPr>
              <a:t>designated</a:t>
            </a:r>
            <a:endParaRPr lang="sr-Latn-RS">
              <a:cs typeface="Calibri"/>
            </a:endParaRPr>
          </a:p>
          <a:p>
            <a:r>
              <a:rPr lang="sr-Latn-RS" err="1">
                <a:ea typeface="+mn-lt"/>
                <a:cs typeface="+mn-lt"/>
              </a:rPr>
              <a:t>Designated</a:t>
            </a:r>
            <a:r>
              <a:rPr lang="sr-Latn-RS" dirty="0">
                <a:ea typeface="+mn-lt"/>
                <a:cs typeface="+mn-lt"/>
              </a:rPr>
              <a:t> + </a:t>
            </a:r>
            <a:r>
              <a:rPr lang="sr-Latn-RS" err="1">
                <a:ea typeface="+mn-lt"/>
                <a:cs typeface="+mn-lt"/>
              </a:rPr>
              <a:t>Blocked</a:t>
            </a:r>
            <a:r>
              <a:rPr lang="sr-Latn-RS" dirty="0">
                <a:ea typeface="+mn-lt"/>
                <a:cs typeface="+mn-lt"/>
              </a:rPr>
              <a:t> </a:t>
            </a:r>
          </a:p>
          <a:p>
            <a:r>
              <a:rPr lang="sr-Latn-RS" err="1">
                <a:ea typeface="+mn-lt"/>
                <a:cs typeface="+mn-lt"/>
              </a:rPr>
              <a:t>Designated</a:t>
            </a:r>
            <a:r>
              <a:rPr lang="sr-Latn-RS" dirty="0">
                <a:ea typeface="+mn-lt"/>
                <a:cs typeface="+mn-lt"/>
              </a:rPr>
              <a:t> + </a:t>
            </a:r>
            <a:r>
              <a:rPr lang="sr-Latn-RS" err="1">
                <a:ea typeface="+mn-lt"/>
                <a:cs typeface="+mn-lt"/>
              </a:rPr>
              <a:t>Root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7088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cs typeface="Calibri Light"/>
              </a:rPr>
              <a:t>1. kolokvijum 2019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S4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3650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1. Odredjivanje root bridge</a:t>
            </a: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S1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2C0.111.732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</a:t>
            </a:r>
            <a:r>
              <a:rPr lang="sr-Latn-RS" sz="1000" b="1">
                <a:solidFill>
                  <a:srgbClr val="7F7F7F"/>
                </a:solidFill>
                <a:cs typeface="Calibri"/>
              </a:rPr>
              <a:t>4096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S4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</a:t>
            </a:r>
            <a:r>
              <a:rPr lang="sr-Latn-RS" sz="1000" b="1">
                <a:solidFill>
                  <a:srgbClr val="7F7F7F"/>
                </a:solidFill>
                <a:cs typeface="Calibri"/>
              </a:rPr>
              <a:t>4096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</a:t>
            </a:r>
            <a:r>
              <a:rPr lang="sr-Latn-RS" sz="1000" b="1">
                <a:solidFill>
                  <a:schemeClr val="bg1">
                    <a:lumMod val="50000"/>
                  </a:schemeClr>
                </a:solidFill>
                <a:cs typeface="Calibri"/>
              </a:rPr>
              <a:t>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59250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2. Odredjivanje aktivnih putanja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S4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212.768.58A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6785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2.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aktivnih putanja</a:t>
            </a:r>
            <a:br>
              <a:rPr lang="sr-Latn-RS" sz="3200">
                <a:cs typeface="Calibri Light"/>
              </a:rPr>
            </a:br>
            <a:r>
              <a:rPr lang="sr-Latn-RS" sz="1200">
                <a:cs typeface="Calibri Light"/>
              </a:rPr>
              <a:t>Port brzine 1Gb/s ima težinu 4. </a:t>
            </a:r>
            <a:br>
              <a:rPr lang="sr-Latn-RS" sz="1200">
                <a:cs typeface="Calibri Light"/>
              </a:rPr>
            </a:br>
            <a:r>
              <a:rPr lang="sr-Latn-RS" sz="1200">
                <a:cs typeface="Calibri Light"/>
              </a:rPr>
              <a:t>Port brzine 100Mb/s ima težinu 19.</a:t>
            </a: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781549" y="3476625"/>
            <a:ext cx="1409700" cy="0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5305424" y="34766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trike="sngStrike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1B3F9440-9A40-4A3A-A132-C92146F94600}"/>
              </a:ext>
            </a:extLst>
          </p:cNvPr>
          <p:cNvSpPr txBox="1"/>
          <p:nvPr/>
        </p:nvSpPr>
        <p:spPr>
          <a:xfrm>
            <a:off x="6515100" y="1990725"/>
            <a:ext cx="25336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cs typeface="Calibri"/>
              </a:rPr>
              <a:t>Zašto ne biramo ovu putanju?</a:t>
            </a:r>
          </a:p>
          <a:p>
            <a:r>
              <a:rPr lang="sr-Latn-RS" sz="1200">
                <a:cs typeface="Calibri"/>
              </a:rPr>
              <a:t>Preko F1 porta </a:t>
            </a:r>
            <a:r>
              <a:rPr lang="sr-Latn-RS" sz="1200" err="1">
                <a:cs typeface="Calibri"/>
              </a:rPr>
              <a:t>switch</a:t>
            </a:r>
            <a:r>
              <a:rPr lang="sr-Latn-RS" sz="1200">
                <a:cs typeface="Calibri"/>
              </a:rPr>
              <a:t>-a </a:t>
            </a:r>
            <a:r>
              <a:rPr lang="sr-Latn-RS" sz="1200" err="1">
                <a:cs typeface="Calibri"/>
              </a:rPr>
              <a:t>A</a:t>
            </a:r>
            <a:r>
              <a:rPr lang="sr-Latn-RS" sz="1200">
                <a:cs typeface="Calibri"/>
              </a:rPr>
              <a:t> cena je 23. </a:t>
            </a:r>
            <a:endParaRPr lang="sr-Latn-RS">
              <a:cs typeface="Calibri"/>
            </a:endParaRPr>
          </a:p>
          <a:p>
            <a:r>
              <a:rPr lang="sr-Latn-RS" sz="1200">
                <a:cs typeface="Calibri"/>
              </a:rPr>
              <a:t>Preko G1 porta </a:t>
            </a:r>
            <a:r>
              <a:rPr lang="sr-Latn-RS" sz="1200" err="1">
                <a:cs typeface="Calibri"/>
              </a:rPr>
              <a:t>switch</a:t>
            </a:r>
            <a:r>
              <a:rPr lang="sr-Latn-RS" sz="1200">
                <a:cs typeface="Calibri"/>
              </a:rPr>
              <a:t>-a B cena je 12.</a:t>
            </a:r>
            <a:endParaRPr lang="sr-Latn-RS"/>
          </a:p>
        </p:txBody>
      </p:sp>
      <p:sp>
        <p:nvSpPr>
          <p:cNvPr id="15" name="Okvir za tekst 14">
            <a:extLst>
              <a:ext uri="{FF2B5EF4-FFF2-40B4-BE49-F238E27FC236}">
                <a16:creationId xmlns:a16="http://schemas.microsoft.com/office/drawing/2014/main" id="{5E70E54D-4584-4087-9A36-A3517429C263}"/>
              </a:ext>
            </a:extLst>
          </p:cNvPr>
          <p:cNvSpPr txBox="1"/>
          <p:nvPr/>
        </p:nvSpPr>
        <p:spPr>
          <a:xfrm>
            <a:off x="6238874" y="4676774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B</a:t>
            </a:r>
          </a:p>
        </p:txBody>
      </p:sp>
      <p:sp>
        <p:nvSpPr>
          <p:cNvPr id="22" name="Okvir za tekst 21">
            <a:extLst>
              <a:ext uri="{FF2B5EF4-FFF2-40B4-BE49-F238E27FC236}">
                <a16:creationId xmlns:a16="http://schemas.microsoft.com/office/drawing/2014/main" id="{A6EB1889-E0DC-471C-AFC4-F42209F1B294}"/>
              </a:ext>
            </a:extLst>
          </p:cNvPr>
          <p:cNvSpPr txBox="1"/>
          <p:nvPr/>
        </p:nvSpPr>
        <p:spPr>
          <a:xfrm>
            <a:off x="6229350" y="3295650"/>
            <a:ext cx="51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cs typeface="Calibri"/>
              </a:rPr>
              <a:t>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7261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2. Odredjivanje aktivnih putanja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S4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4F0.323.212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60955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2. Odredjivanje aktivnih putanja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S3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200.123.444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63376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2. Odredjivanje aktivnih putanja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rgbClr val="7F7F7F"/>
                </a:solidFill>
              </a:rPr>
              <a:t>S5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>
                <a:solidFill>
                  <a:srgbClr val="7F7F7F"/>
                </a:solidFill>
                <a:cs typeface="Calibri"/>
              </a:rPr>
              <a:t>MAC: 300.123.323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36992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>
                <a:ea typeface="+mj-lt"/>
                <a:cs typeface="+mj-lt"/>
              </a:rPr>
              <a:t>2. Odredjivanje aktivnih putanja</a:t>
            </a:r>
            <a:endParaRPr lang="sr-Latn-RS"/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90069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26766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aktivnih putanja </a:t>
            </a:r>
            <a:endParaRPr lang="sr-Latn-RS" sz="320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741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26766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aktivnih putanja </a:t>
            </a:r>
            <a:endParaRPr lang="sr-Latn-RS" sz="320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78A6B-FB42-42B7-AE4A-E51728BA267E}"/>
              </a:ext>
            </a:extLst>
          </p:cNvPr>
          <p:cNvSpPr/>
          <p:nvPr/>
        </p:nvSpPr>
        <p:spPr>
          <a:xfrm>
            <a:off x="3383186" y="574530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7CD5BF-589A-4AC0-AB1A-7E35CBC61783}"/>
              </a:ext>
            </a:extLst>
          </p:cNvPr>
          <p:cNvSpPr/>
          <p:nvPr/>
        </p:nvSpPr>
        <p:spPr>
          <a:xfrm>
            <a:off x="3751591" y="549025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EEF7F4-1B12-4453-9D66-B460CA22A6A8}"/>
              </a:ext>
            </a:extLst>
          </p:cNvPr>
          <p:cNvSpPr/>
          <p:nvPr/>
        </p:nvSpPr>
        <p:spPr>
          <a:xfrm>
            <a:off x="3987747" y="549970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6F3D84-5351-4884-B41F-28F09430C71A}"/>
              </a:ext>
            </a:extLst>
          </p:cNvPr>
          <p:cNvSpPr/>
          <p:nvPr/>
        </p:nvSpPr>
        <p:spPr>
          <a:xfrm>
            <a:off x="4195567" y="5849213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39CBC3-C534-4A29-B674-9531ED5BD095}"/>
              </a:ext>
            </a:extLst>
          </p:cNvPr>
          <p:cNvSpPr/>
          <p:nvPr/>
        </p:nvSpPr>
        <p:spPr>
          <a:xfrm>
            <a:off x="4195566" y="56508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48562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26766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aktivnih putanja </a:t>
            </a:r>
            <a:endParaRPr lang="sr-Latn-RS" sz="320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78A6B-FB42-42B7-AE4A-E51728BA267E}"/>
              </a:ext>
            </a:extLst>
          </p:cNvPr>
          <p:cNvSpPr/>
          <p:nvPr/>
        </p:nvSpPr>
        <p:spPr>
          <a:xfrm>
            <a:off x="3383186" y="574530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7CD5BF-589A-4AC0-AB1A-7E35CBC61783}"/>
              </a:ext>
            </a:extLst>
          </p:cNvPr>
          <p:cNvSpPr/>
          <p:nvPr/>
        </p:nvSpPr>
        <p:spPr>
          <a:xfrm>
            <a:off x="3751591" y="549025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EEF7F4-1B12-4453-9D66-B460CA22A6A8}"/>
              </a:ext>
            </a:extLst>
          </p:cNvPr>
          <p:cNvSpPr/>
          <p:nvPr/>
        </p:nvSpPr>
        <p:spPr>
          <a:xfrm>
            <a:off x="3987747" y="549970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6F3D84-5351-4884-B41F-28F09430C71A}"/>
              </a:ext>
            </a:extLst>
          </p:cNvPr>
          <p:cNvSpPr/>
          <p:nvPr/>
        </p:nvSpPr>
        <p:spPr>
          <a:xfrm>
            <a:off x="4195567" y="5849213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39CBC3-C534-4A29-B674-9531ED5BD095}"/>
              </a:ext>
            </a:extLst>
          </p:cNvPr>
          <p:cNvSpPr/>
          <p:nvPr/>
        </p:nvSpPr>
        <p:spPr>
          <a:xfrm>
            <a:off x="4195566" y="56508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3630CC-5412-4003-A923-3B44D857F61E}"/>
              </a:ext>
            </a:extLst>
          </p:cNvPr>
          <p:cNvSpPr/>
          <p:nvPr/>
        </p:nvSpPr>
        <p:spPr>
          <a:xfrm>
            <a:off x="3984652" y="3067364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762154-961E-45FC-91F5-166E8C0F6905}"/>
              </a:ext>
            </a:extLst>
          </p:cNvPr>
          <p:cNvSpPr/>
          <p:nvPr/>
        </p:nvSpPr>
        <p:spPr>
          <a:xfrm>
            <a:off x="5845569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F59D78-58B7-4891-B706-82CDF4553D77}"/>
              </a:ext>
            </a:extLst>
          </p:cNvPr>
          <p:cNvSpPr/>
          <p:nvPr/>
        </p:nvSpPr>
        <p:spPr>
          <a:xfrm>
            <a:off x="5656643" y="3303521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8F51B68-7DE4-4170-80B3-9F62E84E8823}"/>
              </a:ext>
            </a:extLst>
          </p:cNvPr>
          <p:cNvSpPr/>
          <p:nvPr/>
        </p:nvSpPr>
        <p:spPr>
          <a:xfrm>
            <a:off x="2218196" y="3643587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CADEF0-7F6D-40DA-A603-811941DCF511}"/>
              </a:ext>
            </a:extLst>
          </p:cNvPr>
          <p:cNvSpPr/>
          <p:nvPr/>
        </p:nvSpPr>
        <p:spPr>
          <a:xfrm>
            <a:off x="1670313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5742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26766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aktivnih putanja </a:t>
            </a:r>
            <a:endParaRPr lang="sr-Latn-RS" sz="320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78A6B-FB42-42B7-AE4A-E51728BA267E}"/>
              </a:ext>
            </a:extLst>
          </p:cNvPr>
          <p:cNvSpPr/>
          <p:nvPr/>
        </p:nvSpPr>
        <p:spPr>
          <a:xfrm>
            <a:off x="3383186" y="574530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7CD5BF-589A-4AC0-AB1A-7E35CBC61783}"/>
              </a:ext>
            </a:extLst>
          </p:cNvPr>
          <p:cNvSpPr/>
          <p:nvPr/>
        </p:nvSpPr>
        <p:spPr>
          <a:xfrm>
            <a:off x="3751591" y="549025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EEF7F4-1B12-4453-9D66-B460CA22A6A8}"/>
              </a:ext>
            </a:extLst>
          </p:cNvPr>
          <p:cNvSpPr/>
          <p:nvPr/>
        </p:nvSpPr>
        <p:spPr>
          <a:xfrm>
            <a:off x="3987747" y="549970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6F3D84-5351-4884-B41F-28F09430C71A}"/>
              </a:ext>
            </a:extLst>
          </p:cNvPr>
          <p:cNvSpPr/>
          <p:nvPr/>
        </p:nvSpPr>
        <p:spPr>
          <a:xfrm>
            <a:off x="4195567" y="5849213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39CBC3-C534-4A29-B674-9531ED5BD095}"/>
              </a:ext>
            </a:extLst>
          </p:cNvPr>
          <p:cNvSpPr/>
          <p:nvPr/>
        </p:nvSpPr>
        <p:spPr>
          <a:xfrm>
            <a:off x="4195566" y="56508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3630CC-5412-4003-A923-3B44D857F61E}"/>
              </a:ext>
            </a:extLst>
          </p:cNvPr>
          <p:cNvSpPr/>
          <p:nvPr/>
        </p:nvSpPr>
        <p:spPr>
          <a:xfrm>
            <a:off x="3984652" y="3067364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762154-961E-45FC-91F5-166E8C0F6905}"/>
              </a:ext>
            </a:extLst>
          </p:cNvPr>
          <p:cNvSpPr/>
          <p:nvPr/>
        </p:nvSpPr>
        <p:spPr>
          <a:xfrm>
            <a:off x="5845569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F59D78-58B7-4891-B706-82CDF4553D77}"/>
              </a:ext>
            </a:extLst>
          </p:cNvPr>
          <p:cNvSpPr/>
          <p:nvPr/>
        </p:nvSpPr>
        <p:spPr>
          <a:xfrm>
            <a:off x="5656643" y="3303521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8F51B68-7DE4-4170-80B3-9F62E84E8823}"/>
              </a:ext>
            </a:extLst>
          </p:cNvPr>
          <p:cNvSpPr/>
          <p:nvPr/>
        </p:nvSpPr>
        <p:spPr>
          <a:xfrm>
            <a:off x="2218196" y="3643587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CADEF0-7F6D-40DA-A603-811941DCF511}"/>
              </a:ext>
            </a:extLst>
          </p:cNvPr>
          <p:cNvSpPr/>
          <p:nvPr/>
        </p:nvSpPr>
        <p:spPr>
          <a:xfrm>
            <a:off x="1670313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58B7EE-EAD5-4B52-BE55-82656D5B01A1}"/>
              </a:ext>
            </a:extLst>
          </p:cNvPr>
          <p:cNvSpPr/>
          <p:nvPr/>
        </p:nvSpPr>
        <p:spPr>
          <a:xfrm>
            <a:off x="4318368" y="2760280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F47BF2-A64E-46AB-AF2D-2F0FFC6BEC96}"/>
              </a:ext>
            </a:extLst>
          </p:cNvPr>
          <p:cNvSpPr/>
          <p:nvPr/>
        </p:nvSpPr>
        <p:spPr>
          <a:xfrm>
            <a:off x="5829773" y="384660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E2BDC8-85AE-45BD-82F5-E8471C5F850E}"/>
              </a:ext>
            </a:extLst>
          </p:cNvPr>
          <p:cNvSpPr/>
          <p:nvPr/>
        </p:nvSpPr>
        <p:spPr>
          <a:xfrm>
            <a:off x="167340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50450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5691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neaktivnih putanja </a:t>
            </a:r>
            <a:endParaRPr lang="sr-Latn-RS" sz="3200" dirty="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78A6B-FB42-42B7-AE4A-E51728BA267E}"/>
              </a:ext>
            </a:extLst>
          </p:cNvPr>
          <p:cNvSpPr/>
          <p:nvPr/>
        </p:nvSpPr>
        <p:spPr>
          <a:xfrm>
            <a:off x="3383186" y="574530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7CD5BF-589A-4AC0-AB1A-7E35CBC61783}"/>
              </a:ext>
            </a:extLst>
          </p:cNvPr>
          <p:cNvSpPr/>
          <p:nvPr/>
        </p:nvSpPr>
        <p:spPr>
          <a:xfrm>
            <a:off x="3751591" y="549025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EEF7F4-1B12-4453-9D66-B460CA22A6A8}"/>
              </a:ext>
            </a:extLst>
          </p:cNvPr>
          <p:cNvSpPr/>
          <p:nvPr/>
        </p:nvSpPr>
        <p:spPr>
          <a:xfrm>
            <a:off x="3987747" y="549970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6F3D84-5351-4884-B41F-28F09430C71A}"/>
              </a:ext>
            </a:extLst>
          </p:cNvPr>
          <p:cNvSpPr/>
          <p:nvPr/>
        </p:nvSpPr>
        <p:spPr>
          <a:xfrm>
            <a:off x="4195567" y="5849213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39CBC3-C534-4A29-B674-9531ED5BD095}"/>
              </a:ext>
            </a:extLst>
          </p:cNvPr>
          <p:cNvSpPr/>
          <p:nvPr/>
        </p:nvSpPr>
        <p:spPr>
          <a:xfrm>
            <a:off x="4195566" y="56508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3630CC-5412-4003-A923-3B44D857F61E}"/>
              </a:ext>
            </a:extLst>
          </p:cNvPr>
          <p:cNvSpPr/>
          <p:nvPr/>
        </p:nvSpPr>
        <p:spPr>
          <a:xfrm>
            <a:off x="3984652" y="3067364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762154-961E-45FC-91F5-166E8C0F6905}"/>
              </a:ext>
            </a:extLst>
          </p:cNvPr>
          <p:cNvSpPr/>
          <p:nvPr/>
        </p:nvSpPr>
        <p:spPr>
          <a:xfrm>
            <a:off x="5845569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F59D78-58B7-4891-B706-82CDF4553D77}"/>
              </a:ext>
            </a:extLst>
          </p:cNvPr>
          <p:cNvSpPr/>
          <p:nvPr/>
        </p:nvSpPr>
        <p:spPr>
          <a:xfrm>
            <a:off x="5656643" y="3303521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8F51B68-7DE4-4170-80B3-9F62E84E8823}"/>
              </a:ext>
            </a:extLst>
          </p:cNvPr>
          <p:cNvSpPr/>
          <p:nvPr/>
        </p:nvSpPr>
        <p:spPr>
          <a:xfrm>
            <a:off x="2218196" y="3643587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CADEF0-7F6D-40DA-A603-811941DCF511}"/>
              </a:ext>
            </a:extLst>
          </p:cNvPr>
          <p:cNvSpPr/>
          <p:nvPr/>
        </p:nvSpPr>
        <p:spPr>
          <a:xfrm>
            <a:off x="1670313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58B7EE-EAD5-4B52-BE55-82656D5B01A1}"/>
              </a:ext>
            </a:extLst>
          </p:cNvPr>
          <p:cNvSpPr/>
          <p:nvPr/>
        </p:nvSpPr>
        <p:spPr>
          <a:xfrm>
            <a:off x="4318368" y="2760280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F47BF2-A64E-46AB-AF2D-2F0FFC6BEC96}"/>
              </a:ext>
            </a:extLst>
          </p:cNvPr>
          <p:cNvSpPr/>
          <p:nvPr/>
        </p:nvSpPr>
        <p:spPr>
          <a:xfrm>
            <a:off x="5829773" y="384660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E2BDC8-85AE-45BD-82F5-E8471C5F850E}"/>
              </a:ext>
            </a:extLst>
          </p:cNvPr>
          <p:cNvSpPr/>
          <p:nvPr/>
        </p:nvSpPr>
        <p:spPr>
          <a:xfrm>
            <a:off x="167340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56996BA-5144-42EB-A37E-D66A42FB853D}"/>
              </a:ext>
            </a:extLst>
          </p:cNvPr>
          <p:cNvSpPr/>
          <p:nvPr/>
        </p:nvSpPr>
        <p:spPr>
          <a:xfrm>
            <a:off x="1821453" y="538553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61C75-D1FE-4138-BF1E-6790BB62E003}"/>
              </a:ext>
            </a:extLst>
          </p:cNvPr>
          <p:cNvSpPr/>
          <p:nvPr/>
        </p:nvSpPr>
        <p:spPr>
          <a:xfrm>
            <a:off x="5599965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54F8433-9BB7-42AF-B30F-B483B63BE315}"/>
              </a:ext>
            </a:extLst>
          </p:cNvPr>
          <p:cNvSpPr/>
          <p:nvPr/>
        </p:nvSpPr>
        <p:spPr>
          <a:xfrm>
            <a:off x="5826676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19933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5691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neaktivnih putanja </a:t>
            </a:r>
            <a:endParaRPr lang="sr-Latn-RS" sz="3200" dirty="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78A6B-FB42-42B7-AE4A-E51728BA267E}"/>
              </a:ext>
            </a:extLst>
          </p:cNvPr>
          <p:cNvSpPr/>
          <p:nvPr/>
        </p:nvSpPr>
        <p:spPr>
          <a:xfrm>
            <a:off x="3383186" y="574530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7CD5BF-589A-4AC0-AB1A-7E35CBC61783}"/>
              </a:ext>
            </a:extLst>
          </p:cNvPr>
          <p:cNvSpPr/>
          <p:nvPr/>
        </p:nvSpPr>
        <p:spPr>
          <a:xfrm>
            <a:off x="3751591" y="549025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EEF7F4-1B12-4453-9D66-B460CA22A6A8}"/>
              </a:ext>
            </a:extLst>
          </p:cNvPr>
          <p:cNvSpPr/>
          <p:nvPr/>
        </p:nvSpPr>
        <p:spPr>
          <a:xfrm>
            <a:off x="3987747" y="549970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6F3D84-5351-4884-B41F-28F09430C71A}"/>
              </a:ext>
            </a:extLst>
          </p:cNvPr>
          <p:cNvSpPr/>
          <p:nvPr/>
        </p:nvSpPr>
        <p:spPr>
          <a:xfrm>
            <a:off x="4195567" y="5849213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39CBC3-C534-4A29-B674-9531ED5BD095}"/>
              </a:ext>
            </a:extLst>
          </p:cNvPr>
          <p:cNvSpPr/>
          <p:nvPr/>
        </p:nvSpPr>
        <p:spPr>
          <a:xfrm>
            <a:off x="4195566" y="56508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3630CC-5412-4003-A923-3B44D857F61E}"/>
              </a:ext>
            </a:extLst>
          </p:cNvPr>
          <p:cNvSpPr/>
          <p:nvPr/>
        </p:nvSpPr>
        <p:spPr>
          <a:xfrm>
            <a:off x="3984652" y="3067364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762154-961E-45FC-91F5-166E8C0F6905}"/>
              </a:ext>
            </a:extLst>
          </p:cNvPr>
          <p:cNvSpPr/>
          <p:nvPr/>
        </p:nvSpPr>
        <p:spPr>
          <a:xfrm>
            <a:off x="5845569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F59D78-58B7-4891-B706-82CDF4553D77}"/>
              </a:ext>
            </a:extLst>
          </p:cNvPr>
          <p:cNvSpPr/>
          <p:nvPr/>
        </p:nvSpPr>
        <p:spPr>
          <a:xfrm>
            <a:off x="5656643" y="3303521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8F51B68-7DE4-4170-80B3-9F62E84E8823}"/>
              </a:ext>
            </a:extLst>
          </p:cNvPr>
          <p:cNvSpPr/>
          <p:nvPr/>
        </p:nvSpPr>
        <p:spPr>
          <a:xfrm>
            <a:off x="2218196" y="3643587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CADEF0-7F6D-40DA-A603-811941DCF511}"/>
              </a:ext>
            </a:extLst>
          </p:cNvPr>
          <p:cNvSpPr/>
          <p:nvPr/>
        </p:nvSpPr>
        <p:spPr>
          <a:xfrm>
            <a:off x="1670313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58B7EE-EAD5-4B52-BE55-82656D5B01A1}"/>
              </a:ext>
            </a:extLst>
          </p:cNvPr>
          <p:cNvSpPr/>
          <p:nvPr/>
        </p:nvSpPr>
        <p:spPr>
          <a:xfrm>
            <a:off x="4318368" y="2760280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F47BF2-A64E-46AB-AF2D-2F0FFC6BEC96}"/>
              </a:ext>
            </a:extLst>
          </p:cNvPr>
          <p:cNvSpPr/>
          <p:nvPr/>
        </p:nvSpPr>
        <p:spPr>
          <a:xfrm>
            <a:off x="5829773" y="384660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E2BDC8-85AE-45BD-82F5-E8471C5F850E}"/>
              </a:ext>
            </a:extLst>
          </p:cNvPr>
          <p:cNvSpPr/>
          <p:nvPr/>
        </p:nvSpPr>
        <p:spPr>
          <a:xfrm>
            <a:off x="167340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56996BA-5144-42EB-A37E-D66A42FB853D}"/>
              </a:ext>
            </a:extLst>
          </p:cNvPr>
          <p:cNvSpPr/>
          <p:nvPr/>
        </p:nvSpPr>
        <p:spPr>
          <a:xfrm>
            <a:off x="1821453" y="538553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61C75-D1FE-4138-BF1E-6790BB62E003}"/>
              </a:ext>
            </a:extLst>
          </p:cNvPr>
          <p:cNvSpPr/>
          <p:nvPr/>
        </p:nvSpPr>
        <p:spPr>
          <a:xfrm>
            <a:off x="5599965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54F8433-9BB7-42AF-B30F-B483B63BE315}"/>
              </a:ext>
            </a:extLst>
          </p:cNvPr>
          <p:cNvSpPr/>
          <p:nvPr/>
        </p:nvSpPr>
        <p:spPr>
          <a:xfrm>
            <a:off x="5826676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9269D52-FC03-40C7-8FF1-48D5227712EE}"/>
              </a:ext>
            </a:extLst>
          </p:cNvPr>
          <p:cNvSpPr/>
          <p:nvPr/>
        </p:nvSpPr>
        <p:spPr>
          <a:xfrm>
            <a:off x="2221293" y="344985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06DFE01-791B-4469-9484-818992DD103F}"/>
              </a:ext>
            </a:extLst>
          </p:cNvPr>
          <p:cNvSpPr/>
          <p:nvPr/>
        </p:nvSpPr>
        <p:spPr>
          <a:xfrm>
            <a:off x="5401593" y="34395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blačić: sa strelicom nadole 27">
            <a:extLst>
              <a:ext uri="{FF2B5EF4-FFF2-40B4-BE49-F238E27FC236}">
                <a16:creationId xmlns:a16="http://schemas.microsoft.com/office/drawing/2014/main" id="{844C0A78-F4AA-4C64-9A1B-78DE78348005}"/>
              </a:ext>
            </a:extLst>
          </p:cNvPr>
          <p:cNvSpPr/>
          <p:nvPr/>
        </p:nvSpPr>
        <p:spPr>
          <a:xfrm>
            <a:off x="1073098" y="1847693"/>
            <a:ext cx="2427693" cy="1539743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>
                <a:cs typeface="Calibri"/>
              </a:rPr>
              <a:t>Do </a:t>
            </a:r>
            <a:r>
              <a:rPr lang="sr-Latn-RS" dirty="0" err="1">
                <a:cs typeface="Calibri"/>
              </a:rPr>
              <a:t>switch</a:t>
            </a:r>
            <a:r>
              <a:rPr lang="sr-Latn-RS" dirty="0">
                <a:cs typeface="Calibri"/>
              </a:rPr>
              <a:t>-a S3 cena je manja (4&lt;8) tako da je ovaj port </a:t>
            </a:r>
            <a:r>
              <a:rPr lang="sr-Latn-RS" dirty="0" err="1">
                <a:cs typeface="Calibri"/>
              </a:rPr>
              <a:t>designated</a:t>
            </a:r>
            <a:endParaRPr lang="sr-Latn-R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021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2.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aktivnih putanja</a:t>
            </a:r>
            <a:br>
              <a:rPr lang="sr-Latn-RS" sz="3200">
                <a:cs typeface="Calibri Light"/>
              </a:rPr>
            </a:br>
            <a:r>
              <a:rPr lang="sr-Latn-RS" sz="1200">
                <a:cs typeface="Calibri Light"/>
              </a:rPr>
              <a:t>Port brzine 1Gb/s ima težinu 4. </a:t>
            </a:r>
            <a:br>
              <a:rPr lang="sr-Latn-RS" sz="1200">
                <a:cs typeface="Calibri Light"/>
              </a:rPr>
            </a:br>
            <a:r>
              <a:rPr lang="sr-Latn-RS" sz="1200">
                <a:cs typeface="Calibri Light"/>
              </a:rPr>
              <a:t>Port brzine 100Mb/s ima težinu 19.</a:t>
            </a: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21414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5691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neaktivnih putanja </a:t>
            </a:r>
            <a:endParaRPr lang="sr-Latn-RS" sz="3200" dirty="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78A6B-FB42-42B7-AE4A-E51728BA267E}"/>
              </a:ext>
            </a:extLst>
          </p:cNvPr>
          <p:cNvSpPr/>
          <p:nvPr/>
        </p:nvSpPr>
        <p:spPr>
          <a:xfrm>
            <a:off x="3383186" y="574530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7CD5BF-589A-4AC0-AB1A-7E35CBC61783}"/>
              </a:ext>
            </a:extLst>
          </p:cNvPr>
          <p:cNvSpPr/>
          <p:nvPr/>
        </p:nvSpPr>
        <p:spPr>
          <a:xfrm>
            <a:off x="3751591" y="549025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EEF7F4-1B12-4453-9D66-B460CA22A6A8}"/>
              </a:ext>
            </a:extLst>
          </p:cNvPr>
          <p:cNvSpPr/>
          <p:nvPr/>
        </p:nvSpPr>
        <p:spPr>
          <a:xfrm>
            <a:off x="3987747" y="549970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6F3D84-5351-4884-B41F-28F09430C71A}"/>
              </a:ext>
            </a:extLst>
          </p:cNvPr>
          <p:cNvSpPr/>
          <p:nvPr/>
        </p:nvSpPr>
        <p:spPr>
          <a:xfrm>
            <a:off x="4195567" y="5849213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39CBC3-C534-4A29-B674-9531ED5BD095}"/>
              </a:ext>
            </a:extLst>
          </p:cNvPr>
          <p:cNvSpPr/>
          <p:nvPr/>
        </p:nvSpPr>
        <p:spPr>
          <a:xfrm>
            <a:off x="4195566" y="56508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3630CC-5412-4003-A923-3B44D857F61E}"/>
              </a:ext>
            </a:extLst>
          </p:cNvPr>
          <p:cNvSpPr/>
          <p:nvPr/>
        </p:nvSpPr>
        <p:spPr>
          <a:xfrm>
            <a:off x="3984652" y="3067364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762154-961E-45FC-91F5-166E8C0F6905}"/>
              </a:ext>
            </a:extLst>
          </p:cNvPr>
          <p:cNvSpPr/>
          <p:nvPr/>
        </p:nvSpPr>
        <p:spPr>
          <a:xfrm>
            <a:off x="5845569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F59D78-58B7-4891-B706-82CDF4553D77}"/>
              </a:ext>
            </a:extLst>
          </p:cNvPr>
          <p:cNvSpPr/>
          <p:nvPr/>
        </p:nvSpPr>
        <p:spPr>
          <a:xfrm>
            <a:off x="5656643" y="3303521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8F51B68-7DE4-4170-80B3-9F62E84E8823}"/>
              </a:ext>
            </a:extLst>
          </p:cNvPr>
          <p:cNvSpPr/>
          <p:nvPr/>
        </p:nvSpPr>
        <p:spPr>
          <a:xfrm>
            <a:off x="2218196" y="3643587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CADEF0-7F6D-40DA-A603-811941DCF511}"/>
              </a:ext>
            </a:extLst>
          </p:cNvPr>
          <p:cNvSpPr/>
          <p:nvPr/>
        </p:nvSpPr>
        <p:spPr>
          <a:xfrm>
            <a:off x="1670313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58B7EE-EAD5-4B52-BE55-82656D5B01A1}"/>
              </a:ext>
            </a:extLst>
          </p:cNvPr>
          <p:cNvSpPr/>
          <p:nvPr/>
        </p:nvSpPr>
        <p:spPr>
          <a:xfrm>
            <a:off x="4318368" y="2760280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F47BF2-A64E-46AB-AF2D-2F0FFC6BEC96}"/>
              </a:ext>
            </a:extLst>
          </p:cNvPr>
          <p:cNvSpPr/>
          <p:nvPr/>
        </p:nvSpPr>
        <p:spPr>
          <a:xfrm>
            <a:off x="5829773" y="384660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E2BDC8-85AE-45BD-82F5-E8471C5F850E}"/>
              </a:ext>
            </a:extLst>
          </p:cNvPr>
          <p:cNvSpPr/>
          <p:nvPr/>
        </p:nvSpPr>
        <p:spPr>
          <a:xfrm>
            <a:off x="167340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56996BA-5144-42EB-A37E-D66A42FB853D}"/>
              </a:ext>
            </a:extLst>
          </p:cNvPr>
          <p:cNvSpPr/>
          <p:nvPr/>
        </p:nvSpPr>
        <p:spPr>
          <a:xfrm>
            <a:off x="1821453" y="538553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61C75-D1FE-4138-BF1E-6790BB62E003}"/>
              </a:ext>
            </a:extLst>
          </p:cNvPr>
          <p:cNvSpPr/>
          <p:nvPr/>
        </p:nvSpPr>
        <p:spPr>
          <a:xfrm>
            <a:off x="5599965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54F8433-9BB7-42AF-B30F-B483B63BE315}"/>
              </a:ext>
            </a:extLst>
          </p:cNvPr>
          <p:cNvSpPr/>
          <p:nvPr/>
        </p:nvSpPr>
        <p:spPr>
          <a:xfrm>
            <a:off x="5826676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9269D52-FC03-40C7-8FF1-48D5227712EE}"/>
              </a:ext>
            </a:extLst>
          </p:cNvPr>
          <p:cNvSpPr/>
          <p:nvPr/>
        </p:nvSpPr>
        <p:spPr>
          <a:xfrm>
            <a:off x="2221293" y="344985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06DFE01-791B-4469-9484-818992DD103F}"/>
              </a:ext>
            </a:extLst>
          </p:cNvPr>
          <p:cNvSpPr/>
          <p:nvPr/>
        </p:nvSpPr>
        <p:spPr>
          <a:xfrm>
            <a:off x="5401593" y="34395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blačić: sa strelicom nadole 27">
            <a:extLst>
              <a:ext uri="{FF2B5EF4-FFF2-40B4-BE49-F238E27FC236}">
                <a16:creationId xmlns:a16="http://schemas.microsoft.com/office/drawing/2014/main" id="{844C0A78-F4AA-4C64-9A1B-78DE78348005}"/>
              </a:ext>
            </a:extLst>
          </p:cNvPr>
          <p:cNvSpPr/>
          <p:nvPr/>
        </p:nvSpPr>
        <p:spPr>
          <a:xfrm>
            <a:off x="610230" y="1620982"/>
            <a:ext cx="2427693" cy="1539743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>
                <a:cs typeface="Calibri"/>
              </a:rPr>
              <a:t>Do </a:t>
            </a:r>
            <a:r>
              <a:rPr lang="sr-Latn-RS" dirty="0" err="1">
                <a:cs typeface="Calibri"/>
              </a:rPr>
              <a:t>switch</a:t>
            </a:r>
            <a:r>
              <a:rPr lang="sr-Latn-RS" dirty="0">
                <a:cs typeface="Calibri"/>
              </a:rPr>
              <a:t>-a S3 cena je ista kao i do S4 (4&lt;4), ali S3 ima manji prioritet.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31A3773-394D-477E-8504-FAECAAABA9E5}"/>
              </a:ext>
            </a:extLst>
          </p:cNvPr>
          <p:cNvSpPr/>
          <p:nvPr/>
        </p:nvSpPr>
        <p:spPr>
          <a:xfrm>
            <a:off x="2079600" y="330816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C24980-5DA4-48A8-9A10-A0A39EFA3BED}"/>
              </a:ext>
            </a:extLst>
          </p:cNvPr>
          <p:cNvSpPr/>
          <p:nvPr/>
        </p:nvSpPr>
        <p:spPr>
          <a:xfrm>
            <a:off x="3474553" y="274057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0219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5691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neaktivnih putanja </a:t>
            </a:r>
            <a:endParaRPr lang="sr-Latn-RS" sz="3200" dirty="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78A6B-FB42-42B7-AE4A-E51728BA267E}"/>
              </a:ext>
            </a:extLst>
          </p:cNvPr>
          <p:cNvSpPr/>
          <p:nvPr/>
        </p:nvSpPr>
        <p:spPr>
          <a:xfrm>
            <a:off x="3383186" y="574530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7CD5BF-589A-4AC0-AB1A-7E35CBC61783}"/>
              </a:ext>
            </a:extLst>
          </p:cNvPr>
          <p:cNvSpPr/>
          <p:nvPr/>
        </p:nvSpPr>
        <p:spPr>
          <a:xfrm>
            <a:off x="3751591" y="549025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EEF7F4-1B12-4453-9D66-B460CA22A6A8}"/>
              </a:ext>
            </a:extLst>
          </p:cNvPr>
          <p:cNvSpPr/>
          <p:nvPr/>
        </p:nvSpPr>
        <p:spPr>
          <a:xfrm>
            <a:off x="3987747" y="549970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6F3D84-5351-4884-B41F-28F09430C71A}"/>
              </a:ext>
            </a:extLst>
          </p:cNvPr>
          <p:cNvSpPr/>
          <p:nvPr/>
        </p:nvSpPr>
        <p:spPr>
          <a:xfrm>
            <a:off x="4195567" y="5849213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39CBC3-C534-4A29-B674-9531ED5BD095}"/>
              </a:ext>
            </a:extLst>
          </p:cNvPr>
          <p:cNvSpPr/>
          <p:nvPr/>
        </p:nvSpPr>
        <p:spPr>
          <a:xfrm>
            <a:off x="4195566" y="56508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3630CC-5412-4003-A923-3B44D857F61E}"/>
              </a:ext>
            </a:extLst>
          </p:cNvPr>
          <p:cNvSpPr/>
          <p:nvPr/>
        </p:nvSpPr>
        <p:spPr>
          <a:xfrm>
            <a:off x="3984652" y="3067364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762154-961E-45FC-91F5-166E8C0F6905}"/>
              </a:ext>
            </a:extLst>
          </p:cNvPr>
          <p:cNvSpPr/>
          <p:nvPr/>
        </p:nvSpPr>
        <p:spPr>
          <a:xfrm>
            <a:off x="5845569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F59D78-58B7-4891-B706-82CDF4553D77}"/>
              </a:ext>
            </a:extLst>
          </p:cNvPr>
          <p:cNvSpPr/>
          <p:nvPr/>
        </p:nvSpPr>
        <p:spPr>
          <a:xfrm>
            <a:off x="5656643" y="3303521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8F51B68-7DE4-4170-80B3-9F62E84E8823}"/>
              </a:ext>
            </a:extLst>
          </p:cNvPr>
          <p:cNvSpPr/>
          <p:nvPr/>
        </p:nvSpPr>
        <p:spPr>
          <a:xfrm>
            <a:off x="2218196" y="3643587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CADEF0-7F6D-40DA-A603-811941DCF511}"/>
              </a:ext>
            </a:extLst>
          </p:cNvPr>
          <p:cNvSpPr/>
          <p:nvPr/>
        </p:nvSpPr>
        <p:spPr>
          <a:xfrm>
            <a:off x="1670313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58B7EE-EAD5-4B52-BE55-82656D5B01A1}"/>
              </a:ext>
            </a:extLst>
          </p:cNvPr>
          <p:cNvSpPr/>
          <p:nvPr/>
        </p:nvSpPr>
        <p:spPr>
          <a:xfrm>
            <a:off x="4318368" y="2760280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F47BF2-A64E-46AB-AF2D-2F0FFC6BEC96}"/>
              </a:ext>
            </a:extLst>
          </p:cNvPr>
          <p:cNvSpPr/>
          <p:nvPr/>
        </p:nvSpPr>
        <p:spPr>
          <a:xfrm>
            <a:off x="5829773" y="384660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E2BDC8-85AE-45BD-82F5-E8471C5F850E}"/>
              </a:ext>
            </a:extLst>
          </p:cNvPr>
          <p:cNvSpPr/>
          <p:nvPr/>
        </p:nvSpPr>
        <p:spPr>
          <a:xfrm>
            <a:off x="167340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56996BA-5144-42EB-A37E-D66A42FB853D}"/>
              </a:ext>
            </a:extLst>
          </p:cNvPr>
          <p:cNvSpPr/>
          <p:nvPr/>
        </p:nvSpPr>
        <p:spPr>
          <a:xfrm>
            <a:off x="1821453" y="538553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61C75-D1FE-4138-BF1E-6790BB62E003}"/>
              </a:ext>
            </a:extLst>
          </p:cNvPr>
          <p:cNvSpPr/>
          <p:nvPr/>
        </p:nvSpPr>
        <p:spPr>
          <a:xfrm>
            <a:off x="5599965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54F8433-9BB7-42AF-B30F-B483B63BE315}"/>
              </a:ext>
            </a:extLst>
          </p:cNvPr>
          <p:cNvSpPr/>
          <p:nvPr/>
        </p:nvSpPr>
        <p:spPr>
          <a:xfrm>
            <a:off x="5826676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9269D52-FC03-40C7-8FF1-48D5227712EE}"/>
              </a:ext>
            </a:extLst>
          </p:cNvPr>
          <p:cNvSpPr/>
          <p:nvPr/>
        </p:nvSpPr>
        <p:spPr>
          <a:xfrm>
            <a:off x="2221293" y="344985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06DFE01-791B-4469-9484-818992DD103F}"/>
              </a:ext>
            </a:extLst>
          </p:cNvPr>
          <p:cNvSpPr/>
          <p:nvPr/>
        </p:nvSpPr>
        <p:spPr>
          <a:xfrm>
            <a:off x="5401593" y="34395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31A3773-394D-477E-8504-FAECAAABA9E5}"/>
              </a:ext>
            </a:extLst>
          </p:cNvPr>
          <p:cNvSpPr/>
          <p:nvPr/>
        </p:nvSpPr>
        <p:spPr>
          <a:xfrm>
            <a:off x="2079600" y="330816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C24980-5DA4-48A8-9A10-A0A39EFA3BED}"/>
              </a:ext>
            </a:extLst>
          </p:cNvPr>
          <p:cNvSpPr/>
          <p:nvPr/>
        </p:nvSpPr>
        <p:spPr>
          <a:xfrm>
            <a:off x="3474553" y="274057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267CC3D-C44C-4DF2-A442-55A471399B48}"/>
              </a:ext>
            </a:extLst>
          </p:cNvPr>
          <p:cNvSpPr/>
          <p:nvPr/>
        </p:nvSpPr>
        <p:spPr>
          <a:xfrm>
            <a:off x="192845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999BD8-9C60-4DDF-A324-A598D1DD864C}"/>
              </a:ext>
            </a:extLst>
          </p:cNvPr>
          <p:cNvSpPr/>
          <p:nvPr/>
        </p:nvSpPr>
        <p:spPr>
          <a:xfrm>
            <a:off x="1934808" y="4818756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blačić: sa strelicom nadole 27">
            <a:extLst>
              <a:ext uri="{FF2B5EF4-FFF2-40B4-BE49-F238E27FC236}">
                <a16:creationId xmlns:a16="http://schemas.microsoft.com/office/drawing/2014/main" id="{844C0A78-F4AA-4C64-9A1B-78DE78348005}"/>
              </a:ext>
            </a:extLst>
          </p:cNvPr>
          <p:cNvSpPr/>
          <p:nvPr/>
        </p:nvSpPr>
        <p:spPr>
          <a:xfrm>
            <a:off x="799156" y="2244437"/>
            <a:ext cx="2427693" cy="1539743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>
                <a:ea typeface="+mn-lt"/>
                <a:cs typeface="+mn-lt"/>
              </a:rPr>
              <a:t>Do </a:t>
            </a:r>
            <a:r>
              <a:rPr lang="sr-Latn-RS" dirty="0" err="1">
                <a:ea typeface="+mn-lt"/>
                <a:cs typeface="+mn-lt"/>
              </a:rPr>
              <a:t>switch</a:t>
            </a:r>
            <a:r>
              <a:rPr lang="sr-Latn-RS" dirty="0">
                <a:ea typeface="+mn-lt"/>
                <a:cs typeface="+mn-lt"/>
              </a:rPr>
              <a:t>-a S3 cena je manja (4&lt;8) tako da je taj ovaj port </a:t>
            </a:r>
            <a:r>
              <a:rPr lang="sr-Latn-RS" dirty="0" err="1">
                <a:ea typeface="+mn-lt"/>
                <a:cs typeface="+mn-lt"/>
              </a:rPr>
              <a:t>designated</a:t>
            </a:r>
          </a:p>
        </p:txBody>
      </p:sp>
    </p:spTree>
    <p:extLst>
      <p:ext uri="{BB962C8B-B14F-4D97-AF65-F5344CB8AC3E}">
        <p14:creationId xmlns:p14="http://schemas.microsoft.com/office/powerpoint/2010/main" val="2267366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5691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neaktivnih putanja </a:t>
            </a:r>
            <a:endParaRPr lang="sr-Latn-RS" sz="3200" dirty="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78A6B-FB42-42B7-AE4A-E51728BA267E}"/>
              </a:ext>
            </a:extLst>
          </p:cNvPr>
          <p:cNvSpPr/>
          <p:nvPr/>
        </p:nvSpPr>
        <p:spPr>
          <a:xfrm>
            <a:off x="3383186" y="574530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7CD5BF-589A-4AC0-AB1A-7E35CBC61783}"/>
              </a:ext>
            </a:extLst>
          </p:cNvPr>
          <p:cNvSpPr/>
          <p:nvPr/>
        </p:nvSpPr>
        <p:spPr>
          <a:xfrm>
            <a:off x="3751591" y="549025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EEF7F4-1B12-4453-9D66-B460CA22A6A8}"/>
              </a:ext>
            </a:extLst>
          </p:cNvPr>
          <p:cNvSpPr/>
          <p:nvPr/>
        </p:nvSpPr>
        <p:spPr>
          <a:xfrm>
            <a:off x="3987747" y="549970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6F3D84-5351-4884-B41F-28F09430C71A}"/>
              </a:ext>
            </a:extLst>
          </p:cNvPr>
          <p:cNvSpPr/>
          <p:nvPr/>
        </p:nvSpPr>
        <p:spPr>
          <a:xfrm>
            <a:off x="4195567" y="5849213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39CBC3-C534-4A29-B674-9531ED5BD095}"/>
              </a:ext>
            </a:extLst>
          </p:cNvPr>
          <p:cNvSpPr/>
          <p:nvPr/>
        </p:nvSpPr>
        <p:spPr>
          <a:xfrm>
            <a:off x="4195566" y="56508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3630CC-5412-4003-A923-3B44D857F61E}"/>
              </a:ext>
            </a:extLst>
          </p:cNvPr>
          <p:cNvSpPr/>
          <p:nvPr/>
        </p:nvSpPr>
        <p:spPr>
          <a:xfrm>
            <a:off x="3984652" y="3067364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762154-961E-45FC-91F5-166E8C0F6905}"/>
              </a:ext>
            </a:extLst>
          </p:cNvPr>
          <p:cNvSpPr/>
          <p:nvPr/>
        </p:nvSpPr>
        <p:spPr>
          <a:xfrm>
            <a:off x="5845569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F59D78-58B7-4891-B706-82CDF4553D77}"/>
              </a:ext>
            </a:extLst>
          </p:cNvPr>
          <p:cNvSpPr/>
          <p:nvPr/>
        </p:nvSpPr>
        <p:spPr>
          <a:xfrm>
            <a:off x="5656643" y="3303521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8F51B68-7DE4-4170-80B3-9F62E84E8823}"/>
              </a:ext>
            </a:extLst>
          </p:cNvPr>
          <p:cNvSpPr/>
          <p:nvPr/>
        </p:nvSpPr>
        <p:spPr>
          <a:xfrm>
            <a:off x="2218196" y="3643587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CADEF0-7F6D-40DA-A603-811941DCF511}"/>
              </a:ext>
            </a:extLst>
          </p:cNvPr>
          <p:cNvSpPr/>
          <p:nvPr/>
        </p:nvSpPr>
        <p:spPr>
          <a:xfrm>
            <a:off x="1670313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58B7EE-EAD5-4B52-BE55-82656D5B01A1}"/>
              </a:ext>
            </a:extLst>
          </p:cNvPr>
          <p:cNvSpPr/>
          <p:nvPr/>
        </p:nvSpPr>
        <p:spPr>
          <a:xfrm>
            <a:off x="4318368" y="2760280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F47BF2-A64E-46AB-AF2D-2F0FFC6BEC96}"/>
              </a:ext>
            </a:extLst>
          </p:cNvPr>
          <p:cNvSpPr/>
          <p:nvPr/>
        </p:nvSpPr>
        <p:spPr>
          <a:xfrm>
            <a:off x="5829773" y="384660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E2BDC8-85AE-45BD-82F5-E8471C5F850E}"/>
              </a:ext>
            </a:extLst>
          </p:cNvPr>
          <p:cNvSpPr/>
          <p:nvPr/>
        </p:nvSpPr>
        <p:spPr>
          <a:xfrm>
            <a:off x="167340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56996BA-5144-42EB-A37E-D66A42FB853D}"/>
              </a:ext>
            </a:extLst>
          </p:cNvPr>
          <p:cNvSpPr/>
          <p:nvPr/>
        </p:nvSpPr>
        <p:spPr>
          <a:xfrm>
            <a:off x="1821453" y="538553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61C75-D1FE-4138-BF1E-6790BB62E003}"/>
              </a:ext>
            </a:extLst>
          </p:cNvPr>
          <p:cNvSpPr/>
          <p:nvPr/>
        </p:nvSpPr>
        <p:spPr>
          <a:xfrm>
            <a:off x="5599965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54F8433-9BB7-42AF-B30F-B483B63BE315}"/>
              </a:ext>
            </a:extLst>
          </p:cNvPr>
          <p:cNvSpPr/>
          <p:nvPr/>
        </p:nvSpPr>
        <p:spPr>
          <a:xfrm>
            <a:off x="5826676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9269D52-FC03-40C7-8FF1-48D5227712EE}"/>
              </a:ext>
            </a:extLst>
          </p:cNvPr>
          <p:cNvSpPr/>
          <p:nvPr/>
        </p:nvSpPr>
        <p:spPr>
          <a:xfrm>
            <a:off x="2221293" y="344985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06DFE01-791B-4469-9484-818992DD103F}"/>
              </a:ext>
            </a:extLst>
          </p:cNvPr>
          <p:cNvSpPr/>
          <p:nvPr/>
        </p:nvSpPr>
        <p:spPr>
          <a:xfrm>
            <a:off x="5401593" y="34395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31A3773-394D-477E-8504-FAECAAABA9E5}"/>
              </a:ext>
            </a:extLst>
          </p:cNvPr>
          <p:cNvSpPr/>
          <p:nvPr/>
        </p:nvSpPr>
        <p:spPr>
          <a:xfrm>
            <a:off x="2079600" y="330816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C24980-5DA4-48A8-9A10-A0A39EFA3BED}"/>
              </a:ext>
            </a:extLst>
          </p:cNvPr>
          <p:cNvSpPr/>
          <p:nvPr/>
        </p:nvSpPr>
        <p:spPr>
          <a:xfrm>
            <a:off x="3474553" y="274057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267CC3D-C44C-4DF2-A442-55A471399B48}"/>
              </a:ext>
            </a:extLst>
          </p:cNvPr>
          <p:cNvSpPr/>
          <p:nvPr/>
        </p:nvSpPr>
        <p:spPr>
          <a:xfrm>
            <a:off x="192845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999BD8-9C60-4DDF-A324-A598D1DD864C}"/>
              </a:ext>
            </a:extLst>
          </p:cNvPr>
          <p:cNvSpPr/>
          <p:nvPr/>
        </p:nvSpPr>
        <p:spPr>
          <a:xfrm>
            <a:off x="1934808" y="4818756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8" name="Oblačić: sa strelicom nadole 27">
            <a:extLst>
              <a:ext uri="{FF2B5EF4-FFF2-40B4-BE49-F238E27FC236}">
                <a16:creationId xmlns:a16="http://schemas.microsoft.com/office/drawing/2014/main" id="{844C0A78-F4AA-4C64-9A1B-78DE78348005}"/>
              </a:ext>
            </a:extLst>
          </p:cNvPr>
          <p:cNvSpPr/>
          <p:nvPr/>
        </p:nvSpPr>
        <p:spPr>
          <a:xfrm>
            <a:off x="4454867" y="2272776"/>
            <a:ext cx="2427693" cy="1539743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>
                <a:ea typeface="+mn-lt"/>
                <a:cs typeface="+mn-lt"/>
              </a:rPr>
              <a:t>Do </a:t>
            </a:r>
            <a:r>
              <a:rPr lang="sr-Latn-RS" dirty="0" err="1">
                <a:ea typeface="+mn-lt"/>
                <a:cs typeface="+mn-lt"/>
              </a:rPr>
              <a:t>switch</a:t>
            </a:r>
            <a:r>
              <a:rPr lang="sr-Latn-RS" dirty="0">
                <a:ea typeface="+mn-lt"/>
                <a:cs typeface="+mn-lt"/>
              </a:rPr>
              <a:t>-a S3 cena je manja (4&lt;12) tako da je taj ovaj port </a:t>
            </a:r>
            <a:r>
              <a:rPr lang="sr-Latn-RS" dirty="0" err="1">
                <a:ea typeface="+mn-lt"/>
                <a:cs typeface="+mn-lt"/>
              </a:rPr>
              <a:t>designated</a:t>
            </a:r>
            <a:endParaRPr lang="sr-Latn-RS" dirty="0">
              <a:ea typeface="+mn-lt"/>
              <a:cs typeface="+mn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3A5B255-E99E-4A14-ADFF-4CD586C16339}"/>
              </a:ext>
            </a:extLst>
          </p:cNvPr>
          <p:cNvSpPr/>
          <p:nvPr/>
        </p:nvSpPr>
        <p:spPr>
          <a:xfrm>
            <a:off x="5603062" y="385604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C5079E6-D127-4994-A1B9-F359EB15D122}"/>
              </a:ext>
            </a:extLst>
          </p:cNvPr>
          <p:cNvSpPr/>
          <p:nvPr/>
        </p:nvSpPr>
        <p:spPr>
          <a:xfrm>
            <a:off x="5599965" y="4828201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7539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EAEAF5-259B-4AF3-AA52-00D1F99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5691" cy="1325563"/>
          </a:xfrm>
        </p:spPr>
        <p:txBody>
          <a:bodyPr>
            <a:normAutofit/>
          </a:bodyPr>
          <a:lstStyle/>
          <a:p>
            <a:r>
              <a:rPr lang="sr-Latn-RS" sz="3200" dirty="0">
                <a:ea typeface="+mj-lt"/>
                <a:cs typeface="+mj-lt"/>
              </a:rPr>
              <a:t>3. </a:t>
            </a:r>
            <a:r>
              <a:rPr lang="sr-Latn-RS" sz="3200" dirty="0" err="1">
                <a:ea typeface="+mj-lt"/>
                <a:cs typeface="+mj-lt"/>
              </a:rPr>
              <a:t>Odredjivanje</a:t>
            </a:r>
            <a:r>
              <a:rPr lang="sr-Latn-RS" sz="3200" dirty="0">
                <a:ea typeface="+mj-lt"/>
                <a:cs typeface="+mj-lt"/>
              </a:rPr>
              <a:t> tipova portova neaktivnih putanja </a:t>
            </a:r>
            <a:endParaRPr lang="sr-Latn-RS" sz="3200" dirty="0">
              <a:cs typeface="Calibri Light"/>
            </a:endParaRPr>
          </a:p>
        </p:txBody>
      </p:sp>
      <p:pic>
        <p:nvPicPr>
          <p:cNvPr id="4" name="Slika 4" descr="S1">
            <a:extLst>
              <a:ext uri="{FF2B5EF4-FFF2-40B4-BE49-F238E27FC236}">
                <a16:creationId xmlns:a16="http://schemas.microsoft.com/office/drawing/2014/main" id="{86A7BA03-C3DB-409E-A43F-F2636DEA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2679967"/>
            <a:ext cx="778376" cy="402299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C1606568-2307-4138-841B-872E536B1C5A}"/>
              </a:ext>
            </a:extLst>
          </p:cNvPr>
          <p:cNvSpPr txBox="1"/>
          <p:nvPr/>
        </p:nvSpPr>
        <p:spPr>
          <a:xfrm>
            <a:off x="3501632" y="2032210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S1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16384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2C0.111.732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pic>
        <p:nvPicPr>
          <p:cNvPr id="7" name="Slika 4" descr="S1">
            <a:extLst>
              <a:ext uri="{FF2B5EF4-FFF2-40B4-BE49-F238E27FC236}">
                <a16:creationId xmlns:a16="http://schemas.microsoft.com/office/drawing/2014/main" id="{9B76AB8D-C4E1-48E8-AB09-8F0F66D1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66" y="5627207"/>
            <a:ext cx="778376" cy="402299"/>
          </a:xfrm>
          <a:prstGeom prst="rect">
            <a:avLst/>
          </a:prstGeom>
        </p:spPr>
      </p:pic>
      <p:pic>
        <p:nvPicPr>
          <p:cNvPr id="8" name="Slika 4" descr="S1">
            <a:extLst>
              <a:ext uri="{FF2B5EF4-FFF2-40B4-BE49-F238E27FC236}">
                <a16:creationId xmlns:a16="http://schemas.microsoft.com/office/drawing/2014/main" id="{549BFA5B-332F-41F6-8C21-51202F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3464008"/>
            <a:ext cx="778376" cy="402299"/>
          </a:xfrm>
          <a:prstGeom prst="rect">
            <a:avLst/>
          </a:prstGeom>
        </p:spPr>
      </p:pic>
      <p:pic>
        <p:nvPicPr>
          <p:cNvPr id="9" name="Slika 4" descr="S1">
            <a:extLst>
              <a:ext uri="{FF2B5EF4-FFF2-40B4-BE49-F238E27FC236}">
                <a16:creationId xmlns:a16="http://schemas.microsoft.com/office/drawing/2014/main" id="{62963A2C-3129-4A05-9930-B75C0B3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19" y="4989036"/>
            <a:ext cx="778376" cy="402299"/>
          </a:xfrm>
          <a:prstGeom prst="rect">
            <a:avLst/>
          </a:prstGeom>
        </p:spPr>
      </p:pic>
      <p:pic>
        <p:nvPicPr>
          <p:cNvPr id="10" name="Slika 4" descr="S1">
            <a:extLst>
              <a:ext uri="{FF2B5EF4-FFF2-40B4-BE49-F238E27FC236}">
                <a16:creationId xmlns:a16="http://schemas.microsoft.com/office/drawing/2014/main" id="{336312DB-74B8-4F1F-8274-CACE20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5" y="3464007"/>
            <a:ext cx="778376" cy="402299"/>
          </a:xfrm>
          <a:prstGeom prst="rect">
            <a:avLst/>
          </a:prstGeom>
        </p:spPr>
      </p:pic>
      <p:pic>
        <p:nvPicPr>
          <p:cNvPr id="11" name="Slika 4" descr="S1">
            <a:extLst>
              <a:ext uri="{FF2B5EF4-FFF2-40B4-BE49-F238E27FC236}">
                <a16:creationId xmlns:a16="http://schemas.microsoft.com/office/drawing/2014/main" id="{448FCA70-09AA-4ABD-86E4-AE848B50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6" y="4985332"/>
            <a:ext cx="778376" cy="402299"/>
          </a:xfrm>
          <a:prstGeom prst="rect">
            <a:avLst/>
          </a:prstGeom>
        </p:spPr>
      </p:pic>
      <p:cxnSp>
        <p:nvCxnSpPr>
          <p:cNvPr id="13" name="Prava linija spajanja sa strelicom 12">
            <a:extLst>
              <a:ext uri="{FF2B5EF4-FFF2-40B4-BE49-F238E27FC236}">
                <a16:creationId xmlns:a16="http://schemas.microsoft.com/office/drawing/2014/main" id="{1C7422A2-6D41-4502-A3F1-A7EC7DD8348D}"/>
              </a:ext>
            </a:extLst>
          </p:cNvPr>
          <p:cNvCxnSpPr/>
          <p:nvPr/>
        </p:nvCxnSpPr>
        <p:spPr>
          <a:xfrm flipV="1">
            <a:off x="4268302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a linija spajanja sa strelicom 11">
            <a:extLst>
              <a:ext uri="{FF2B5EF4-FFF2-40B4-BE49-F238E27FC236}">
                <a16:creationId xmlns:a16="http://schemas.microsoft.com/office/drawing/2014/main" id="{2270DE4F-DDBB-4A45-A400-F91BB4029E0E}"/>
              </a:ext>
            </a:extLst>
          </p:cNvPr>
          <p:cNvCxnSpPr>
            <a:cxnSpLocks/>
          </p:cNvCxnSpPr>
          <p:nvPr/>
        </p:nvCxnSpPr>
        <p:spPr>
          <a:xfrm flipH="1">
            <a:off x="5729377" y="283246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5E6D6A66-15DC-4137-B500-D52E6B43E025}"/>
              </a:ext>
            </a:extLst>
          </p:cNvPr>
          <p:cNvCxnSpPr>
            <a:cxnSpLocks/>
          </p:cNvCxnSpPr>
          <p:nvPr/>
        </p:nvCxnSpPr>
        <p:spPr>
          <a:xfrm flipV="1">
            <a:off x="2160101" y="2832466"/>
            <a:ext cx="1473618" cy="9446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4E67626F-E5B8-4510-A8C6-14E8103F604A}"/>
              </a:ext>
            </a:extLst>
          </p:cNvPr>
          <p:cNvCxnSpPr>
            <a:cxnSpLocks/>
          </p:cNvCxnSpPr>
          <p:nvPr/>
        </p:nvCxnSpPr>
        <p:spPr>
          <a:xfrm flipH="1">
            <a:off x="2167026" y="2838816"/>
            <a:ext cx="2" cy="63290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ava linija spajanja sa strelicom 15">
            <a:extLst>
              <a:ext uri="{FF2B5EF4-FFF2-40B4-BE49-F238E27FC236}">
                <a16:creationId xmlns:a16="http://schemas.microsoft.com/office/drawing/2014/main" id="{EFBB030D-85F9-4B5A-8F3E-39B827932061}"/>
              </a:ext>
            </a:extLst>
          </p:cNvPr>
          <p:cNvCxnSpPr>
            <a:cxnSpLocks/>
          </p:cNvCxnSpPr>
          <p:nvPr/>
        </p:nvCxnSpPr>
        <p:spPr>
          <a:xfrm flipH="1">
            <a:off x="178602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a linija spajanja sa strelicom 19">
            <a:extLst>
              <a:ext uri="{FF2B5EF4-FFF2-40B4-BE49-F238E27FC236}">
                <a16:creationId xmlns:a16="http://schemas.microsoft.com/office/drawing/2014/main" id="{32859BBC-2810-4F55-BE84-BAA8B346A4AA}"/>
              </a:ext>
            </a:extLst>
          </p:cNvPr>
          <p:cNvCxnSpPr>
            <a:cxnSpLocks/>
          </p:cNvCxnSpPr>
          <p:nvPr/>
        </p:nvCxnSpPr>
        <p:spPr>
          <a:xfrm flipH="1">
            <a:off x="2008276" y="38230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429D4198-D61F-4706-AF1A-3C2A55AD2116}"/>
              </a:ext>
            </a:extLst>
          </p:cNvPr>
          <p:cNvCxnSpPr>
            <a:cxnSpLocks/>
          </p:cNvCxnSpPr>
          <p:nvPr/>
        </p:nvCxnSpPr>
        <p:spPr>
          <a:xfrm flipH="1">
            <a:off x="569127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ava linija spajanja sa strelicom 21">
            <a:extLst>
              <a:ext uri="{FF2B5EF4-FFF2-40B4-BE49-F238E27FC236}">
                <a16:creationId xmlns:a16="http://schemas.microsoft.com/office/drawing/2014/main" id="{DE34C3C7-5F2F-43F2-9C95-BA71E822CC94}"/>
              </a:ext>
            </a:extLst>
          </p:cNvPr>
          <p:cNvCxnSpPr>
            <a:cxnSpLocks/>
          </p:cNvCxnSpPr>
          <p:nvPr/>
        </p:nvCxnSpPr>
        <p:spPr>
          <a:xfrm flipH="1">
            <a:off x="5913526" y="3848466"/>
            <a:ext cx="2" cy="11472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a linija spajanja sa strelicom 22">
            <a:extLst>
              <a:ext uri="{FF2B5EF4-FFF2-40B4-BE49-F238E27FC236}">
                <a16:creationId xmlns:a16="http://schemas.microsoft.com/office/drawing/2014/main" id="{314BA3E3-B78C-44E8-8861-458E85DDDCF3}"/>
              </a:ext>
            </a:extLst>
          </p:cNvPr>
          <p:cNvCxnSpPr>
            <a:cxnSpLocks/>
          </p:cNvCxnSpPr>
          <p:nvPr/>
        </p:nvCxnSpPr>
        <p:spPr>
          <a:xfrm flipH="1" flipV="1">
            <a:off x="4319676" y="5795817"/>
            <a:ext cx="159385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a linija spajanja sa strelicom 23">
            <a:extLst>
              <a:ext uri="{FF2B5EF4-FFF2-40B4-BE49-F238E27FC236}">
                <a16:creationId xmlns:a16="http://schemas.microsoft.com/office/drawing/2014/main" id="{3EFCEB23-8C79-43DD-88DD-A5757E0AC7C7}"/>
              </a:ext>
            </a:extLst>
          </p:cNvPr>
          <p:cNvCxnSpPr>
            <a:cxnSpLocks/>
          </p:cNvCxnSpPr>
          <p:nvPr/>
        </p:nvCxnSpPr>
        <p:spPr>
          <a:xfrm flipH="1" flipV="1">
            <a:off x="5665876" y="5351317"/>
            <a:ext cx="2" cy="5862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a linija spajanja sa strelicom 24">
            <a:extLst>
              <a:ext uri="{FF2B5EF4-FFF2-40B4-BE49-F238E27FC236}">
                <a16:creationId xmlns:a16="http://schemas.microsoft.com/office/drawing/2014/main" id="{56754C9B-65B6-4B66-9654-CC0DEA1B6F2A}"/>
              </a:ext>
            </a:extLst>
          </p:cNvPr>
          <p:cNvCxnSpPr>
            <a:cxnSpLocks/>
          </p:cNvCxnSpPr>
          <p:nvPr/>
        </p:nvCxnSpPr>
        <p:spPr>
          <a:xfrm flipH="1" flipV="1">
            <a:off x="1925726" y="5338617"/>
            <a:ext cx="2" cy="4402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a linija spajanja sa strelicom 25">
            <a:extLst>
              <a:ext uri="{FF2B5EF4-FFF2-40B4-BE49-F238E27FC236}">
                <a16:creationId xmlns:a16="http://schemas.microsoft.com/office/drawing/2014/main" id="{C65636F1-2816-4610-89B3-6A7B22661847}"/>
              </a:ext>
            </a:extLst>
          </p:cNvPr>
          <p:cNvCxnSpPr>
            <a:cxnSpLocks/>
          </p:cNvCxnSpPr>
          <p:nvPr/>
        </p:nvCxnSpPr>
        <p:spPr>
          <a:xfrm flipH="1" flipV="1">
            <a:off x="1913026" y="5795817"/>
            <a:ext cx="1663702" cy="147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ava linija spajanja sa strelicom 26">
            <a:extLst>
              <a:ext uri="{FF2B5EF4-FFF2-40B4-BE49-F238E27FC236}">
                <a16:creationId xmlns:a16="http://schemas.microsoft.com/office/drawing/2014/main" id="{B89BB710-FFCE-4EBF-9253-294CCACB963D}"/>
              </a:ext>
            </a:extLst>
          </p:cNvPr>
          <p:cNvCxnSpPr>
            <a:cxnSpLocks/>
          </p:cNvCxnSpPr>
          <p:nvPr/>
        </p:nvCxnSpPr>
        <p:spPr>
          <a:xfrm flipV="1">
            <a:off x="2236878" y="3693967"/>
            <a:ext cx="1593848" cy="8449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a linija spajanja sa strelicom 28">
            <a:extLst>
              <a:ext uri="{FF2B5EF4-FFF2-40B4-BE49-F238E27FC236}">
                <a16:creationId xmlns:a16="http://schemas.microsoft.com/office/drawing/2014/main" id="{C8580325-C8F7-402B-9FB3-171C02C42BB0}"/>
              </a:ext>
            </a:extLst>
          </p:cNvPr>
          <p:cNvCxnSpPr>
            <a:cxnSpLocks/>
          </p:cNvCxnSpPr>
          <p:nvPr/>
        </p:nvCxnSpPr>
        <p:spPr>
          <a:xfrm flipH="1">
            <a:off x="4084726" y="3016616"/>
            <a:ext cx="2" cy="262680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a linija spajanja sa strelicom 29">
            <a:extLst>
              <a:ext uri="{FF2B5EF4-FFF2-40B4-BE49-F238E27FC236}">
                <a16:creationId xmlns:a16="http://schemas.microsoft.com/office/drawing/2014/main" id="{F8FF231B-6EBE-4A14-BC62-27FC73D98489}"/>
              </a:ext>
            </a:extLst>
          </p:cNvPr>
          <p:cNvCxnSpPr>
            <a:cxnSpLocks/>
          </p:cNvCxnSpPr>
          <p:nvPr/>
        </p:nvCxnSpPr>
        <p:spPr>
          <a:xfrm flipH="1">
            <a:off x="3830726" y="3696066"/>
            <a:ext cx="2" cy="1947351"/>
          </a:xfrm>
          <a:prstGeom prst="straightConnector1">
            <a:avLst/>
          </a:prstGeom>
          <a:ln w="28575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kvir za tekst 30">
            <a:extLst>
              <a:ext uri="{FF2B5EF4-FFF2-40B4-BE49-F238E27FC236}">
                <a16:creationId xmlns:a16="http://schemas.microsoft.com/office/drawing/2014/main" id="{5AC37C04-D125-49A3-AD01-A9D569B6AD11}"/>
              </a:ext>
            </a:extLst>
          </p:cNvPr>
          <p:cNvSpPr txBox="1"/>
          <p:nvPr/>
        </p:nvSpPr>
        <p:spPr>
          <a:xfrm>
            <a:off x="6251181" y="33403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200.123.444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3AED37CA-4C9F-48CA-AC4F-ADD31AD77BE4}"/>
              </a:ext>
            </a:extLst>
          </p:cNvPr>
          <p:cNvSpPr txBox="1"/>
          <p:nvPr/>
        </p:nvSpPr>
        <p:spPr>
          <a:xfrm>
            <a:off x="6251181" y="49278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S5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8192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300.123.323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12</a:t>
            </a:r>
          </a:p>
        </p:txBody>
      </p:sp>
      <p:sp>
        <p:nvSpPr>
          <p:cNvPr id="33" name="Okvir za tekst 32">
            <a:extLst>
              <a:ext uri="{FF2B5EF4-FFF2-40B4-BE49-F238E27FC236}">
                <a16:creationId xmlns:a16="http://schemas.microsoft.com/office/drawing/2014/main" id="{F1EB4381-439C-4CE1-83C0-990B308DA852}"/>
              </a:ext>
            </a:extLst>
          </p:cNvPr>
          <p:cNvSpPr txBox="1"/>
          <p:nvPr/>
        </p:nvSpPr>
        <p:spPr>
          <a:xfrm>
            <a:off x="479031" y="500400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S4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24576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4F0.323.212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8</a:t>
            </a:r>
          </a:p>
        </p:txBody>
      </p:sp>
      <p:sp>
        <p:nvSpPr>
          <p:cNvPr id="34" name="Okvir za tekst 33">
            <a:extLst>
              <a:ext uri="{FF2B5EF4-FFF2-40B4-BE49-F238E27FC236}">
                <a16:creationId xmlns:a16="http://schemas.microsoft.com/office/drawing/2014/main" id="{EC3E1152-3415-4859-9E34-56464529FAFE}"/>
              </a:ext>
            </a:extLst>
          </p:cNvPr>
          <p:cNvSpPr txBox="1"/>
          <p:nvPr/>
        </p:nvSpPr>
        <p:spPr>
          <a:xfrm>
            <a:off x="479031" y="3753059"/>
            <a:ext cx="1631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 dirty="0">
                <a:solidFill>
                  <a:srgbClr val="7F7F7F"/>
                </a:solidFill>
              </a:rPr>
              <a:t>S3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Pri: 4096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MAC: 212.768.58A</a:t>
            </a:r>
          </a:p>
          <a:p>
            <a:r>
              <a:rPr lang="sr-Latn-RS" sz="1000" dirty="0">
                <a:solidFill>
                  <a:srgbClr val="7F7F7F"/>
                </a:solidFill>
                <a:cs typeface="Calibri"/>
              </a:rPr>
              <a:t>4</a:t>
            </a:r>
          </a:p>
        </p:txBody>
      </p:sp>
      <p:sp>
        <p:nvSpPr>
          <p:cNvPr id="35" name="Okvir za tekst 34">
            <a:extLst>
              <a:ext uri="{FF2B5EF4-FFF2-40B4-BE49-F238E27FC236}">
                <a16:creationId xmlns:a16="http://schemas.microsoft.com/office/drawing/2014/main" id="{E948DCDD-51C0-413F-8107-554197D72D1D}"/>
              </a:ext>
            </a:extLst>
          </p:cNvPr>
          <p:cNvSpPr txBox="1"/>
          <p:nvPr/>
        </p:nvSpPr>
        <p:spPr>
          <a:xfrm>
            <a:off x="3577831" y="6058109"/>
            <a:ext cx="16319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00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sr-Latn-RS" sz="10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Pri: 4096</a:t>
            </a:r>
          </a:p>
          <a:p>
            <a:r>
              <a:rPr lang="sr-Latn-RS" sz="1000">
                <a:solidFill>
                  <a:schemeClr val="bg1">
                    <a:lumMod val="50000"/>
                  </a:schemeClr>
                </a:solidFill>
                <a:cs typeface="Calibri"/>
              </a:rPr>
              <a:t>MAC: 1D1.835.189</a:t>
            </a:r>
          </a:p>
        </p:txBody>
      </p:sp>
      <p:sp>
        <p:nvSpPr>
          <p:cNvPr id="36" name="Okvir za tekst 35">
            <a:extLst>
              <a:ext uri="{FF2B5EF4-FFF2-40B4-BE49-F238E27FC236}">
                <a16:creationId xmlns:a16="http://schemas.microsoft.com/office/drawing/2014/main" id="{ACE7E020-4D59-44A2-B025-AFBC391E542B}"/>
              </a:ext>
            </a:extLst>
          </p:cNvPr>
          <p:cNvSpPr txBox="1"/>
          <p:nvPr/>
        </p:nvSpPr>
        <p:spPr>
          <a:xfrm>
            <a:off x="3095231" y="2578309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37" name="Okvir za tekst 36">
            <a:extLst>
              <a:ext uri="{FF2B5EF4-FFF2-40B4-BE49-F238E27FC236}">
                <a16:creationId xmlns:a16="http://schemas.microsoft.com/office/drawing/2014/main" id="{CAFFD25F-9DB8-4296-86C0-43589ABC9E4D}"/>
              </a:ext>
            </a:extLst>
          </p:cNvPr>
          <p:cNvSpPr txBox="1"/>
          <p:nvPr/>
        </p:nvSpPr>
        <p:spPr>
          <a:xfrm>
            <a:off x="4396980" y="2578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38" name="Okvir za tekst 37">
            <a:extLst>
              <a:ext uri="{FF2B5EF4-FFF2-40B4-BE49-F238E27FC236}">
                <a16:creationId xmlns:a16="http://schemas.microsoft.com/office/drawing/2014/main" id="{89553A8B-C27A-4590-81DC-894DE5597709}"/>
              </a:ext>
            </a:extLst>
          </p:cNvPr>
          <p:cNvSpPr txBox="1"/>
          <p:nvPr/>
        </p:nvSpPr>
        <p:spPr>
          <a:xfrm>
            <a:off x="57431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100" dirty="0">
              <a:latin typeface="Consolas"/>
            </a:endParaRPr>
          </a:p>
        </p:txBody>
      </p:sp>
      <p:sp>
        <p:nvSpPr>
          <p:cNvPr id="39" name="Okvir za tekst 38">
            <a:extLst>
              <a:ext uri="{FF2B5EF4-FFF2-40B4-BE49-F238E27FC236}">
                <a16:creationId xmlns:a16="http://schemas.microsoft.com/office/drawing/2014/main" id="{FDA59E7E-8DF7-4614-B1C5-9077CB674D5B}"/>
              </a:ext>
            </a:extLst>
          </p:cNvPr>
          <p:cNvSpPr txBox="1"/>
          <p:nvPr/>
        </p:nvSpPr>
        <p:spPr>
          <a:xfrm>
            <a:off x="4974830" y="35244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100" dirty="0">
              <a:latin typeface="Consolas"/>
            </a:endParaRPr>
          </a:p>
        </p:txBody>
      </p:sp>
      <p:sp>
        <p:nvSpPr>
          <p:cNvPr id="40" name="Okvir za tekst 39">
            <a:extLst>
              <a:ext uri="{FF2B5EF4-FFF2-40B4-BE49-F238E27FC236}">
                <a16:creationId xmlns:a16="http://schemas.microsoft.com/office/drawing/2014/main" id="{BECBA0E6-67BB-40D0-B96A-5C8B7FC8B773}"/>
              </a:ext>
            </a:extLst>
          </p:cNvPr>
          <p:cNvSpPr txBox="1"/>
          <p:nvPr/>
        </p:nvSpPr>
        <p:spPr>
          <a:xfrm>
            <a:off x="524153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41" name="Okvir za tekst 40">
            <a:extLst>
              <a:ext uri="{FF2B5EF4-FFF2-40B4-BE49-F238E27FC236}">
                <a16:creationId xmlns:a16="http://schemas.microsoft.com/office/drawing/2014/main" id="{FF377AC4-F870-427D-91D6-33B4A6914C49}"/>
              </a:ext>
            </a:extLst>
          </p:cNvPr>
          <p:cNvSpPr txBox="1"/>
          <p:nvPr/>
        </p:nvSpPr>
        <p:spPr>
          <a:xfrm>
            <a:off x="5946380" y="3937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</a:p>
        </p:txBody>
      </p:sp>
      <p:sp>
        <p:nvSpPr>
          <p:cNvPr id="42" name="Okvir za tekst 41">
            <a:extLst>
              <a:ext uri="{FF2B5EF4-FFF2-40B4-BE49-F238E27FC236}">
                <a16:creationId xmlns:a16="http://schemas.microsoft.com/office/drawing/2014/main" id="{09644656-8AE4-4A87-9214-78289EB11F34}"/>
              </a:ext>
            </a:extLst>
          </p:cNvPr>
          <p:cNvSpPr txBox="1"/>
          <p:nvPr/>
        </p:nvSpPr>
        <p:spPr>
          <a:xfrm>
            <a:off x="52605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3" name="Okvir za tekst 42">
            <a:extLst>
              <a:ext uri="{FF2B5EF4-FFF2-40B4-BE49-F238E27FC236}">
                <a16:creationId xmlns:a16="http://schemas.microsoft.com/office/drawing/2014/main" id="{D3C51682-AA33-4E58-8008-2E4332D77BEB}"/>
              </a:ext>
            </a:extLst>
          </p:cNvPr>
          <p:cNvSpPr txBox="1"/>
          <p:nvPr/>
        </p:nvSpPr>
        <p:spPr>
          <a:xfrm>
            <a:off x="5946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100" dirty="0">
              <a:latin typeface="Consolas"/>
            </a:endParaRPr>
          </a:p>
        </p:txBody>
      </p: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1C957960-671E-4DC4-84EF-CC61641CC479}"/>
              </a:ext>
            </a:extLst>
          </p:cNvPr>
          <p:cNvSpPr txBox="1"/>
          <p:nvPr/>
        </p:nvSpPr>
        <p:spPr>
          <a:xfrm>
            <a:off x="51780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5" name="Okvir za tekst 44">
            <a:extLst>
              <a:ext uri="{FF2B5EF4-FFF2-40B4-BE49-F238E27FC236}">
                <a16:creationId xmlns:a16="http://schemas.microsoft.com/office/drawing/2014/main" id="{6C9209C4-CDDB-4CAB-80F0-2E6E63C8DC47}"/>
              </a:ext>
            </a:extLst>
          </p:cNvPr>
          <p:cNvSpPr txBox="1"/>
          <p:nvPr/>
        </p:nvSpPr>
        <p:spPr>
          <a:xfrm>
            <a:off x="41175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46" name="Okvir za tekst 45">
            <a:extLst>
              <a:ext uri="{FF2B5EF4-FFF2-40B4-BE49-F238E27FC236}">
                <a16:creationId xmlns:a16="http://schemas.microsoft.com/office/drawing/2014/main" id="{C346117B-C440-400B-BD71-8C3F6BC6ABDD}"/>
              </a:ext>
            </a:extLst>
          </p:cNvPr>
          <p:cNvSpPr txBox="1"/>
          <p:nvPr/>
        </p:nvSpPr>
        <p:spPr>
          <a:xfrm>
            <a:off x="3279380" y="53405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47" name="Okvir za tekst 46">
            <a:extLst>
              <a:ext uri="{FF2B5EF4-FFF2-40B4-BE49-F238E27FC236}">
                <a16:creationId xmlns:a16="http://schemas.microsoft.com/office/drawing/2014/main" id="{62121653-6E97-4731-83C3-1486F4B09BA4}"/>
              </a:ext>
            </a:extLst>
          </p:cNvPr>
          <p:cNvSpPr txBox="1"/>
          <p:nvPr/>
        </p:nvSpPr>
        <p:spPr>
          <a:xfrm>
            <a:off x="3057130" y="58422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CDEAB3B1-C3CD-41A0-827F-27BEAD0BE47E}"/>
              </a:ext>
            </a:extLst>
          </p:cNvPr>
          <p:cNvSpPr txBox="1"/>
          <p:nvPr/>
        </p:nvSpPr>
        <p:spPr>
          <a:xfrm>
            <a:off x="19268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sp>
        <p:nvSpPr>
          <p:cNvPr id="49" name="Okvir za tekst 48">
            <a:extLst>
              <a:ext uri="{FF2B5EF4-FFF2-40B4-BE49-F238E27FC236}">
                <a16:creationId xmlns:a16="http://schemas.microsoft.com/office/drawing/2014/main" id="{DE84ABF7-AE5B-427D-A996-A7837C47A437}"/>
              </a:ext>
            </a:extLst>
          </p:cNvPr>
          <p:cNvSpPr txBox="1"/>
          <p:nvPr/>
        </p:nvSpPr>
        <p:spPr>
          <a:xfrm>
            <a:off x="200938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600">
              <a:latin typeface="Consolas"/>
            </a:endParaRPr>
          </a:p>
        </p:txBody>
      </p:sp>
      <p:sp>
        <p:nvSpPr>
          <p:cNvPr id="50" name="Okvir za tekst 49">
            <a:extLst>
              <a:ext uri="{FF2B5EF4-FFF2-40B4-BE49-F238E27FC236}">
                <a16:creationId xmlns:a16="http://schemas.microsoft.com/office/drawing/2014/main" id="{DCA26991-6860-4F99-8C9F-9CD51C6A64E5}"/>
              </a:ext>
            </a:extLst>
          </p:cNvPr>
          <p:cNvSpPr txBox="1"/>
          <p:nvPr/>
        </p:nvSpPr>
        <p:spPr>
          <a:xfrm>
            <a:off x="1266430" y="47373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  <a:endParaRPr lang="sr-Latn-RS" sz="1600">
              <a:latin typeface="Consolas"/>
            </a:endParaRPr>
          </a:p>
        </p:txBody>
      </p:sp>
      <p:sp>
        <p:nvSpPr>
          <p:cNvPr id="51" name="Okvir za tekst 50">
            <a:extLst>
              <a:ext uri="{FF2B5EF4-FFF2-40B4-BE49-F238E27FC236}">
                <a16:creationId xmlns:a16="http://schemas.microsoft.com/office/drawing/2014/main" id="{A137EF8E-5C81-4DA5-9ABE-BE808255EEA0}"/>
              </a:ext>
            </a:extLst>
          </p:cNvPr>
          <p:cNvSpPr txBox="1"/>
          <p:nvPr/>
        </p:nvSpPr>
        <p:spPr>
          <a:xfrm>
            <a:off x="20411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  <a:endParaRPr lang="sr-Latn-RS" sz="1600">
              <a:latin typeface="Consolas"/>
            </a:endParaRPr>
          </a:p>
        </p:txBody>
      </p:sp>
      <p:sp>
        <p:nvSpPr>
          <p:cNvPr id="52" name="Okvir za tekst 51">
            <a:extLst>
              <a:ext uri="{FF2B5EF4-FFF2-40B4-BE49-F238E27FC236}">
                <a16:creationId xmlns:a16="http://schemas.microsoft.com/office/drawing/2014/main" id="{FFA48CED-7779-44AF-8FFD-ECDFDE981FD1}"/>
              </a:ext>
            </a:extLst>
          </p:cNvPr>
          <p:cNvSpPr txBox="1"/>
          <p:nvPr/>
        </p:nvSpPr>
        <p:spPr>
          <a:xfrm>
            <a:off x="1266430" y="3899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G1/1</a:t>
            </a:r>
          </a:p>
        </p:txBody>
      </p:sp>
      <p:sp>
        <p:nvSpPr>
          <p:cNvPr id="53" name="Okvir za tekst 52">
            <a:extLst>
              <a:ext uri="{FF2B5EF4-FFF2-40B4-BE49-F238E27FC236}">
                <a16:creationId xmlns:a16="http://schemas.microsoft.com/office/drawing/2014/main" id="{C67E2735-1406-4777-9B1C-BAE5A458A90E}"/>
              </a:ext>
            </a:extLst>
          </p:cNvPr>
          <p:cNvSpPr txBox="1"/>
          <p:nvPr/>
        </p:nvSpPr>
        <p:spPr>
          <a:xfrm>
            <a:off x="2301480" y="3676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54" name="Okvir za tekst 53">
            <a:extLst>
              <a:ext uri="{FF2B5EF4-FFF2-40B4-BE49-F238E27FC236}">
                <a16:creationId xmlns:a16="http://schemas.microsoft.com/office/drawing/2014/main" id="{A743C44C-BD38-49C7-BE99-2E91DA4DB9A0}"/>
              </a:ext>
            </a:extLst>
          </p:cNvPr>
          <p:cNvSpPr txBox="1"/>
          <p:nvPr/>
        </p:nvSpPr>
        <p:spPr>
          <a:xfrm>
            <a:off x="1641080" y="3168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  <a:endParaRPr lang="sr-Latn-RS" sz="1600">
              <a:latin typeface="Consolas"/>
            </a:endParaRPr>
          </a:p>
        </p:txBody>
      </p:sp>
      <p:cxnSp>
        <p:nvCxnSpPr>
          <p:cNvPr id="55" name="Prava linija spajanja sa strelicom 54">
            <a:extLst>
              <a:ext uri="{FF2B5EF4-FFF2-40B4-BE49-F238E27FC236}">
                <a16:creationId xmlns:a16="http://schemas.microsoft.com/office/drawing/2014/main" id="{46B6B1B7-F91C-4A16-81B4-32585612E0E3}"/>
              </a:ext>
            </a:extLst>
          </p:cNvPr>
          <p:cNvCxnSpPr>
            <a:cxnSpLocks/>
          </p:cNvCxnSpPr>
          <p:nvPr/>
        </p:nvCxnSpPr>
        <p:spPr>
          <a:xfrm flipH="1" flipV="1">
            <a:off x="4212670" y="5905918"/>
            <a:ext cx="1479552" cy="1479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rava linija spajanja sa strelicom 55">
            <a:extLst>
              <a:ext uri="{FF2B5EF4-FFF2-40B4-BE49-F238E27FC236}">
                <a16:creationId xmlns:a16="http://schemas.microsoft.com/office/drawing/2014/main" id="{23832C88-AD70-4D40-BE22-143545409C66}"/>
              </a:ext>
            </a:extLst>
          </p:cNvPr>
          <p:cNvCxnSpPr>
            <a:cxnSpLocks/>
          </p:cNvCxnSpPr>
          <p:nvPr/>
        </p:nvCxnSpPr>
        <p:spPr>
          <a:xfrm flipH="1" flipV="1">
            <a:off x="5900826" y="5364017"/>
            <a:ext cx="2" cy="45294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2B45F4B2-A68B-4AFA-AAB0-77F868B2F376}"/>
              </a:ext>
            </a:extLst>
          </p:cNvPr>
          <p:cNvSpPr txBox="1"/>
          <p:nvPr/>
        </p:nvSpPr>
        <p:spPr>
          <a:xfrm>
            <a:off x="5927330" y="53913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F0/4</a:t>
            </a:r>
            <a:endParaRPr lang="sr-Latn-RS" sz="1600">
              <a:latin typeface="Consolas"/>
            </a:endParaRPr>
          </a:p>
        </p:txBody>
      </p:sp>
      <p:sp>
        <p:nvSpPr>
          <p:cNvPr id="59" name="Okvir za tekst 58">
            <a:extLst>
              <a:ext uri="{FF2B5EF4-FFF2-40B4-BE49-F238E27FC236}">
                <a16:creationId xmlns:a16="http://schemas.microsoft.com/office/drawing/2014/main" id="{B6D8B315-4C6A-4D23-962F-538684600A61}"/>
              </a:ext>
            </a:extLst>
          </p:cNvPr>
          <p:cNvSpPr txBox="1"/>
          <p:nvPr/>
        </p:nvSpPr>
        <p:spPr>
          <a:xfrm>
            <a:off x="4269980" y="58930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F0/3</a:t>
            </a:r>
          </a:p>
        </p:txBody>
      </p:sp>
      <p:sp>
        <p:nvSpPr>
          <p:cNvPr id="60" name="Okvir za tekst 59">
            <a:extLst>
              <a:ext uri="{FF2B5EF4-FFF2-40B4-BE49-F238E27FC236}">
                <a16:creationId xmlns:a16="http://schemas.microsoft.com/office/drawing/2014/main" id="{61829F3D-CED4-408D-BC0D-183AAA3A188C}"/>
              </a:ext>
            </a:extLst>
          </p:cNvPr>
          <p:cNvSpPr txBox="1"/>
          <p:nvPr/>
        </p:nvSpPr>
        <p:spPr>
          <a:xfrm>
            <a:off x="4269980" y="55818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F0/2</a:t>
            </a:r>
          </a:p>
        </p:txBody>
      </p:sp>
      <p:cxnSp>
        <p:nvCxnSpPr>
          <p:cNvPr id="61" name="Prava linija spajanja sa strelicom 60">
            <a:extLst>
              <a:ext uri="{FF2B5EF4-FFF2-40B4-BE49-F238E27FC236}">
                <a16:creationId xmlns:a16="http://schemas.microsoft.com/office/drawing/2014/main" id="{15A49334-C585-44C1-A444-E1C03B7C71EE}"/>
              </a:ext>
            </a:extLst>
          </p:cNvPr>
          <p:cNvCxnSpPr>
            <a:cxnSpLocks/>
          </p:cNvCxnSpPr>
          <p:nvPr/>
        </p:nvCxnSpPr>
        <p:spPr>
          <a:xfrm flipV="1">
            <a:off x="2236877" y="3535217"/>
            <a:ext cx="3365498" cy="27499"/>
          </a:xfrm>
          <a:prstGeom prst="straightConnector1">
            <a:avLst/>
          </a:prstGeom>
          <a:ln w="28575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kvir za tekst 61">
            <a:extLst>
              <a:ext uri="{FF2B5EF4-FFF2-40B4-BE49-F238E27FC236}">
                <a16:creationId xmlns:a16="http://schemas.microsoft.com/office/drawing/2014/main" id="{D680140A-5185-499D-9CB9-E5568952713B}"/>
              </a:ext>
            </a:extLst>
          </p:cNvPr>
          <p:cNvSpPr txBox="1"/>
          <p:nvPr/>
        </p:nvSpPr>
        <p:spPr>
          <a:xfrm>
            <a:off x="4117580" y="299105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G1/2</a:t>
            </a:r>
            <a:endParaRPr lang="sr-Latn-RS" sz="1600">
              <a:latin typeface="Consolas"/>
            </a:endParaRPr>
          </a:p>
        </p:txBody>
      </p:sp>
      <p:sp>
        <p:nvSpPr>
          <p:cNvPr id="63" name="Okvir za tekst 62">
            <a:extLst>
              <a:ext uri="{FF2B5EF4-FFF2-40B4-BE49-F238E27FC236}">
                <a16:creationId xmlns:a16="http://schemas.microsoft.com/office/drawing/2014/main" id="{C72C95A5-7668-47AA-9F5A-468309571A5A}"/>
              </a:ext>
            </a:extLst>
          </p:cNvPr>
          <p:cNvSpPr txBox="1"/>
          <p:nvPr/>
        </p:nvSpPr>
        <p:spPr>
          <a:xfrm>
            <a:off x="2301480" y="3264108"/>
            <a:ext cx="5207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100">
                <a:latin typeface="Consolas"/>
              </a:rPr>
              <a:t>F0/1</a:t>
            </a:r>
            <a:endParaRPr lang="sr-Latn-RS" sz="1100" dirty="0">
              <a:latin typeface="Consolas"/>
            </a:endParaRPr>
          </a:p>
        </p:txBody>
      </p:sp>
      <p:sp>
        <p:nvSpPr>
          <p:cNvPr id="3" name="Pravougaonik 2">
            <a:extLst>
              <a:ext uri="{FF2B5EF4-FFF2-40B4-BE49-F238E27FC236}">
                <a16:creationId xmlns:a16="http://schemas.microsoft.com/office/drawing/2014/main" id="{17A04A0C-87A0-4A69-AB6D-C66EF4D3F4E0}"/>
              </a:ext>
            </a:extLst>
          </p:cNvPr>
          <p:cNvSpPr/>
          <p:nvPr/>
        </p:nvSpPr>
        <p:spPr>
          <a:xfrm>
            <a:off x="3524250" y="5591175"/>
            <a:ext cx="809625" cy="44767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A8FA0-40FE-48BC-A5EA-3A5DDB85D822}"/>
              </a:ext>
            </a:extLst>
          </p:cNvPr>
          <p:cNvSpPr/>
          <p:nvPr/>
        </p:nvSpPr>
        <p:spPr>
          <a:xfrm>
            <a:off x="7120817" y="2708406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11180-1439-47EE-8EC0-482843E0B63B}"/>
              </a:ext>
            </a:extLst>
          </p:cNvPr>
          <p:cNvSpPr/>
          <p:nvPr/>
        </p:nvSpPr>
        <p:spPr>
          <a:xfrm>
            <a:off x="7120817" y="240995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932547-330A-4D1B-9DEC-856B3C93BC5B}"/>
              </a:ext>
            </a:extLst>
          </p:cNvPr>
          <p:cNvSpPr/>
          <p:nvPr/>
        </p:nvSpPr>
        <p:spPr>
          <a:xfrm>
            <a:off x="7114467" y="2127379"/>
            <a:ext cx="158750" cy="165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B7DD841-C609-4482-B20A-298917583192}"/>
              </a:ext>
            </a:extLst>
          </p:cNvPr>
          <p:cNvSpPr txBox="1"/>
          <p:nvPr/>
        </p:nvSpPr>
        <p:spPr>
          <a:xfrm>
            <a:off x="7304967" y="2032131"/>
            <a:ext cx="13430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err="1"/>
              <a:t>Designated</a:t>
            </a:r>
            <a:endParaRPr lang="sr-Latn-RS" err="1">
              <a:cs typeface="Calibri"/>
            </a:endParaRPr>
          </a:p>
          <a:p>
            <a:r>
              <a:rPr lang="sr-Latn-RS" err="1">
                <a:cs typeface="Calibri"/>
              </a:rPr>
              <a:t>Blocked</a:t>
            </a:r>
            <a:endParaRPr lang="sr-Latn-RS">
              <a:cs typeface="Calibri"/>
            </a:endParaRPr>
          </a:p>
          <a:p>
            <a:r>
              <a:rPr lang="sr-Latn-RS" err="1">
                <a:cs typeface="Calibri"/>
              </a:rPr>
              <a:t>Root</a:t>
            </a:r>
            <a:endParaRPr lang="sr-Latn-RS">
              <a:cs typeface="Calibri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F78A6B-FB42-42B7-AE4A-E51728BA267E}"/>
              </a:ext>
            </a:extLst>
          </p:cNvPr>
          <p:cNvSpPr/>
          <p:nvPr/>
        </p:nvSpPr>
        <p:spPr>
          <a:xfrm>
            <a:off x="3383186" y="574530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7CD5BF-589A-4AC0-AB1A-7E35CBC61783}"/>
              </a:ext>
            </a:extLst>
          </p:cNvPr>
          <p:cNvSpPr/>
          <p:nvPr/>
        </p:nvSpPr>
        <p:spPr>
          <a:xfrm>
            <a:off x="3751591" y="549025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EEF7F4-1B12-4453-9D66-B460CA22A6A8}"/>
              </a:ext>
            </a:extLst>
          </p:cNvPr>
          <p:cNvSpPr/>
          <p:nvPr/>
        </p:nvSpPr>
        <p:spPr>
          <a:xfrm>
            <a:off x="3987747" y="549970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6F3D84-5351-4884-B41F-28F09430C71A}"/>
              </a:ext>
            </a:extLst>
          </p:cNvPr>
          <p:cNvSpPr/>
          <p:nvPr/>
        </p:nvSpPr>
        <p:spPr>
          <a:xfrm>
            <a:off x="4195567" y="5849213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39CBC3-C534-4A29-B674-9531ED5BD095}"/>
              </a:ext>
            </a:extLst>
          </p:cNvPr>
          <p:cNvSpPr/>
          <p:nvPr/>
        </p:nvSpPr>
        <p:spPr>
          <a:xfrm>
            <a:off x="4195566" y="56508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3630CC-5412-4003-A923-3B44D857F61E}"/>
              </a:ext>
            </a:extLst>
          </p:cNvPr>
          <p:cNvSpPr/>
          <p:nvPr/>
        </p:nvSpPr>
        <p:spPr>
          <a:xfrm>
            <a:off x="3984652" y="3067364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762154-961E-45FC-91F5-166E8C0F6905}"/>
              </a:ext>
            </a:extLst>
          </p:cNvPr>
          <p:cNvSpPr/>
          <p:nvPr/>
        </p:nvSpPr>
        <p:spPr>
          <a:xfrm>
            <a:off x="5845569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F59D78-58B7-4891-B706-82CDF4553D77}"/>
              </a:ext>
            </a:extLst>
          </p:cNvPr>
          <p:cNvSpPr/>
          <p:nvPr/>
        </p:nvSpPr>
        <p:spPr>
          <a:xfrm>
            <a:off x="5656643" y="3303521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8F51B68-7DE4-4170-80B3-9F62E84E8823}"/>
              </a:ext>
            </a:extLst>
          </p:cNvPr>
          <p:cNvSpPr/>
          <p:nvPr/>
        </p:nvSpPr>
        <p:spPr>
          <a:xfrm>
            <a:off x="2218196" y="3643587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CADEF0-7F6D-40DA-A603-811941DCF511}"/>
              </a:ext>
            </a:extLst>
          </p:cNvPr>
          <p:cNvSpPr/>
          <p:nvPr/>
        </p:nvSpPr>
        <p:spPr>
          <a:xfrm>
            <a:off x="1670313" y="4824373"/>
            <a:ext cx="158750" cy="165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58B7EE-EAD5-4B52-BE55-82656D5B01A1}"/>
              </a:ext>
            </a:extLst>
          </p:cNvPr>
          <p:cNvSpPr/>
          <p:nvPr/>
        </p:nvSpPr>
        <p:spPr>
          <a:xfrm>
            <a:off x="4318368" y="2760280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F47BF2-A64E-46AB-AF2D-2F0FFC6BEC96}"/>
              </a:ext>
            </a:extLst>
          </p:cNvPr>
          <p:cNvSpPr/>
          <p:nvPr/>
        </p:nvSpPr>
        <p:spPr>
          <a:xfrm>
            <a:off x="5829773" y="3846602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E2BDC8-85AE-45BD-82F5-E8471C5F850E}"/>
              </a:ext>
            </a:extLst>
          </p:cNvPr>
          <p:cNvSpPr/>
          <p:nvPr/>
        </p:nvSpPr>
        <p:spPr>
          <a:xfrm>
            <a:off x="167340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56996BA-5144-42EB-A37E-D66A42FB853D}"/>
              </a:ext>
            </a:extLst>
          </p:cNvPr>
          <p:cNvSpPr/>
          <p:nvPr/>
        </p:nvSpPr>
        <p:spPr>
          <a:xfrm>
            <a:off x="1821453" y="5385533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61C75-D1FE-4138-BF1E-6790BB62E003}"/>
              </a:ext>
            </a:extLst>
          </p:cNvPr>
          <p:cNvSpPr/>
          <p:nvPr/>
        </p:nvSpPr>
        <p:spPr>
          <a:xfrm>
            <a:off x="5599965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54F8433-9BB7-42AF-B30F-B483B63BE315}"/>
              </a:ext>
            </a:extLst>
          </p:cNvPr>
          <p:cNvSpPr/>
          <p:nvPr/>
        </p:nvSpPr>
        <p:spPr>
          <a:xfrm>
            <a:off x="5826676" y="539497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9269D52-FC03-40C7-8FF1-48D5227712EE}"/>
              </a:ext>
            </a:extLst>
          </p:cNvPr>
          <p:cNvSpPr/>
          <p:nvPr/>
        </p:nvSpPr>
        <p:spPr>
          <a:xfrm>
            <a:off x="2221293" y="344985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06DFE01-791B-4469-9484-818992DD103F}"/>
              </a:ext>
            </a:extLst>
          </p:cNvPr>
          <p:cNvSpPr/>
          <p:nvPr/>
        </p:nvSpPr>
        <p:spPr>
          <a:xfrm>
            <a:off x="5401593" y="3439598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31A3773-394D-477E-8504-FAECAAABA9E5}"/>
              </a:ext>
            </a:extLst>
          </p:cNvPr>
          <p:cNvSpPr/>
          <p:nvPr/>
        </p:nvSpPr>
        <p:spPr>
          <a:xfrm>
            <a:off x="2079600" y="3308164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C24980-5DA4-48A8-9A10-A0A39EFA3BED}"/>
              </a:ext>
            </a:extLst>
          </p:cNvPr>
          <p:cNvSpPr/>
          <p:nvPr/>
        </p:nvSpPr>
        <p:spPr>
          <a:xfrm>
            <a:off x="3474553" y="2740575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267CC3D-C44C-4DF2-A442-55A471399B48}"/>
              </a:ext>
            </a:extLst>
          </p:cNvPr>
          <p:cNvSpPr/>
          <p:nvPr/>
        </p:nvSpPr>
        <p:spPr>
          <a:xfrm>
            <a:off x="1928459" y="3874941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F999BD8-9C60-4DDF-A324-A598D1DD864C}"/>
              </a:ext>
            </a:extLst>
          </p:cNvPr>
          <p:cNvSpPr/>
          <p:nvPr/>
        </p:nvSpPr>
        <p:spPr>
          <a:xfrm>
            <a:off x="1934808" y="4818756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3A5B255-E99E-4A14-ADFF-4CD586C16339}"/>
              </a:ext>
            </a:extLst>
          </p:cNvPr>
          <p:cNvSpPr/>
          <p:nvPr/>
        </p:nvSpPr>
        <p:spPr>
          <a:xfrm>
            <a:off x="5603062" y="3856048"/>
            <a:ext cx="158750" cy="165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C5079E6-D127-4994-A1B9-F359EB15D122}"/>
              </a:ext>
            </a:extLst>
          </p:cNvPr>
          <p:cNvSpPr/>
          <p:nvPr/>
        </p:nvSpPr>
        <p:spPr>
          <a:xfrm>
            <a:off x="5599965" y="4828201"/>
            <a:ext cx="158750" cy="165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427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2.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aktivnih putanja</a:t>
            </a:r>
            <a:br>
              <a:rPr lang="sr-Latn-RS" sz="3200">
                <a:cs typeface="Calibri Light"/>
              </a:rPr>
            </a:br>
            <a:r>
              <a:rPr lang="sr-Latn-RS" sz="1200">
                <a:cs typeface="Calibri Light"/>
              </a:rPr>
              <a:t>Port brzine 1Gb/s ima težinu 4. </a:t>
            </a:r>
            <a:br>
              <a:rPr lang="sr-Latn-RS" sz="1200">
                <a:cs typeface="Calibri Light"/>
              </a:rPr>
            </a:br>
            <a:r>
              <a:rPr lang="sr-Latn-RS" sz="1200">
                <a:cs typeface="Calibri Light"/>
              </a:rPr>
              <a:t>Port brzine 100Mb/s ima težinu 19.</a:t>
            </a: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9991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2.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aktivnih putanja</a:t>
            </a:r>
            <a:br>
              <a:rPr lang="sr-Latn-RS" sz="3200">
                <a:cs typeface="Calibri Light"/>
              </a:rPr>
            </a:br>
            <a:r>
              <a:rPr lang="sr-Latn-RS" sz="1200">
                <a:cs typeface="Calibri Light"/>
              </a:rPr>
              <a:t>Port brzine 1Gb/s ima težinu 4. </a:t>
            </a:r>
            <a:br>
              <a:rPr lang="sr-Latn-RS" sz="1200">
                <a:cs typeface="Calibri Light"/>
              </a:rPr>
            </a:br>
            <a:r>
              <a:rPr lang="sr-Latn-RS" sz="1200">
                <a:cs typeface="Calibri Light"/>
              </a:rPr>
              <a:t>Port brzine 100Mb/s ima težinu 19.</a:t>
            </a: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421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1FBE90-851D-4E0A-8487-D9EA2E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17501"/>
            <a:ext cx="8343900" cy="1030288"/>
          </a:xfrm>
        </p:spPr>
        <p:txBody>
          <a:bodyPr>
            <a:normAutofit/>
          </a:bodyPr>
          <a:lstStyle/>
          <a:p>
            <a:r>
              <a:rPr lang="sr-Latn-RS" sz="3200">
                <a:cs typeface="Calibri Light"/>
              </a:rPr>
              <a:t>2. </a:t>
            </a:r>
            <a:r>
              <a:rPr lang="sr-Latn-RS" sz="3200" err="1">
                <a:cs typeface="Calibri Light"/>
              </a:rPr>
              <a:t>Odredjivanje</a:t>
            </a:r>
            <a:r>
              <a:rPr lang="sr-Latn-RS" sz="3200">
                <a:cs typeface="Calibri Light"/>
              </a:rPr>
              <a:t> aktivnih putanja</a:t>
            </a:r>
            <a:br>
              <a:rPr lang="sr-Latn-RS" sz="3200">
                <a:cs typeface="Calibri Light"/>
              </a:rPr>
            </a:br>
            <a:r>
              <a:rPr lang="sr-Latn-RS" sz="1200">
                <a:cs typeface="Calibri Light"/>
              </a:rPr>
              <a:t>Port brzine 1Gb/s ima težinu 4. </a:t>
            </a:r>
            <a:br>
              <a:rPr lang="sr-Latn-RS" sz="1200">
                <a:cs typeface="Calibri Light"/>
              </a:rPr>
            </a:br>
            <a:r>
              <a:rPr lang="sr-Latn-RS" sz="1200">
                <a:cs typeface="Calibri Light"/>
              </a:rPr>
              <a:t>Port brzine 100Mb/s ima težinu 19.</a:t>
            </a:r>
          </a:p>
        </p:txBody>
      </p:sp>
      <p:pic>
        <p:nvPicPr>
          <p:cNvPr id="6" name="Slika 6" descr="Slika na kojoj se nalazi tekst, mapa&#10;&#10;Opis je generisan sa veoma visokim stepenom pouzdanosti">
            <a:extLst>
              <a:ext uri="{FF2B5EF4-FFF2-40B4-BE49-F238E27FC236}">
                <a16:creationId xmlns:a16="http://schemas.microsoft.com/office/drawing/2014/main" id="{15211EBF-6BD7-4985-A56F-CBD6F520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762" y="1463648"/>
            <a:ext cx="7311749" cy="5208587"/>
          </a:xfrm>
        </p:spPr>
      </p:pic>
      <p:sp>
        <p:nvSpPr>
          <p:cNvPr id="3" name="Pravougaonik 2">
            <a:extLst>
              <a:ext uri="{FF2B5EF4-FFF2-40B4-BE49-F238E27FC236}">
                <a16:creationId xmlns:a16="http://schemas.microsoft.com/office/drawing/2014/main" id="{329A3C19-2ED8-475E-9263-3C433C726E81}"/>
              </a:ext>
            </a:extLst>
          </p:cNvPr>
          <p:cNvSpPr/>
          <p:nvPr/>
        </p:nvSpPr>
        <p:spPr>
          <a:xfrm>
            <a:off x="4089016" y="1547154"/>
            <a:ext cx="1032805" cy="38018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4" name="Prava linija spajanja sa strelicom 3">
            <a:extLst>
              <a:ext uri="{FF2B5EF4-FFF2-40B4-BE49-F238E27FC236}">
                <a16:creationId xmlns:a16="http://schemas.microsoft.com/office/drawing/2014/main" id="{E5EBB22D-6061-4ACA-A07D-9AA53A588544}"/>
              </a:ext>
            </a:extLst>
          </p:cNvPr>
          <p:cNvCxnSpPr/>
          <p:nvPr/>
        </p:nvCxnSpPr>
        <p:spPr>
          <a:xfrm flipH="1">
            <a:off x="2752725" y="2200275"/>
            <a:ext cx="1600200" cy="12192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Prava linija spajanja sa strelicom 6">
            <a:extLst>
              <a:ext uri="{FF2B5EF4-FFF2-40B4-BE49-F238E27FC236}">
                <a16:creationId xmlns:a16="http://schemas.microsoft.com/office/drawing/2014/main" id="{57A3A847-D6F6-4844-9333-1E98384C6805}"/>
              </a:ext>
            </a:extLst>
          </p:cNvPr>
          <p:cNvCxnSpPr>
            <a:cxnSpLocks/>
          </p:cNvCxnSpPr>
          <p:nvPr/>
        </p:nvCxnSpPr>
        <p:spPr>
          <a:xfrm>
            <a:off x="4638674" y="2162175"/>
            <a:ext cx="1600200" cy="12287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51A70127-433A-4B6F-84D4-56E7077D5D39}"/>
              </a:ext>
            </a:extLst>
          </p:cNvPr>
          <p:cNvSpPr txBox="1"/>
          <p:nvPr/>
        </p:nvSpPr>
        <p:spPr>
          <a:xfrm>
            <a:off x="2952750" y="2266950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35B2E25-46FC-4345-B205-DF522EC80A18}"/>
              </a:ext>
            </a:extLst>
          </p:cNvPr>
          <p:cNvSpPr txBox="1"/>
          <p:nvPr/>
        </p:nvSpPr>
        <p:spPr>
          <a:xfrm>
            <a:off x="5895974" y="22669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4</a:t>
            </a:r>
          </a:p>
        </p:txBody>
      </p:sp>
      <p:cxnSp>
        <p:nvCxnSpPr>
          <p:cNvPr id="10" name="Prava linija spajanja sa strelicom 9">
            <a:extLst>
              <a:ext uri="{FF2B5EF4-FFF2-40B4-BE49-F238E27FC236}">
                <a16:creationId xmlns:a16="http://schemas.microsoft.com/office/drawing/2014/main" id="{F4C50421-ACCB-416D-BC7C-2B6A33FE6FD6}"/>
              </a:ext>
            </a:extLst>
          </p:cNvPr>
          <p:cNvCxnSpPr>
            <a:cxnSpLocks/>
          </p:cNvCxnSpPr>
          <p:nvPr/>
        </p:nvCxnSpPr>
        <p:spPr>
          <a:xfrm>
            <a:off x="6400799" y="3629025"/>
            <a:ext cx="9525" cy="10763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kvir za tekst 11">
            <a:extLst>
              <a:ext uri="{FF2B5EF4-FFF2-40B4-BE49-F238E27FC236}">
                <a16:creationId xmlns:a16="http://schemas.microsoft.com/office/drawing/2014/main" id="{7DE5CB79-7F25-4143-A79F-7ADA4C71E1D5}"/>
              </a:ext>
            </a:extLst>
          </p:cNvPr>
          <p:cNvSpPr txBox="1"/>
          <p:nvPr/>
        </p:nvSpPr>
        <p:spPr>
          <a:xfrm>
            <a:off x="6743699" y="3981449"/>
            <a:ext cx="333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8</a:t>
            </a:r>
          </a:p>
        </p:txBody>
      </p:sp>
      <p:cxnSp>
        <p:nvCxnSpPr>
          <p:cNvPr id="11" name="Prava linija spajanja sa strelicom 10">
            <a:extLst>
              <a:ext uri="{FF2B5EF4-FFF2-40B4-BE49-F238E27FC236}">
                <a16:creationId xmlns:a16="http://schemas.microsoft.com/office/drawing/2014/main" id="{2F730A40-5B17-4D5C-9006-67BE428FFB39}"/>
              </a:ext>
            </a:extLst>
          </p:cNvPr>
          <p:cNvCxnSpPr>
            <a:cxnSpLocks/>
          </p:cNvCxnSpPr>
          <p:nvPr/>
        </p:nvCxnSpPr>
        <p:spPr>
          <a:xfrm>
            <a:off x="4676774" y="3562350"/>
            <a:ext cx="1562100" cy="119062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kvir za tekst 12">
            <a:extLst>
              <a:ext uri="{FF2B5EF4-FFF2-40B4-BE49-F238E27FC236}">
                <a16:creationId xmlns:a16="http://schemas.microsoft.com/office/drawing/2014/main" id="{AA7403BE-CEFB-40D5-A42C-57E89C556885}"/>
              </a:ext>
            </a:extLst>
          </p:cNvPr>
          <p:cNvSpPr txBox="1"/>
          <p:nvPr/>
        </p:nvSpPr>
        <p:spPr>
          <a:xfrm>
            <a:off x="4924424" y="397192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12</a:t>
            </a:r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19BBEF09-53ED-45F6-80FB-A8ECBF01C25F}"/>
              </a:ext>
            </a:extLst>
          </p:cNvPr>
          <p:cNvCxnSpPr>
            <a:cxnSpLocks/>
          </p:cNvCxnSpPr>
          <p:nvPr/>
        </p:nvCxnSpPr>
        <p:spPr>
          <a:xfrm flipH="1">
            <a:off x="2743199" y="3562350"/>
            <a:ext cx="1676400" cy="1314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49C5C2E2-4C0C-486B-AB42-D884047E1744}"/>
              </a:ext>
            </a:extLst>
          </p:cNvPr>
          <p:cNvSpPr txBox="1"/>
          <p:nvPr/>
        </p:nvSpPr>
        <p:spPr>
          <a:xfrm>
            <a:off x="3686174" y="398144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16</a:t>
            </a:r>
          </a:p>
        </p:txBody>
      </p:sp>
      <p:cxnSp>
        <p:nvCxnSpPr>
          <p:cNvPr id="15" name="Prava linija spajanja sa strelicom 14">
            <a:extLst>
              <a:ext uri="{FF2B5EF4-FFF2-40B4-BE49-F238E27FC236}">
                <a16:creationId xmlns:a16="http://schemas.microsoft.com/office/drawing/2014/main" id="{CDA22A6E-8A38-479B-9111-CB30A2D443A4}"/>
              </a:ext>
            </a:extLst>
          </p:cNvPr>
          <p:cNvCxnSpPr>
            <a:cxnSpLocks/>
          </p:cNvCxnSpPr>
          <p:nvPr/>
        </p:nvCxnSpPr>
        <p:spPr>
          <a:xfrm flipH="1" flipV="1">
            <a:off x="2686049" y="5095875"/>
            <a:ext cx="790575" cy="9525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kvir za tekst 16">
            <a:extLst>
              <a:ext uri="{FF2B5EF4-FFF2-40B4-BE49-F238E27FC236}">
                <a16:creationId xmlns:a16="http://schemas.microsoft.com/office/drawing/2014/main" id="{C1A60548-477B-4190-89D3-B643EB410200}"/>
              </a:ext>
            </a:extLst>
          </p:cNvPr>
          <p:cNvSpPr txBox="1"/>
          <p:nvPr/>
        </p:nvSpPr>
        <p:spPr>
          <a:xfrm>
            <a:off x="3067049" y="5333999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20</a:t>
            </a:r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5438E96A-77C6-4E91-B310-480962C186C9}"/>
              </a:ext>
            </a:extLst>
          </p:cNvPr>
          <p:cNvSpPr txBox="1"/>
          <p:nvPr/>
        </p:nvSpPr>
        <p:spPr>
          <a:xfrm>
            <a:off x="3600449" y="5095874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24</a:t>
            </a:r>
          </a:p>
        </p:txBody>
      </p:sp>
      <p:cxnSp>
        <p:nvCxnSpPr>
          <p:cNvPr id="19" name="Prava linija spajanja sa strelicom 18">
            <a:extLst>
              <a:ext uri="{FF2B5EF4-FFF2-40B4-BE49-F238E27FC236}">
                <a16:creationId xmlns:a16="http://schemas.microsoft.com/office/drawing/2014/main" id="{D1C8C120-11FD-4A31-A914-900058F085D0}"/>
              </a:ext>
            </a:extLst>
          </p:cNvPr>
          <p:cNvCxnSpPr>
            <a:cxnSpLocks/>
          </p:cNvCxnSpPr>
          <p:nvPr/>
        </p:nvCxnSpPr>
        <p:spPr>
          <a:xfrm flipH="1">
            <a:off x="3648074" y="4987925"/>
            <a:ext cx="793750" cy="104140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13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Kancelarij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ari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arij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3323</Words>
  <Application>Microsoft Office PowerPoint</Application>
  <PresentationFormat>On-screen Show (4:3)</PresentationFormat>
  <Paragraphs>1650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Office tema</vt:lpstr>
      <vt:lpstr>Spanning Tree Protocol (STP)</vt:lpstr>
      <vt:lpstr>Spanning Tree Protocol</vt:lpstr>
      <vt:lpstr>1. Odredjivanje root bridge Root bridge ima najmanji prioritet (Pri).  Ukoliko postoje dva ili više mosta sa isti prioritetom, biramo onaj čija MAC adresa je najmanje heksadecimalne vrednosti.</vt:lpstr>
      <vt:lpstr>2. Odredjivanje aktivnih putanja Port brzine 1Gb/s ima težinu 4.  Port brzine 100Mb/s ima težinu 19.</vt:lpstr>
      <vt:lpstr>2. Odredjivanje aktivnih putanja Port brzine 1Gb/s ima težinu 4.  Port brzine 100Mb/s ima težinu 19.</vt:lpstr>
      <vt:lpstr>2. Odredjivanje aktivnih putanja Port brzine 1Gb/s ima težinu 4.  Port brzine 100Mb/s ima težinu 19.</vt:lpstr>
      <vt:lpstr>2. Odredjivanje aktivnih putanja Port brzine 1Gb/s ima težinu 4.  Port brzine 100Mb/s ima težinu 19.</vt:lpstr>
      <vt:lpstr>2. Odredjivanje aktivnih putanja Port brzine 1Gb/s ima težinu 4.  Port brzine 100Mb/s ima težinu 19.</vt:lpstr>
      <vt:lpstr>2. Odredjivanje aktivnih putanja Port brzine 1Gb/s ima težinu 4.  Port brzine 100Mb/s ima težinu 19.</vt:lpstr>
      <vt:lpstr>2. Odredjivanje aktivnih putanja Port brzine 1Gb/s ima težinu 4.  Port brzine 100Mb/s ima težinu 19.</vt:lpstr>
      <vt:lpstr>3. Odredjivanje tipova portova aktivnih putanja Designated + Blocked Designated + Root</vt:lpstr>
      <vt:lpstr>3. Odredjivanje tipova portova aktivnih putanja Designated + Blocked Designated + Root</vt:lpstr>
      <vt:lpstr>3. Odredjivanje tipova portova aktivnih putanja Designated + Blocked Designated + Root</vt:lpstr>
      <vt:lpstr>3. Odredjivanje tipova portova neaktivnih putanja Designated + Blocked Designated + Root</vt:lpstr>
      <vt:lpstr>3. Odredjivanje tipova portova neaktivnih putanja Designated + Blocked Designated + Root</vt:lpstr>
      <vt:lpstr>3. Odredjivanje tipova portova neaktivnih putanja Designated + Blocked Designated + Root</vt:lpstr>
      <vt:lpstr>3. Odredjivanje tipova portova neaktivnih putanja Designated + Blocked Designated + Root</vt:lpstr>
      <vt:lpstr>3. Odredjivanje tipova portova neaktivnih putanja Designated + Blocked Designated + Root</vt:lpstr>
      <vt:lpstr>3. Odredjivanje tipova portova neaktivnih putanja Designated + Blocked Designated + Root</vt:lpstr>
      <vt:lpstr>3. Odredjivanje tipova portova neaktivnih putanja Designated + Blocked Designated + Root</vt:lpstr>
      <vt:lpstr>1. kolokvijum 2018</vt:lpstr>
      <vt:lpstr>1. Odredjivanje root bridge</vt:lpstr>
      <vt:lpstr>2. Odredjivanje aktivnih putanja</vt:lpstr>
      <vt:lpstr>2. Odredjivanje aktivnih putanja</vt:lpstr>
      <vt:lpstr>2. Odredjivanje aktivnih putanja</vt:lpstr>
      <vt:lpstr>3. Odredjivanje tipova portova aktivnih putanja</vt:lpstr>
      <vt:lpstr>3. Odredjivanje tipova portova aktivnih putanja</vt:lpstr>
      <vt:lpstr>3. Odredjivanje tipova portova aktivnih putanja</vt:lpstr>
      <vt:lpstr>3. Odredjivanje tipova portova aktivnih putanja</vt:lpstr>
      <vt:lpstr>3. Odredjivanje tipova portova neaktivnih putanja</vt:lpstr>
      <vt:lpstr>3. Odredjivanje tipova portova neaktivnih putanja</vt:lpstr>
      <vt:lpstr>28.8.2019</vt:lpstr>
      <vt:lpstr>28.8.2019</vt:lpstr>
      <vt:lpstr>2. Odredjivanje aktivnih putanja</vt:lpstr>
      <vt:lpstr>2. Odredjivanje aktivnih putanja</vt:lpstr>
      <vt:lpstr>3. Odredjivanje tipova portova aktivnih putanja</vt:lpstr>
      <vt:lpstr>3. Odredjivanje tipova portova aktivnih putanja</vt:lpstr>
      <vt:lpstr>3. Odredjivanje tipova portova aktivnih putanja</vt:lpstr>
      <vt:lpstr>3. Odredjivanje tipova portova aktivnih putanja</vt:lpstr>
      <vt:lpstr>3. Odredjivanje tipova portova neaktivnih putanja</vt:lpstr>
      <vt:lpstr>3. Odredjivanje tipova portova neaktivnih putanja</vt:lpstr>
      <vt:lpstr>3. Odredjivanje tipova portova neaktivnih putanja</vt:lpstr>
      <vt:lpstr>3. Odredjivanje tipova portova neaktivnih putanja</vt:lpstr>
      <vt:lpstr>3. Odredjivanje tipova portova neaktivnih putanja</vt:lpstr>
      <vt:lpstr>3. Odredjivanje tipova portova neaktivnih putanja</vt:lpstr>
      <vt:lpstr>Najbitnije</vt:lpstr>
      <vt:lpstr>1. kolokvijum 2019</vt:lpstr>
      <vt:lpstr>1. Odredjivanje root bridge</vt:lpstr>
      <vt:lpstr>2. Odredjivanje aktivnih putanja</vt:lpstr>
      <vt:lpstr>2. Odredjivanje aktivnih putanja</vt:lpstr>
      <vt:lpstr>2. Odredjivanje aktivnih putanja</vt:lpstr>
      <vt:lpstr>2. Odredjivanje aktivnih putanja</vt:lpstr>
      <vt:lpstr>2. Odredjivanje aktivnih putanja</vt:lpstr>
      <vt:lpstr>3. Odredjivanje tipova portova aktivnih putanja </vt:lpstr>
      <vt:lpstr>3. Odredjivanje tipova portova aktivnih putanja </vt:lpstr>
      <vt:lpstr>3. Odredjivanje tipova portova aktivnih putanja </vt:lpstr>
      <vt:lpstr>3. Odredjivanje tipova portova aktivnih putanja </vt:lpstr>
      <vt:lpstr>3. Odredjivanje tipova portova neaktivnih putanja </vt:lpstr>
      <vt:lpstr>3. Odredjivanje tipova portova neaktivnih putanja </vt:lpstr>
      <vt:lpstr>3. Odredjivanje tipova portova neaktivnih putanja </vt:lpstr>
      <vt:lpstr>3. Odredjivanje tipova portova neaktivnih putanja </vt:lpstr>
      <vt:lpstr>3. Odredjivanje tipova portova neaktivnih putanja </vt:lpstr>
      <vt:lpstr>3. Odredjivanje tipova portova neaktivnih putanja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ivankoma</dc:creator>
  <cp:lastModifiedBy/>
  <cp:revision>1</cp:revision>
  <dcterms:created xsi:type="dcterms:W3CDTF">2019-12-26T23:11:21Z</dcterms:created>
  <dcterms:modified xsi:type="dcterms:W3CDTF">2020-03-11T13:41:15Z</dcterms:modified>
</cp:coreProperties>
</file>