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FF0000"/>
    <a:srgbClr val="FF00D4"/>
    <a:srgbClr val="C00000"/>
    <a:srgbClr val="7F6000"/>
    <a:srgbClr val="000000"/>
    <a:srgbClr val="7030A0"/>
    <a:srgbClr val="0070C0"/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3E97E-5ADC-27C3-8C88-3B9206173741}" v="31" dt="2020-01-25T20:46:18.593"/>
    <p1510:client id="{16FAC7B4-0B22-42EE-9C8F-CF38D50088A2}" v="201" dt="2020-02-20T19:09:37.083"/>
    <p1510:client id="{2D5300AD-417D-4022-8450-25CA883E7DF6}" v="5181" dt="2020-01-12T18:11:54.321"/>
    <p1510:client id="{3870A3D6-00AC-4D89-93D7-D1D1D07F18EA}" v="279" dt="2020-01-19T19:22:42.811"/>
    <p1510:client id="{98D08F09-509F-488F-9191-A3C9375999EA}" v="613" dt="2020-01-26T15:51:19.588"/>
    <p1510:client id="{C831A3F1-BFB1-41AB-914A-A6563DEEC958}" v="2006" dt="2020-01-17T22:35:51.925"/>
    <p1510:client id="{F9E57ECF-C9B3-4C54-AC79-473EA3FD42DB}" v="5336" dt="2020-01-15T21:41:37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rgbClr val="FF0000"/>
              </a:solidFill>
              <a:latin typeface="Calibri Light" panose="020F0302020204030204"/>
            </a:rPr>
            <a:t>X</a:t>
          </a:r>
          <a:endParaRPr lang="sr-Latn-RS" b="0" dirty="0">
            <a:solidFill>
              <a:srgbClr val="FF0000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3B539C-70F9-4BB7-A32F-E770250E3BF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7CEFBE04-9D39-4669-BB2D-918B1D72744A}">
      <dgm:prSet phldrT="[Tekst]" phldr="0"/>
      <dgm:spPr/>
      <dgm:t>
        <a:bodyPr/>
        <a:lstStyle/>
        <a:p>
          <a:r>
            <a:rPr lang="sr-Latn-RS" dirty="0">
              <a:latin typeface="Calibri Light" panose="020F0302020204030204"/>
            </a:rPr>
            <a:t>Y</a:t>
          </a:r>
          <a:endParaRPr lang="sr-Latn-R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6CF8A8C-45ED-4D2B-A713-DC97F0E81DCB}" type="parTrans" cxnId="{E816448C-39B4-4E9C-B7EE-BB1E1C56BE1D}">
      <dgm:prSet/>
      <dgm:spPr/>
      <dgm:t>
        <a:bodyPr/>
        <a:lstStyle/>
        <a:p>
          <a:endParaRPr lang="sr-Latn-RS"/>
        </a:p>
      </dgm:t>
    </dgm:pt>
    <dgm:pt modelId="{23C263D6-6068-44C2-81FC-7F6A48A7D2F4}" type="sibTrans" cxnId="{E816448C-39B4-4E9C-B7EE-BB1E1C56BE1D}">
      <dgm:prSet/>
      <dgm:spPr/>
      <dgm:t>
        <a:bodyPr/>
        <a:lstStyle/>
        <a:p>
          <a:endParaRPr lang="sr-Latn-RS"/>
        </a:p>
      </dgm:t>
    </dgm:pt>
    <dgm:pt modelId="{59EDC071-F19E-4A2A-AE16-230DDDA0EFB0}">
      <dgm:prSet phldrT="[Tekst]" phldr="0"/>
      <dgm:spPr/>
      <dgm:t>
        <a:bodyPr/>
        <a:lstStyle/>
        <a:p>
          <a:r>
            <a:rPr lang="sr-Latn-RS" b="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b="0" dirty="0">
            <a:solidFill>
              <a:schemeClr val="bg1"/>
            </a:solidFill>
          </a:endParaRPr>
        </a:p>
      </dgm:t>
    </dgm:pt>
    <dgm:pt modelId="{FDCF4AB6-7E81-42BE-9180-105423517501}" type="parTrans" cxnId="{43042410-8B78-4692-B2E9-95934781F267}">
      <dgm:prSet/>
      <dgm:spPr/>
      <dgm:t>
        <a:bodyPr/>
        <a:lstStyle/>
        <a:p>
          <a:endParaRPr lang="sr-Latn-RS"/>
        </a:p>
      </dgm:t>
    </dgm:pt>
    <dgm:pt modelId="{68C269CF-B560-41C2-B25B-9F178E65E4BE}" type="sibTrans" cxnId="{43042410-8B78-4692-B2E9-95934781F267}">
      <dgm:prSet/>
      <dgm:spPr/>
      <dgm:t>
        <a:bodyPr/>
        <a:lstStyle/>
        <a:p>
          <a:endParaRPr lang="sr-Latn-RS"/>
        </a:p>
      </dgm:t>
    </dgm:pt>
    <dgm:pt modelId="{F43BEBE5-486F-4CA5-9170-A67F819EEF2C}">
      <dgm:prSet phldr="0"/>
      <dgm:spPr/>
      <dgm:t>
        <a:bodyPr/>
        <a:lstStyle/>
        <a:p>
          <a:pPr rtl="0"/>
          <a:r>
            <a:rPr lang="sr-Latn-RS" dirty="0">
              <a:latin typeface="Calibri Light" panose="020F0302020204030204"/>
            </a:rPr>
            <a:t>Z</a:t>
          </a:r>
        </a:p>
      </dgm:t>
    </dgm:pt>
    <dgm:pt modelId="{945F1FDB-63D2-4E9D-AED4-7950863E2571}" type="parTrans" cxnId="{C494F8EA-3F4C-4DFA-A4F4-8AD108CEAEDD}">
      <dgm:prSet/>
      <dgm:spPr/>
    </dgm:pt>
    <dgm:pt modelId="{D17F3FAA-B94E-4140-A3F8-861641538C40}" type="sibTrans" cxnId="{C494F8EA-3F4C-4DFA-A4F4-8AD108CEAEDD}">
      <dgm:prSet/>
      <dgm:spPr/>
    </dgm:pt>
    <dgm:pt modelId="{A744C443-07F4-4E35-88AB-0FE778908DAF}" type="pres">
      <dgm:prSet presAssocID="{BD3B539C-70F9-4BB7-A32F-E770250E3BF9}" presName="cycle" presStyleCnt="0">
        <dgm:presLayoutVars>
          <dgm:dir/>
          <dgm:resizeHandles val="exact"/>
        </dgm:presLayoutVars>
      </dgm:prSet>
      <dgm:spPr/>
    </dgm:pt>
    <dgm:pt modelId="{36BD99C4-F865-4181-B3D0-ACE726339360}" type="pres">
      <dgm:prSet presAssocID="{7CEFBE04-9D39-4669-BB2D-918B1D72744A}" presName="node" presStyleLbl="node1" presStyleIdx="0" presStyleCnt="3">
        <dgm:presLayoutVars>
          <dgm:bulletEnabled val="1"/>
        </dgm:presLayoutVars>
      </dgm:prSet>
      <dgm:spPr/>
    </dgm:pt>
    <dgm:pt modelId="{A06423FF-657D-4DA8-97E5-5EC4D8FF6BBF}" type="pres">
      <dgm:prSet presAssocID="{7CEFBE04-9D39-4669-BB2D-918B1D72744A}" presName="spNode" presStyleCnt="0"/>
      <dgm:spPr/>
    </dgm:pt>
    <dgm:pt modelId="{74285691-4BB1-483E-9BBA-E9D2D5F2B8B7}" type="pres">
      <dgm:prSet presAssocID="{23C263D6-6068-44C2-81FC-7F6A48A7D2F4}" presName="sibTrans" presStyleLbl="sibTrans1D1" presStyleIdx="0" presStyleCnt="3"/>
      <dgm:spPr/>
    </dgm:pt>
    <dgm:pt modelId="{9E9A4FE2-A033-45A3-B33E-02955366640B}" type="pres">
      <dgm:prSet presAssocID="{F43BEBE5-486F-4CA5-9170-A67F819EEF2C}" presName="node" presStyleLbl="node1" presStyleIdx="1" presStyleCnt="3">
        <dgm:presLayoutVars>
          <dgm:bulletEnabled val="1"/>
        </dgm:presLayoutVars>
      </dgm:prSet>
      <dgm:spPr/>
    </dgm:pt>
    <dgm:pt modelId="{8D6A904D-A7DD-42FD-9B74-E2BAA67788AB}" type="pres">
      <dgm:prSet presAssocID="{F43BEBE5-486F-4CA5-9170-A67F819EEF2C}" presName="spNode" presStyleCnt="0"/>
      <dgm:spPr/>
    </dgm:pt>
    <dgm:pt modelId="{24783432-1924-4275-B966-60ADAA61392D}" type="pres">
      <dgm:prSet presAssocID="{D17F3FAA-B94E-4140-A3F8-861641538C40}" presName="sibTrans" presStyleLbl="sibTrans1D1" presStyleIdx="1" presStyleCnt="3"/>
      <dgm:spPr/>
    </dgm:pt>
    <dgm:pt modelId="{B5768835-2758-4A03-A801-E5CBE5BF1D13}" type="pres">
      <dgm:prSet presAssocID="{59EDC071-F19E-4A2A-AE16-230DDDA0EFB0}" presName="node" presStyleLbl="node1" presStyleIdx="2" presStyleCnt="3">
        <dgm:presLayoutVars>
          <dgm:bulletEnabled val="1"/>
        </dgm:presLayoutVars>
      </dgm:prSet>
      <dgm:spPr/>
    </dgm:pt>
    <dgm:pt modelId="{F154D21E-FF76-4EBD-80BD-8757FA0B1B0C}" type="pres">
      <dgm:prSet presAssocID="{59EDC071-F19E-4A2A-AE16-230DDDA0EFB0}" presName="spNode" presStyleCnt="0"/>
      <dgm:spPr/>
    </dgm:pt>
    <dgm:pt modelId="{EEE38E0D-2533-4259-B929-A638092F631F}" type="pres">
      <dgm:prSet presAssocID="{68C269CF-B560-41C2-B25B-9F178E65E4BE}" presName="sibTrans" presStyleLbl="sibTrans1D1" presStyleIdx="2" presStyleCnt="3"/>
      <dgm:spPr/>
    </dgm:pt>
  </dgm:ptLst>
  <dgm:cxnLst>
    <dgm:cxn modelId="{43042410-8B78-4692-B2E9-95934781F267}" srcId="{BD3B539C-70F9-4BB7-A32F-E770250E3BF9}" destId="{59EDC071-F19E-4A2A-AE16-230DDDA0EFB0}" srcOrd="2" destOrd="0" parTransId="{FDCF4AB6-7E81-42BE-9180-105423517501}" sibTransId="{68C269CF-B560-41C2-B25B-9F178E65E4BE}"/>
    <dgm:cxn modelId="{B51D5330-EB7B-4F31-9A66-ED2033B51F3F}" type="presOf" srcId="{23C263D6-6068-44C2-81FC-7F6A48A7D2F4}" destId="{74285691-4BB1-483E-9BBA-E9D2D5F2B8B7}" srcOrd="0" destOrd="0" presId="urn:microsoft.com/office/officeart/2005/8/layout/cycle6"/>
    <dgm:cxn modelId="{00415947-98D9-4ED3-BBAB-D6306D42AE19}" type="presOf" srcId="{68C269CF-B560-41C2-B25B-9F178E65E4BE}" destId="{EEE38E0D-2533-4259-B929-A638092F631F}" srcOrd="0" destOrd="0" presId="urn:microsoft.com/office/officeart/2005/8/layout/cycle6"/>
    <dgm:cxn modelId="{3A65EB72-6580-4228-ADC9-991EF6F4F453}" type="presOf" srcId="{BD3B539C-70F9-4BB7-A32F-E770250E3BF9}" destId="{A744C443-07F4-4E35-88AB-0FE778908DAF}" srcOrd="0" destOrd="0" presId="urn:microsoft.com/office/officeart/2005/8/layout/cycle6"/>
    <dgm:cxn modelId="{850A6180-18E9-4092-8EAA-4908ABC9AF48}" type="presOf" srcId="{F43BEBE5-486F-4CA5-9170-A67F819EEF2C}" destId="{9E9A4FE2-A033-45A3-B33E-02955366640B}" srcOrd="0" destOrd="0" presId="urn:microsoft.com/office/officeart/2005/8/layout/cycle6"/>
    <dgm:cxn modelId="{E816448C-39B4-4E9C-B7EE-BB1E1C56BE1D}" srcId="{BD3B539C-70F9-4BB7-A32F-E770250E3BF9}" destId="{7CEFBE04-9D39-4669-BB2D-918B1D72744A}" srcOrd="0" destOrd="0" parTransId="{16CF8A8C-45ED-4D2B-A713-DC97F0E81DCB}" sibTransId="{23C263D6-6068-44C2-81FC-7F6A48A7D2F4}"/>
    <dgm:cxn modelId="{1AC69FA3-4A1B-41CC-8E4D-B970393F4145}" type="presOf" srcId="{59EDC071-F19E-4A2A-AE16-230DDDA0EFB0}" destId="{B5768835-2758-4A03-A801-E5CBE5BF1D13}" srcOrd="0" destOrd="0" presId="urn:microsoft.com/office/officeart/2005/8/layout/cycle6"/>
    <dgm:cxn modelId="{746BB7D1-AC88-497C-9F87-D0FE382B2FA2}" type="presOf" srcId="{D17F3FAA-B94E-4140-A3F8-861641538C40}" destId="{24783432-1924-4275-B966-60ADAA61392D}" srcOrd="0" destOrd="0" presId="urn:microsoft.com/office/officeart/2005/8/layout/cycle6"/>
    <dgm:cxn modelId="{5AC5B1D8-5258-4BAB-96ED-0F2182155ACA}" type="presOf" srcId="{7CEFBE04-9D39-4669-BB2D-918B1D72744A}" destId="{36BD99C4-F865-4181-B3D0-ACE726339360}" srcOrd="0" destOrd="0" presId="urn:microsoft.com/office/officeart/2005/8/layout/cycle6"/>
    <dgm:cxn modelId="{C494F8EA-3F4C-4DFA-A4F4-8AD108CEAEDD}" srcId="{BD3B539C-70F9-4BB7-A32F-E770250E3BF9}" destId="{F43BEBE5-486F-4CA5-9170-A67F819EEF2C}" srcOrd="1" destOrd="0" parTransId="{945F1FDB-63D2-4E9D-AED4-7950863E2571}" sibTransId="{D17F3FAA-B94E-4140-A3F8-861641538C40}"/>
    <dgm:cxn modelId="{0DD1EA9D-9570-4BA0-AD2E-13BF19DE45AE}" type="presParOf" srcId="{A744C443-07F4-4E35-88AB-0FE778908DAF}" destId="{36BD99C4-F865-4181-B3D0-ACE726339360}" srcOrd="0" destOrd="0" presId="urn:microsoft.com/office/officeart/2005/8/layout/cycle6"/>
    <dgm:cxn modelId="{D9A0DC35-51B2-45CD-A024-542D12C4AA12}" type="presParOf" srcId="{A744C443-07F4-4E35-88AB-0FE778908DAF}" destId="{A06423FF-657D-4DA8-97E5-5EC4D8FF6BBF}" srcOrd="1" destOrd="0" presId="urn:microsoft.com/office/officeart/2005/8/layout/cycle6"/>
    <dgm:cxn modelId="{28F27C34-9B45-473B-9139-A43D23253D09}" type="presParOf" srcId="{A744C443-07F4-4E35-88AB-0FE778908DAF}" destId="{74285691-4BB1-483E-9BBA-E9D2D5F2B8B7}" srcOrd="2" destOrd="0" presId="urn:microsoft.com/office/officeart/2005/8/layout/cycle6"/>
    <dgm:cxn modelId="{D9AB446D-EF8B-4DF3-839E-73B55D64DC27}" type="presParOf" srcId="{A744C443-07F4-4E35-88AB-0FE778908DAF}" destId="{9E9A4FE2-A033-45A3-B33E-02955366640B}" srcOrd="3" destOrd="0" presId="urn:microsoft.com/office/officeart/2005/8/layout/cycle6"/>
    <dgm:cxn modelId="{F8EF2207-8D6D-4D1D-A720-97450B50E6C0}" type="presParOf" srcId="{A744C443-07F4-4E35-88AB-0FE778908DAF}" destId="{8D6A904D-A7DD-42FD-9B74-E2BAA67788AB}" srcOrd="4" destOrd="0" presId="urn:microsoft.com/office/officeart/2005/8/layout/cycle6"/>
    <dgm:cxn modelId="{E6817D4F-0EDB-4899-AACC-FC549E4B50B8}" type="presParOf" srcId="{A744C443-07F4-4E35-88AB-0FE778908DAF}" destId="{24783432-1924-4275-B966-60ADAA61392D}" srcOrd="5" destOrd="0" presId="urn:microsoft.com/office/officeart/2005/8/layout/cycle6"/>
    <dgm:cxn modelId="{CA0A79BB-D9BE-44C3-B0A4-48C8AAF7F790}" type="presParOf" srcId="{A744C443-07F4-4E35-88AB-0FE778908DAF}" destId="{B5768835-2758-4A03-A801-E5CBE5BF1D13}" srcOrd="6" destOrd="0" presId="urn:microsoft.com/office/officeart/2005/8/layout/cycle6"/>
    <dgm:cxn modelId="{9438BB98-A8B4-4DED-84F2-536E6F503AA6}" type="presParOf" srcId="{A744C443-07F4-4E35-88AB-0FE778908DAF}" destId="{F154D21E-FF76-4EBD-80BD-8757FA0B1B0C}" srcOrd="7" destOrd="0" presId="urn:microsoft.com/office/officeart/2005/8/layout/cycle6"/>
    <dgm:cxn modelId="{08B34B58-0E91-42F0-BB3E-FAC8A9A21F96}" type="presParOf" srcId="{A744C443-07F4-4E35-88AB-0FE778908DAF}" destId="{EEE38E0D-2533-4259-B929-A638092F631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rgbClr val="FF0000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rgbClr val="FF0000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99C4-F865-4181-B3D0-ACE726339360}">
      <dsp:nvSpPr>
        <dsp:cNvPr id="0" name=""/>
        <dsp:cNvSpPr/>
      </dsp:nvSpPr>
      <dsp:spPr>
        <a:xfrm>
          <a:off x="667308" y="257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Y</a:t>
          </a:r>
          <a:endParaRPr lang="sr-Latn-RS" sz="1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681645" y="14594"/>
        <a:ext cx="423176" cy="265028"/>
      </dsp:txXfrm>
    </dsp:sp>
    <dsp:sp modelId="{74285691-4BB1-483E-9BBA-E9D2D5F2B8B7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621340" y="73970"/>
              </a:moveTo>
              <a:arcTo wR="392124" hR="392124" stAng="18346266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4FE2-A033-45A3-B33E-02955366640B}">
      <dsp:nvSpPr>
        <dsp:cNvPr id="0" name=""/>
        <dsp:cNvSpPr/>
      </dsp:nvSpPr>
      <dsp:spPr>
        <a:xfrm>
          <a:off x="100689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Calibri Light" panose="020F0302020204030204"/>
            </a:rPr>
            <a:t>Z</a:t>
          </a:r>
        </a:p>
      </dsp:txBody>
      <dsp:txXfrm>
        <a:off x="1021235" y="602781"/>
        <a:ext cx="423176" cy="265028"/>
      </dsp:txXfrm>
    </dsp:sp>
    <dsp:sp modelId="{24783432-1924-4275-B966-60ADAA61392D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578978" y="736867"/>
              </a:moveTo>
              <a:arcTo wR="392124" hR="392124" stAng="3692512" swAng="3414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8835-2758-4A03-A801-E5CBE5BF1D13}">
      <dsp:nvSpPr>
        <dsp:cNvPr id="0" name=""/>
        <dsp:cNvSpPr/>
      </dsp:nvSpPr>
      <dsp:spPr>
        <a:xfrm>
          <a:off x="327718" y="588444"/>
          <a:ext cx="451850" cy="293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b="0" kern="1200" dirty="0">
              <a:solidFill>
                <a:schemeClr val="bg1"/>
              </a:solidFill>
              <a:latin typeface="Calibri Light" panose="020F0302020204030204"/>
            </a:rPr>
            <a:t>X</a:t>
          </a:r>
          <a:endParaRPr lang="sr-Latn-RS" sz="1200" b="0" kern="1200" dirty="0">
            <a:solidFill>
              <a:schemeClr val="bg1"/>
            </a:solidFill>
          </a:endParaRPr>
        </a:p>
      </dsp:txBody>
      <dsp:txXfrm>
        <a:off x="342055" y="602781"/>
        <a:ext cx="423176" cy="265028"/>
      </dsp:txXfrm>
    </dsp:sp>
    <dsp:sp modelId="{EEE38E0D-2533-4259-B929-A638092F631F}">
      <dsp:nvSpPr>
        <dsp:cNvPr id="0" name=""/>
        <dsp:cNvSpPr/>
      </dsp:nvSpPr>
      <dsp:spPr>
        <a:xfrm>
          <a:off x="501108" y="147108"/>
          <a:ext cx="784249" cy="784249"/>
        </a:xfrm>
        <a:custGeom>
          <a:avLst/>
          <a:gdLst/>
          <a:ahLst/>
          <a:cxnLst/>
          <a:rect l="0" t="0" r="0" b="0"/>
          <a:pathLst>
            <a:path>
              <a:moveTo>
                <a:pt x="2613" y="437324"/>
              </a:moveTo>
              <a:arcTo wR="392124" hR="392124" stAng="10402855" swAng="36508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ivankoma</a:t>
            </a:r>
            <a:endParaRPr lang="sr-Latn-RS" dirty="0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lHSawdgX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FCB231-2D7A-4794-B246-02D39A065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Link State</a:t>
            </a:r>
            <a:r>
              <a:rPr lang="en-US" dirty="0">
                <a:cs typeface="Calibri Light"/>
              </a:rPr>
              <a:t> </a:t>
            </a:r>
            <a:r>
              <a:rPr lang="en-US" sz="3200" dirty="0">
                <a:cs typeface="Calibri Light"/>
              </a:rPr>
              <a:t>routing protocol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Distance Vector </a:t>
            </a:r>
            <a:r>
              <a:rPr lang="en-US" sz="3200" dirty="0">
                <a:cs typeface="Calibri Light"/>
              </a:rPr>
              <a:t>routing protocol</a:t>
            </a:r>
            <a:endParaRPr lang="sr-Latn-RS" sz="3200" dirty="0" err="1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93A5ED1-4E97-4A1D-A32F-118E5BDEF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Calibri"/>
              </a:rPr>
              <a:t>Autor</a:t>
            </a:r>
            <a:r>
              <a:rPr lang="en-US" dirty="0">
                <a:cs typeface="Calibri"/>
              </a:rPr>
              <a:t>: </a:t>
            </a:r>
            <a:r>
              <a:rPr lang="sr-Latn-RS" dirty="0">
                <a:cs typeface="Calibri"/>
              </a:rPr>
              <a:t>ivankoma     elfak</a:t>
            </a:r>
            <a:r>
              <a:rPr lang="en-US" dirty="0">
                <a:cs typeface="Calibri"/>
              </a:rPr>
              <a:t>.</a:t>
            </a:r>
            <a:r>
              <a:rPr lang="sr-Latn-RS" dirty="0">
                <a:cs typeface="Calibri"/>
              </a:rPr>
              <a:t>rs</a:t>
            </a:r>
          </a:p>
        </p:txBody>
      </p:sp>
      <p:pic>
        <p:nvPicPr>
          <p:cNvPr id="4" name="Slika 4" descr="Slika na kojoj se nalazi crtež&#10;&#10;Opis je generisan sa veoma visokim stepenom pouzdanosti">
            <a:extLst>
              <a:ext uri="{FF2B5EF4-FFF2-40B4-BE49-F238E27FC236}">
                <a16:creationId xmlns:a16="http://schemas.microsoft.com/office/drawing/2014/main" id="{DC241F0E-C77C-4C9E-B752-E19CC53A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99" y="3651444"/>
            <a:ext cx="234355" cy="2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30C0208-AA4A-481B-AE14-8526497BA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76979"/>
              </p:ext>
            </p:extLst>
          </p:nvPr>
        </p:nvGraphicFramePr>
        <p:xfrm>
          <a:off x="5007799" y="3037649"/>
          <a:ext cx="3646989" cy="11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4">
                  <a:extLst>
                    <a:ext uri="{9D8B030D-6E8A-4147-A177-3AD203B41FA5}">
                      <a16:colId xmlns:a16="http://schemas.microsoft.com/office/drawing/2014/main" val="131304514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155305111"/>
                    </a:ext>
                  </a:extLst>
                </a:gridCol>
                <a:gridCol w="1143931">
                  <a:extLst>
                    <a:ext uri="{9D8B030D-6E8A-4147-A177-3AD203B41FA5}">
                      <a16:colId xmlns:a16="http://schemas.microsoft.com/office/drawing/2014/main" val="95941709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17906641"/>
                    </a:ext>
                  </a:extLst>
                </a:gridCol>
              </a:tblGrid>
              <a:tr h="290504">
                <a:tc>
                  <a:txBody>
                    <a:bodyPr/>
                    <a:lstStyle/>
                    <a:p>
                      <a:r>
                        <a:rPr lang="sr-Latn-RS" sz="1000" dirty="0"/>
                        <a:t>Klasa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000" dirty="0"/>
                        <a:t>Od IP adrese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000" dirty="0"/>
                        <a:t>Do IP adrese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000" dirty="0"/>
                        <a:t>Maska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7544"/>
                  </a:ext>
                </a:extLst>
              </a:tr>
              <a:tr h="290504"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000" b="0" i="0" u="none" strike="noStrike" noProof="0" dirty="0">
                          <a:latin typeface="Calibri"/>
                        </a:rPr>
                        <a:t>1.0.0.0 </a:t>
                      </a:r>
                      <a:endParaRPr lang="sr-Latn-R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126.255.255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0346"/>
                  </a:ext>
                </a:extLst>
              </a:tr>
              <a:tr h="290504"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000" b="0" i="0" u="none" strike="noStrike" noProof="0" dirty="0">
                          <a:latin typeface="Calibri"/>
                        </a:rPr>
                        <a:t>128.0.0.0</a:t>
                      </a:r>
                      <a:endParaRPr lang="sr-Latn-R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191.255.255.255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6052"/>
                  </a:ext>
                </a:extLst>
              </a:tr>
              <a:tr h="290504"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000" b="0" i="0" u="none" strike="noStrike" noProof="0" dirty="0">
                          <a:latin typeface="Calibri"/>
                        </a:rPr>
                        <a:t>192.0.0.0</a:t>
                      </a:r>
                      <a:endParaRPr lang="sr-Latn-R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000" dirty="0"/>
                        <a:t>223.255.255.255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000" b="0" i="0" u="none" strike="noStrike" noProof="0" dirty="0">
                          <a:latin typeface="Calibri"/>
                        </a:rPr>
                        <a:t>255.255.255.0</a:t>
                      </a:r>
                      <a:endParaRPr lang="sr-Latn-R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3585"/>
                  </a:ext>
                </a:extLst>
              </a:tr>
            </a:tbl>
          </a:graphicData>
        </a:graphic>
      </p:graphicFrame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A839EB6-E084-47C4-8EC7-E5D725AAB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18587"/>
              </p:ext>
            </p:extLst>
          </p:nvPr>
        </p:nvGraphicFramePr>
        <p:xfrm>
          <a:off x="122767" y="4447125"/>
          <a:ext cx="8825861" cy="218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77">
                  <a:extLst>
                    <a:ext uri="{9D8B030D-6E8A-4147-A177-3AD203B41FA5}">
                      <a16:colId xmlns:a16="http://schemas.microsoft.com/office/drawing/2014/main" val="2245616966"/>
                    </a:ext>
                  </a:extLst>
                </a:gridCol>
                <a:gridCol w="1470977">
                  <a:extLst>
                    <a:ext uri="{9D8B030D-6E8A-4147-A177-3AD203B41FA5}">
                      <a16:colId xmlns:a16="http://schemas.microsoft.com/office/drawing/2014/main" val="103954175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08316942"/>
                    </a:ext>
                  </a:extLst>
                </a:gridCol>
                <a:gridCol w="2103753">
                  <a:extLst>
                    <a:ext uri="{9D8B030D-6E8A-4147-A177-3AD203B41FA5}">
                      <a16:colId xmlns:a16="http://schemas.microsoft.com/office/drawing/2014/main" val="1744134763"/>
                    </a:ext>
                  </a:extLst>
                </a:gridCol>
                <a:gridCol w="1470977">
                  <a:extLst>
                    <a:ext uri="{9D8B030D-6E8A-4147-A177-3AD203B41FA5}">
                      <a16:colId xmlns:a16="http://schemas.microsoft.com/office/drawing/2014/main" val="1547224437"/>
                    </a:ext>
                  </a:extLst>
                </a:gridCol>
                <a:gridCol w="1470977">
                  <a:extLst>
                    <a:ext uri="{9D8B030D-6E8A-4147-A177-3AD203B41FA5}">
                      <a16:colId xmlns:a16="http://schemas.microsoft.com/office/drawing/2014/main" val="2794367950"/>
                    </a:ext>
                  </a:extLst>
                </a:gridCol>
              </a:tblGrid>
              <a:tr h="503631">
                <a:tc>
                  <a:txBody>
                    <a:bodyPr/>
                    <a:lstStyle/>
                    <a:p>
                      <a:r>
                        <a:rPr lang="sr-Latn-RS" sz="1600" dirty="0" err="1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err="1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D/I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 err="1"/>
                        <a:t>Next</a:t>
                      </a:r>
                      <a:r>
                        <a:rPr lang="sr-Latn-RS" sz="1600" dirty="0"/>
                        <a:t> hop (</a:t>
                      </a:r>
                      <a:r>
                        <a:rPr lang="sr-Latn-RS" sz="1600" dirty="0" err="1"/>
                        <a:t>router</a:t>
                      </a:r>
                      <a:r>
                        <a:rPr lang="sr-Latn-R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 err="1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21293"/>
                  </a:ext>
                </a:extLst>
              </a:tr>
              <a:tr h="293158">
                <a:tc>
                  <a:txBody>
                    <a:bodyPr/>
                    <a:lstStyle/>
                    <a:p>
                      <a:r>
                        <a:rPr lang="sr-Latn-RS" sz="1600" dirty="0"/>
                        <a:t>223.18.43.0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42879"/>
                  </a:ext>
                </a:extLst>
              </a:tr>
              <a:tr h="293158">
                <a:tc>
                  <a:txBody>
                    <a:bodyPr/>
                    <a:lstStyle/>
                    <a:p>
                      <a:r>
                        <a:rPr lang="sr-Latn-RS" sz="1600" dirty="0"/>
                        <a:t>128.77.0.0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515"/>
                  </a:ext>
                </a:extLst>
              </a:tr>
              <a:tr h="2931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191.12.0.0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255.255.0.0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I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b="0" i="0" u="none" strike="noStrike" noProof="0" dirty="0">
                          <a:latin typeface="Calibri"/>
                        </a:rPr>
                        <a:t>128.77.23.220 (C)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4</a:t>
                      </a:r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89854"/>
                  </a:ext>
                </a:extLst>
              </a:tr>
              <a:tr h="293158">
                <a:tc>
                  <a:txBody>
                    <a:bodyPr/>
                    <a:lstStyle/>
                    <a:p>
                      <a:r>
                        <a:rPr lang="sr-Latn-RS" sz="1600" dirty="0"/>
                        <a:t>181.99.0.0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128.77.23.220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66374"/>
                  </a:ext>
                </a:extLst>
              </a:tr>
              <a:tr h="2931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123.0.0.0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255.0.0.0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I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223.18.43.</a:t>
                      </a:r>
                      <a:r>
                        <a:rPr lang="sr-Latn-RS" sz="1600" b="1" dirty="0"/>
                        <a:t>117</a:t>
                      </a:r>
                      <a:r>
                        <a:rPr lang="sr-Latn-RS" sz="1600" dirty="0"/>
                        <a:t> (F)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1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600" dirty="0"/>
                        <a:t>6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28013"/>
                  </a:ext>
                </a:extLst>
              </a:tr>
            </a:tbl>
          </a:graphicData>
        </a:graphic>
      </p:graphicFrame>
      <p:sp>
        <p:nvSpPr>
          <p:cNvPr id="10" name="Okvir za tekst 9">
            <a:extLst>
              <a:ext uri="{FF2B5EF4-FFF2-40B4-BE49-F238E27FC236}">
                <a16:creationId xmlns:a16="http://schemas.microsoft.com/office/drawing/2014/main" id="{E147423F-62B5-4250-9A8B-AC6055A67351}"/>
              </a:ext>
            </a:extLst>
          </p:cNvPr>
          <p:cNvSpPr txBox="1"/>
          <p:nvPr/>
        </p:nvSpPr>
        <p:spPr>
          <a:xfrm>
            <a:off x="5943600" y="135467"/>
            <a:ext cx="31326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000" dirty="0"/>
              <a:t>Kako popunjavamo tabelu:</a:t>
            </a:r>
          </a:p>
          <a:p>
            <a:pPr marL="171450" indent="-171450">
              <a:buFont typeface="Arial"/>
              <a:buChar char="•"/>
            </a:pPr>
            <a:r>
              <a:rPr lang="sr-Latn-RS" sz="1000" dirty="0" err="1">
                <a:cs typeface="Calibri"/>
              </a:rPr>
              <a:t>Network</a:t>
            </a:r>
            <a:r>
              <a:rPr lang="sr-Latn-RS" sz="1000" dirty="0">
                <a:cs typeface="Calibri"/>
              </a:rPr>
              <a:t> i </a:t>
            </a:r>
            <a:r>
              <a:rPr lang="sr-Latn-RS" sz="1000" dirty="0" err="1">
                <a:cs typeface="Calibri"/>
              </a:rPr>
              <a:t>mask</a:t>
            </a:r>
            <a:r>
              <a:rPr lang="sr-Latn-RS" sz="1000" dirty="0">
                <a:cs typeface="Calibri"/>
              </a:rPr>
              <a:t>: gledamo tabelu iz postavke zadatka. Uzmemo npr. adresu rutera </a:t>
            </a:r>
            <a:r>
              <a:rPr lang="sr-Latn-RS" sz="1000" i="1" dirty="0">
                <a:cs typeface="Calibri"/>
              </a:rPr>
              <a:t>C</a:t>
            </a:r>
            <a:r>
              <a:rPr lang="sr-Latn-RS" sz="1000" dirty="0">
                <a:cs typeface="Calibri"/>
              </a:rPr>
              <a:t>: </a:t>
            </a:r>
            <a:r>
              <a:rPr lang="sr-Latn-RS" sz="1000" i="1" dirty="0">
                <a:cs typeface="Calibri"/>
              </a:rPr>
              <a:t>191.12.23.14</a:t>
            </a:r>
            <a:r>
              <a:rPr lang="sr-Latn-RS" sz="1000" dirty="0">
                <a:cs typeface="Calibri"/>
              </a:rPr>
              <a:t>. Ta mreža je klase B što znači da ne pišemo zadnji oktet (posle zadnje tačke) i stoga je adresa mreže </a:t>
            </a:r>
            <a:r>
              <a:rPr lang="sr-Latn-RS" sz="1000" b="1" i="1" dirty="0">
                <a:cs typeface="Calibri"/>
              </a:rPr>
              <a:t>191.12.0.0</a:t>
            </a:r>
            <a:r>
              <a:rPr lang="sr-Latn-RS" sz="1000" dirty="0">
                <a:cs typeface="Calibri"/>
              </a:rPr>
              <a:t>. Pošto su ovo klasne IP adrese, pišemo </a:t>
            </a:r>
            <a:r>
              <a:rPr lang="sr-Latn-RS" sz="1000" dirty="0" err="1">
                <a:cs typeface="Calibri"/>
              </a:rPr>
              <a:t>default</a:t>
            </a:r>
            <a:r>
              <a:rPr lang="sr-Latn-RS" sz="1000" dirty="0">
                <a:cs typeface="Calibri"/>
              </a:rPr>
              <a:t> masku (</a:t>
            </a:r>
            <a:r>
              <a:rPr lang="sr-Latn-RS" sz="1000" b="1" i="1" dirty="0">
                <a:ea typeface="+mn-lt"/>
                <a:cs typeface="+mn-lt"/>
              </a:rPr>
              <a:t>255.255.0.0</a:t>
            </a:r>
            <a:r>
              <a:rPr lang="sr-Latn-RS" sz="1000" dirty="0">
                <a:ea typeface="+mn-lt"/>
                <a:cs typeface="+mn-lt"/>
              </a:rPr>
              <a:t>)</a:t>
            </a:r>
          </a:p>
          <a:p>
            <a:pPr marL="171450" indent="-171450">
              <a:buFont typeface="Arial"/>
              <a:buChar char="•"/>
            </a:pPr>
            <a:r>
              <a:rPr lang="sr-Latn-RS" sz="1000" dirty="0">
                <a:ea typeface="+mn-lt"/>
                <a:cs typeface="+mn-lt"/>
              </a:rPr>
              <a:t>D/I: ukoliko je mreža povezana na glavni ruter (ovaj zadatak radimo za ruter B) pišemo D (</a:t>
            </a:r>
            <a:r>
              <a:rPr lang="sr-Latn-RS" sz="1000" dirty="0" err="1">
                <a:ea typeface="+mn-lt"/>
                <a:cs typeface="+mn-lt"/>
              </a:rPr>
              <a:t>direct</a:t>
            </a:r>
            <a:r>
              <a:rPr lang="sr-Latn-RS" sz="1000" dirty="0">
                <a:ea typeface="+mn-lt"/>
                <a:cs typeface="+mn-lt"/>
              </a:rPr>
              <a:t>). U suprotnom pišemo I (</a:t>
            </a:r>
            <a:r>
              <a:rPr lang="sr-Latn-RS" sz="1000" dirty="0" err="1">
                <a:ea typeface="+mn-lt"/>
                <a:cs typeface="+mn-lt"/>
              </a:rPr>
              <a:t>indirect</a:t>
            </a:r>
            <a:r>
              <a:rPr lang="sr-Latn-RS" sz="1000" dirty="0">
                <a:ea typeface="+mn-lt"/>
                <a:cs typeface="+mn-lt"/>
              </a:rPr>
              <a:t>)</a:t>
            </a:r>
          </a:p>
          <a:p>
            <a:pPr marL="171450" indent="-171450">
              <a:buFont typeface="Arial"/>
              <a:buChar char="•"/>
            </a:pPr>
            <a:r>
              <a:rPr lang="sr-Latn-RS" sz="1000" dirty="0">
                <a:ea typeface="+mn-lt"/>
                <a:cs typeface="+mn-lt"/>
              </a:rPr>
              <a:t>Interfejs, distanca i </a:t>
            </a:r>
            <a:r>
              <a:rPr lang="sr-Latn-RS" sz="1000" dirty="0" err="1">
                <a:ea typeface="+mn-lt"/>
                <a:cs typeface="+mn-lt"/>
              </a:rPr>
              <a:t>next</a:t>
            </a:r>
            <a:r>
              <a:rPr lang="sr-Latn-RS" sz="1000" dirty="0">
                <a:ea typeface="+mn-lt"/>
                <a:cs typeface="+mn-lt"/>
              </a:rPr>
              <a:t> hop za indirektno povezane mreže. Pogledajmo levu sliku za npr. mrežu </a:t>
            </a:r>
            <a:r>
              <a:rPr lang="sr-Latn-RS" sz="1000" i="1" dirty="0">
                <a:ea typeface="+mn-lt"/>
                <a:cs typeface="+mn-lt"/>
              </a:rPr>
              <a:t>181.99.0.0</a:t>
            </a:r>
            <a:r>
              <a:rPr lang="sr-Latn-RS" sz="1000" dirty="0">
                <a:ea typeface="+mn-lt"/>
                <a:cs typeface="+mn-lt"/>
              </a:rPr>
              <a:t>: do nje se najbrže dolazi preko </a:t>
            </a:r>
            <a:r>
              <a:rPr lang="sr-Latn-RS" sz="1000" i="1" dirty="0">
                <a:ea typeface="+mn-lt"/>
                <a:cs typeface="+mn-lt"/>
              </a:rPr>
              <a:t>(D,</a:t>
            </a:r>
            <a:r>
              <a:rPr lang="sr-Latn-RS" sz="1000" b="1" i="1" dirty="0">
                <a:ea typeface="+mn-lt"/>
                <a:cs typeface="+mn-lt"/>
              </a:rPr>
              <a:t>5</a:t>
            </a:r>
            <a:r>
              <a:rPr lang="sr-Latn-RS" sz="1000" i="1" dirty="0">
                <a:ea typeface="+mn-lt"/>
                <a:cs typeface="+mn-lt"/>
              </a:rPr>
              <a:t>)</a:t>
            </a:r>
            <a:r>
              <a:rPr lang="sr-Latn-RS" sz="1000" dirty="0">
                <a:ea typeface="+mn-lt"/>
                <a:cs typeface="+mn-lt"/>
              </a:rPr>
              <a:t>. Do </a:t>
            </a:r>
            <a:r>
              <a:rPr lang="sr-Latn-RS" sz="1000" i="1" dirty="0">
                <a:ea typeface="+mn-lt"/>
                <a:cs typeface="+mn-lt"/>
              </a:rPr>
              <a:t>D</a:t>
            </a:r>
            <a:r>
              <a:rPr lang="sr-Latn-RS" sz="1000" dirty="0">
                <a:ea typeface="+mn-lt"/>
                <a:cs typeface="+mn-lt"/>
              </a:rPr>
              <a:t> se dolazi preko </a:t>
            </a:r>
            <a:r>
              <a:rPr lang="sr-Latn-RS" sz="1000" i="1" dirty="0">
                <a:ea typeface="+mn-lt"/>
                <a:cs typeface="+mn-lt"/>
              </a:rPr>
              <a:t>(C,4)</a:t>
            </a:r>
            <a:r>
              <a:rPr lang="sr-Latn-RS" sz="1000" dirty="0">
                <a:ea typeface="+mn-lt"/>
                <a:cs typeface="+mn-lt"/>
              </a:rPr>
              <a:t>. Ruter </a:t>
            </a:r>
            <a:r>
              <a:rPr lang="sr-Latn-RS" sz="1000" i="1" dirty="0">
                <a:ea typeface="+mn-lt"/>
                <a:cs typeface="+mn-lt"/>
              </a:rPr>
              <a:t>C</a:t>
            </a:r>
            <a:r>
              <a:rPr lang="sr-Latn-RS" sz="1000" dirty="0">
                <a:ea typeface="+mn-lt"/>
                <a:cs typeface="+mn-lt"/>
              </a:rPr>
              <a:t> je povezan na mrežu koja je direktno povezana za ruter B i to preko interfejsa </a:t>
            </a:r>
            <a:r>
              <a:rPr lang="sr-Latn-RS" sz="1000" b="1" i="1" dirty="0">
                <a:ea typeface="+mn-lt"/>
                <a:cs typeface="+mn-lt"/>
              </a:rPr>
              <a:t>2</a:t>
            </a:r>
            <a:r>
              <a:rPr lang="sr-Latn-RS" sz="1000" dirty="0">
                <a:ea typeface="+mn-lt"/>
                <a:cs typeface="+mn-lt"/>
              </a:rPr>
              <a:t>. Zato za interfejs pišemo </a:t>
            </a:r>
            <a:r>
              <a:rPr lang="sr-Latn-RS" sz="1000" i="1" dirty="0">
                <a:ea typeface="+mn-lt"/>
                <a:cs typeface="+mn-lt"/>
              </a:rPr>
              <a:t>2</a:t>
            </a:r>
            <a:r>
              <a:rPr lang="sr-Latn-RS" sz="1000" dirty="0">
                <a:ea typeface="+mn-lt"/>
                <a:cs typeface="+mn-lt"/>
              </a:rPr>
              <a:t> a za distancu </a:t>
            </a:r>
            <a:r>
              <a:rPr lang="sr-Latn-RS" sz="1000" i="1" dirty="0">
                <a:ea typeface="+mn-lt"/>
                <a:cs typeface="+mn-lt"/>
              </a:rPr>
              <a:t>5</a:t>
            </a:r>
            <a:r>
              <a:rPr lang="sr-Latn-RS" sz="1000" dirty="0">
                <a:ea typeface="+mn-lt"/>
                <a:cs typeface="+mn-lt"/>
              </a:rPr>
              <a:t>. Adresa rutera C na mreži 181.99.0.0 je (iz prve tabele) </a:t>
            </a:r>
            <a:r>
              <a:rPr lang="sr-Latn-RS" sz="1000" b="1" dirty="0">
                <a:ea typeface="+mn-lt"/>
                <a:cs typeface="+mn-lt"/>
              </a:rPr>
              <a:t>128.88.23.220</a:t>
            </a:r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982699A7-746C-4284-85DD-BEDB88AE2B96}"/>
              </a:ext>
            </a:extLst>
          </p:cNvPr>
          <p:cNvSpPr txBox="1"/>
          <p:nvPr/>
        </p:nvSpPr>
        <p:spPr>
          <a:xfrm rot="-10800000" flipV="1">
            <a:off x="4909609" y="659370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000" i="1" dirty="0"/>
              <a:t>^ Greška je na slajdovima sa računskih vežbi</a:t>
            </a:r>
            <a:endParaRPr lang="sr-Latn-RS" sz="1000" i="1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B12EA-CE86-455F-88D9-A0956FA3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1665818"/>
            <a:ext cx="4464874" cy="2533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B1644-FC24-495E-9485-285F94D1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" y="70072"/>
            <a:ext cx="4514515" cy="13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9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17684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5271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</a:t>
                      </a:r>
                      <a:r>
                        <a:rPr lang="sr-Latn-RS" baseline="30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∞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∞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88" name="Okvir za tekst 187">
            <a:extLst>
              <a:ext uri="{FF2B5EF4-FFF2-40B4-BE49-F238E27FC236}">
                <a16:creationId xmlns:a16="http://schemas.microsoft.com/office/drawing/2014/main" id="{DE2B8E89-A36B-4024-AF48-68E86709CA66}"/>
              </a:ext>
            </a:extLst>
          </p:cNvPr>
          <p:cNvSpPr txBox="1"/>
          <p:nvPr/>
        </p:nvSpPr>
        <p:spPr>
          <a:xfrm>
            <a:off x="2481792" y="2375959"/>
            <a:ext cx="5638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Od </a:t>
            </a:r>
            <a:r>
              <a:rPr lang="sr-Latn-RS" dirty="0">
                <a:solidFill>
                  <a:srgbClr val="FF0000"/>
                </a:solidFill>
              </a:rPr>
              <a:t>X</a:t>
            </a:r>
            <a:r>
              <a:rPr lang="sr-Latn-RS" dirty="0"/>
              <a:t>, preko </a:t>
            </a:r>
            <a:r>
              <a:rPr lang="sr-Latn-RS" dirty="0">
                <a:solidFill>
                  <a:srgbClr val="00B050"/>
                </a:solidFill>
              </a:rPr>
              <a:t>Y</a:t>
            </a:r>
            <a:r>
              <a:rPr lang="sr-Latn-RS" dirty="0"/>
              <a:t>, do </a:t>
            </a:r>
            <a:r>
              <a:rPr lang="sr-Latn-RS" dirty="0">
                <a:solidFill>
                  <a:srgbClr val="7030A0"/>
                </a:solidFill>
              </a:rPr>
              <a:t>Y</a:t>
            </a:r>
            <a:r>
              <a:rPr lang="sr-Latn-RS" dirty="0"/>
              <a:t>: cena je 2</a:t>
            </a:r>
          </a:p>
          <a:p>
            <a:r>
              <a:rPr lang="sr-Latn-RS" dirty="0">
                <a:ea typeface="+mn-lt"/>
                <a:cs typeface="+mn-lt"/>
              </a:rPr>
              <a:t>Od </a:t>
            </a:r>
            <a:r>
              <a:rPr lang="sr-Latn-R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sr-Latn-RS" dirty="0">
                <a:ea typeface="+mn-lt"/>
                <a:cs typeface="+mn-lt"/>
              </a:rPr>
              <a:t>, preko </a:t>
            </a:r>
            <a:r>
              <a:rPr lang="sr-Latn-RS" dirty="0">
                <a:solidFill>
                  <a:srgbClr val="00B050"/>
                </a:solidFill>
                <a:ea typeface="+mn-lt"/>
                <a:cs typeface="+mn-lt"/>
              </a:rPr>
              <a:t>Y</a:t>
            </a:r>
            <a:r>
              <a:rPr lang="sr-Latn-RS" dirty="0">
                <a:ea typeface="+mn-lt"/>
                <a:cs typeface="+mn-lt"/>
              </a:rPr>
              <a:t>, do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Z</a:t>
            </a:r>
            <a:r>
              <a:rPr lang="sr-Latn-RS" dirty="0">
                <a:ea typeface="+mn-lt"/>
                <a:cs typeface="+mn-lt"/>
              </a:rPr>
              <a:t>: cena je ∞ zato što još ne znamo</a:t>
            </a:r>
            <a:endParaRPr lang="sr-Latn-R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5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711531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13519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72396"/>
              </p:ext>
            </p:extLst>
          </p:nvPr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98284"/>
              </p:ext>
            </p:extLst>
          </p:nvPr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6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77941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2C2309-2751-4FC2-A3B8-ABE3071A64D2}"/>
              </a:ext>
            </a:extLst>
          </p:cNvPr>
          <p:cNvSpPr/>
          <p:nvPr/>
        </p:nvSpPr>
        <p:spPr>
          <a:xfrm>
            <a:off x="3187701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409CF211-244B-4F02-8F4B-517E8AC714A8}"/>
              </a:ext>
            </a:extLst>
          </p:cNvPr>
          <p:cNvSpPr txBox="1"/>
          <p:nvPr/>
        </p:nvSpPr>
        <p:spPr>
          <a:xfrm>
            <a:off x="3437467" y="2336800"/>
            <a:ext cx="56684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Znači da je od X do Y, kada se porede putevi preko Y sa cenom 2 i preko Z sa cenom ∞, najkraći put sa cenom 2 (preko Y)</a:t>
            </a:r>
          </a:p>
        </p:txBody>
      </p:sp>
    </p:spTree>
    <p:extLst>
      <p:ext uri="{BB962C8B-B14F-4D97-AF65-F5344CB8AC3E}">
        <p14:creationId xmlns:p14="http://schemas.microsoft.com/office/powerpoint/2010/main" val="422220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448133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48815"/>
              </p:ext>
            </p:extLst>
          </p:nvPr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9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871235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25136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77205"/>
              </p:ext>
            </p:extLst>
          </p:nvPr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40075"/>
              </p:ext>
            </p:extLst>
          </p:nvPr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A8D933A9-496B-4CE0-B629-1D62A3DE614B}"/>
              </a:ext>
            </a:extLst>
          </p:cNvPr>
          <p:cNvSpPr txBox="1"/>
          <p:nvPr/>
        </p:nvSpPr>
        <p:spPr>
          <a:xfrm>
            <a:off x="4936067" y="2336800"/>
            <a:ext cx="3996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Treba da sračunamo cenu puta ? od X, preko Z, do Y (X-&gt;Z-&gt;Y). Cena od X do Z preko Z je </a:t>
            </a:r>
            <a:r>
              <a:rPr lang="sr-Latn-RS" b="1" dirty="0">
                <a:solidFill>
                  <a:srgbClr val="FF0000"/>
                </a:solidFill>
              </a:rPr>
              <a:t>7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>
                <a:ea typeface="+mn-lt"/>
                <a:cs typeface="+mn-lt"/>
              </a:rPr>
              <a:t>(</a:t>
            </a:r>
            <a:r>
              <a:rPr lang="sr-Latn-RS" b="1" dirty="0">
                <a:ea typeface="+mn-lt"/>
                <a:cs typeface="+mn-lt"/>
              </a:rPr>
              <a:t>X-&gt;Z</a:t>
            </a:r>
            <a:r>
              <a:rPr lang="sr-Latn-RS" dirty="0">
                <a:ea typeface="+mn-lt"/>
                <a:cs typeface="+mn-lt"/>
              </a:rPr>
              <a:t>-&gt;Y) a cena od Z do Y (X-&gt;</a:t>
            </a:r>
            <a:r>
              <a:rPr lang="sr-Latn-RS" b="1" dirty="0">
                <a:ea typeface="+mn-lt"/>
                <a:cs typeface="+mn-lt"/>
              </a:rPr>
              <a:t>Z-&gt;Y</a:t>
            </a:r>
            <a:r>
              <a:rPr lang="sr-Latn-RS" dirty="0">
                <a:ea typeface="+mn-lt"/>
                <a:cs typeface="+mn-lt"/>
              </a:rPr>
              <a:t>) je </a:t>
            </a:r>
            <a:r>
              <a:rPr lang="sr-Latn-RS" dirty="0">
                <a:solidFill>
                  <a:srgbClr val="000000"/>
                </a:solidFill>
                <a:ea typeface="+mn-lt"/>
                <a:cs typeface="+mn-lt"/>
              </a:rPr>
              <a:t>(pogledaj tabelu za </a:t>
            </a:r>
            <a:r>
              <a:rPr lang="sr-Latn-RS" dirty="0">
                <a:ea typeface="+mn-lt"/>
                <a:cs typeface="+mn-lt"/>
              </a:rPr>
              <a:t>D</a:t>
            </a:r>
            <a:r>
              <a:rPr lang="sr-Latn-RS" baseline="30000" dirty="0">
                <a:ea typeface="+mn-lt"/>
                <a:cs typeface="+mn-lt"/>
              </a:rPr>
              <a:t>Z</a:t>
            </a:r>
            <a:r>
              <a:rPr lang="sr-Latn-RS" dirty="0">
                <a:ea typeface="+mn-lt"/>
                <a:cs typeface="+mn-lt"/>
              </a:rPr>
              <a:t> iz prethodnog </a:t>
            </a:r>
            <a:r>
              <a:rPr lang="sr-Latn-RS" dirty="0">
                <a:solidFill>
                  <a:srgbClr val="000000"/>
                </a:solidFill>
                <a:ea typeface="+mn-lt"/>
                <a:cs typeface="+mn-lt"/>
              </a:rPr>
              <a:t>koraka i pronađi najkraću putanju do Y) </a:t>
            </a:r>
            <a:r>
              <a:rPr lang="sr-Latn-RS" b="1" dirty="0">
                <a:solidFill>
                  <a:srgbClr val="00B0F0"/>
                </a:solidFill>
                <a:ea typeface="+mn-lt"/>
                <a:cs typeface="+mn-lt"/>
              </a:rPr>
              <a:t>1</a:t>
            </a:r>
            <a:r>
              <a:rPr lang="sr-Latn-RS" dirty="0">
                <a:ea typeface="+mn-lt"/>
                <a:cs typeface="+mn-lt"/>
              </a:rPr>
              <a:t>. Cena puta ? Je 1 + 7 = 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252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091946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47568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79166"/>
              </p:ext>
            </p:extLst>
          </p:nvPr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23206"/>
              </p:ext>
            </p:extLst>
          </p:nvPr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1086"/>
              </p:ext>
            </p:extLst>
          </p:nvPr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1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A8D933A9-496B-4CE0-B629-1D62A3DE614B}"/>
              </a:ext>
            </a:extLst>
          </p:cNvPr>
          <p:cNvSpPr txBox="1"/>
          <p:nvPr/>
        </p:nvSpPr>
        <p:spPr>
          <a:xfrm>
            <a:off x="4936067" y="2755900"/>
            <a:ext cx="3996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Treba da sračunamo cenu puta ? od X, preko Y, do Z (X-&gt;Y-&gt;Z). Cena od X do Y preko Y je </a:t>
            </a:r>
            <a:r>
              <a:rPr lang="sr-Latn-RS" b="1" dirty="0">
                <a:solidFill>
                  <a:srgbClr val="FF0000"/>
                </a:solidFill>
              </a:rPr>
              <a:t>2</a:t>
            </a:r>
            <a:r>
              <a:rPr lang="sr-Latn-RS" dirty="0">
                <a:solidFill>
                  <a:srgbClr val="000000"/>
                </a:solidFill>
              </a:rPr>
              <a:t> </a:t>
            </a:r>
            <a:r>
              <a:rPr lang="sr-Latn-RS" dirty="0">
                <a:ea typeface="+mn-lt"/>
                <a:cs typeface="+mn-lt"/>
              </a:rPr>
              <a:t>(</a:t>
            </a:r>
            <a:r>
              <a:rPr lang="sr-Latn-RS" b="1" dirty="0">
                <a:ea typeface="+mn-lt"/>
                <a:cs typeface="+mn-lt"/>
              </a:rPr>
              <a:t>X-&gt;Y</a:t>
            </a:r>
            <a:r>
              <a:rPr lang="sr-Latn-RS" dirty="0">
                <a:ea typeface="+mn-lt"/>
                <a:cs typeface="+mn-lt"/>
              </a:rPr>
              <a:t>-&gt;Z) a cena od Y do Z (X-&gt;</a:t>
            </a:r>
            <a:r>
              <a:rPr lang="sr-Latn-RS" b="1" dirty="0">
                <a:ea typeface="+mn-lt"/>
                <a:cs typeface="+mn-lt"/>
              </a:rPr>
              <a:t>Y-&gt;Z</a:t>
            </a:r>
            <a:r>
              <a:rPr lang="sr-Latn-RS" dirty="0">
                <a:ea typeface="+mn-lt"/>
                <a:cs typeface="+mn-lt"/>
              </a:rPr>
              <a:t>) je </a:t>
            </a:r>
            <a:r>
              <a:rPr lang="sr-Latn-RS" dirty="0">
                <a:solidFill>
                  <a:srgbClr val="000000"/>
                </a:solidFill>
                <a:ea typeface="+mn-lt"/>
                <a:cs typeface="+mn-lt"/>
              </a:rPr>
              <a:t>(pogledaj tabelu za </a:t>
            </a:r>
            <a:r>
              <a:rPr lang="sr-Latn-RS" dirty="0">
                <a:ea typeface="+mn-lt"/>
                <a:cs typeface="+mn-lt"/>
              </a:rPr>
              <a:t>D</a:t>
            </a:r>
            <a:r>
              <a:rPr lang="sr-Latn-RS" baseline="30000" dirty="0">
                <a:ea typeface="+mn-lt"/>
                <a:cs typeface="+mn-lt"/>
              </a:rPr>
              <a:t>Y</a:t>
            </a:r>
            <a:r>
              <a:rPr lang="sr-Latn-RS" dirty="0">
                <a:ea typeface="+mn-lt"/>
                <a:cs typeface="+mn-lt"/>
              </a:rPr>
              <a:t> iz prethodnog </a:t>
            </a:r>
            <a:r>
              <a:rPr lang="sr-Latn-RS" dirty="0">
                <a:solidFill>
                  <a:srgbClr val="000000"/>
                </a:solidFill>
                <a:ea typeface="+mn-lt"/>
                <a:cs typeface="+mn-lt"/>
              </a:rPr>
              <a:t>koraka i pronađi najkraću putanju do Z) </a:t>
            </a:r>
            <a:r>
              <a:rPr lang="sr-Latn-RS" b="1" dirty="0">
                <a:solidFill>
                  <a:srgbClr val="00B0F0"/>
                </a:solidFill>
                <a:ea typeface="+mn-lt"/>
                <a:cs typeface="+mn-lt"/>
              </a:rPr>
              <a:t>1</a:t>
            </a:r>
            <a:r>
              <a:rPr lang="sr-Latn-RS" dirty="0">
                <a:ea typeface="+mn-lt"/>
                <a:cs typeface="+mn-lt"/>
              </a:rPr>
              <a:t>. Cena puta ? je 2 + 1 = 3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24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124932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77672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00B0F0"/>
                          </a:solidFill>
                          <a:highlight>
                            <a:srgbClr val="C0C0C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7802"/>
              </p:ext>
            </p:extLst>
          </p:nvPr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00924"/>
              </p:ext>
            </p:extLst>
          </p:nvPr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rgbClr val="00B0F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14990"/>
              </p:ext>
            </p:extLst>
          </p:nvPr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A8D933A9-496B-4CE0-B629-1D62A3DE614B}"/>
              </a:ext>
            </a:extLst>
          </p:cNvPr>
          <p:cNvSpPr txBox="1"/>
          <p:nvPr/>
        </p:nvSpPr>
        <p:spPr>
          <a:xfrm>
            <a:off x="4868334" y="3822700"/>
            <a:ext cx="3996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Y-&gt;Z-&gt;X =8= MIN(Y-&gt;Z)=</a:t>
            </a:r>
            <a:r>
              <a:rPr lang="sr-Latn-RS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sr-Latn-RS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+ MIN(Z-&gt;X)=</a:t>
            </a:r>
            <a:r>
              <a:rPr lang="sr-Latn-RS" dirty="0">
                <a:solidFill>
                  <a:srgbClr val="00B0F0"/>
                </a:solidFill>
                <a:ea typeface="+mn-lt"/>
                <a:cs typeface="+mn-lt"/>
              </a:rPr>
              <a:t>7</a:t>
            </a:r>
            <a:endParaRPr lang="sr-Latn-RS" dirty="0"/>
          </a:p>
        </p:txBody>
      </p:sp>
      <p:graphicFrame>
        <p:nvGraphicFramePr>
          <p:cNvPr id="26" name="Tabela 107">
            <a:extLst>
              <a:ext uri="{FF2B5EF4-FFF2-40B4-BE49-F238E27FC236}">
                <a16:creationId xmlns:a16="http://schemas.microsoft.com/office/drawing/2014/main" id="{B479262A-FB40-4A8B-A6C8-7CB22D51F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55859"/>
              </p:ext>
            </p:extLst>
          </p:nvPr>
        </p:nvGraphicFramePr>
        <p:xfrm>
          <a:off x="26881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7" name="Tabela 107">
            <a:extLst>
              <a:ext uri="{FF2B5EF4-FFF2-40B4-BE49-F238E27FC236}">
                <a16:creationId xmlns:a16="http://schemas.microsoft.com/office/drawing/2014/main" id="{D71BE45D-3778-4A69-8B38-9CB651F22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02979"/>
              </p:ext>
            </p:extLst>
          </p:nvPr>
        </p:nvGraphicFramePr>
        <p:xfrm>
          <a:off x="26881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A198B569-191A-4BC9-9468-9BDF3EFE58AC}"/>
              </a:ext>
            </a:extLst>
          </p:cNvPr>
          <p:cNvSpPr/>
          <p:nvPr/>
        </p:nvSpPr>
        <p:spPr>
          <a:xfrm>
            <a:off x="37676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8D0B21-EB4B-4C21-B6B5-B40BA25DD67C}"/>
              </a:ext>
            </a:extLst>
          </p:cNvPr>
          <p:cNvSpPr/>
          <p:nvPr/>
        </p:nvSpPr>
        <p:spPr>
          <a:xfrm>
            <a:off x="37676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F1B623-51B0-4E6B-B6C5-50FFBE12D188}"/>
              </a:ext>
            </a:extLst>
          </p:cNvPr>
          <p:cNvSpPr/>
          <p:nvPr/>
        </p:nvSpPr>
        <p:spPr>
          <a:xfrm>
            <a:off x="43349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03C9FD-9E4E-4978-8962-3D9B3F69B099}"/>
              </a:ext>
            </a:extLst>
          </p:cNvPr>
          <p:cNvSpPr/>
          <p:nvPr/>
        </p:nvSpPr>
        <p:spPr>
          <a:xfrm>
            <a:off x="43349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4923D8-21C2-4D24-824A-E923BEBFF302}"/>
              </a:ext>
            </a:extLst>
          </p:cNvPr>
          <p:cNvSpPr/>
          <p:nvPr/>
        </p:nvSpPr>
        <p:spPr>
          <a:xfrm>
            <a:off x="37676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1DF267-5B24-4707-9BF7-D5CF7C3C9349}"/>
              </a:ext>
            </a:extLst>
          </p:cNvPr>
          <p:cNvSpPr/>
          <p:nvPr/>
        </p:nvSpPr>
        <p:spPr>
          <a:xfrm>
            <a:off x="3767666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37F5D17B-3333-4B9B-866E-1714F052E0A0}"/>
              </a:ext>
            </a:extLst>
          </p:cNvPr>
          <p:cNvSpPr txBox="1"/>
          <p:nvPr/>
        </p:nvSpPr>
        <p:spPr>
          <a:xfrm>
            <a:off x="4868334" y="4203700"/>
            <a:ext cx="3996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Y-&gt;X-&gt;Z =9= MIN(Y-&gt;X)=</a:t>
            </a:r>
            <a:r>
              <a:rPr lang="sr-Latn-RS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2</a:t>
            </a:r>
            <a:r>
              <a:rPr lang="sr-Latn-RS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+ MIN(X-&gt;Z)=</a:t>
            </a:r>
            <a:r>
              <a:rPr lang="sr-Latn-RS" dirty="0">
                <a:solidFill>
                  <a:srgbClr val="00B0F0"/>
                </a:solidFill>
                <a:highlight>
                  <a:srgbClr val="C0C0C0"/>
                </a:highlight>
                <a:ea typeface="+mn-lt"/>
                <a:cs typeface="+mn-lt"/>
              </a:rPr>
              <a:t>7</a:t>
            </a:r>
            <a:endParaRPr lang="sr-Latn-RS" dirty="0">
              <a:solidFill>
                <a:srgbClr val="00B0F0"/>
              </a:solidFill>
              <a:highlight>
                <a:srgbClr val="C0C0C0"/>
              </a:highlight>
              <a:cs typeface="Calibri"/>
            </a:endParaRP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DC55BF8B-7D2C-4872-A118-74F49E6E8221}"/>
              </a:ext>
            </a:extLst>
          </p:cNvPr>
          <p:cNvSpPr txBox="1"/>
          <p:nvPr/>
        </p:nvSpPr>
        <p:spPr>
          <a:xfrm>
            <a:off x="4868334" y="5342466"/>
            <a:ext cx="3996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Z-&gt;Y-&gt;X =3= MIN(Z-&gt;Y)=1 + MIN(Y-&gt;X)=2</a:t>
            </a:r>
            <a:endParaRPr lang="sr-Latn-RS" dirty="0"/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77E4E603-DF10-4FF7-8E25-DDDC1F6BD42F}"/>
              </a:ext>
            </a:extLst>
          </p:cNvPr>
          <p:cNvSpPr txBox="1"/>
          <p:nvPr/>
        </p:nvSpPr>
        <p:spPr>
          <a:xfrm>
            <a:off x="4868334" y="5685366"/>
            <a:ext cx="3996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Z-&gt;X-&gt;Y =9= MIN(Z-&gt;X)=7 + MIN(X-&gt;Y)=2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9967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10366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9426"/>
              </p:ext>
            </p:extLst>
          </p:nvPr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26115"/>
              </p:ext>
            </p:extLst>
          </p:nvPr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1509"/>
              </p:ext>
            </p:extLst>
          </p:nvPr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95786"/>
              </p:ext>
            </p:extLst>
          </p:nvPr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6" name="Tabela 107">
            <a:extLst>
              <a:ext uri="{FF2B5EF4-FFF2-40B4-BE49-F238E27FC236}">
                <a16:creationId xmlns:a16="http://schemas.microsoft.com/office/drawing/2014/main" id="{B479262A-FB40-4A8B-A6C8-7CB22D51F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46565"/>
              </p:ext>
            </p:extLst>
          </p:nvPr>
        </p:nvGraphicFramePr>
        <p:xfrm>
          <a:off x="26881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00B0F0"/>
                          </a:solidFill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7" name="Tabela 107">
            <a:extLst>
              <a:ext uri="{FF2B5EF4-FFF2-40B4-BE49-F238E27FC236}">
                <a16:creationId xmlns:a16="http://schemas.microsoft.com/office/drawing/2014/main" id="{D71BE45D-3778-4A69-8B38-9CB651F22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37375"/>
              </p:ext>
            </p:extLst>
          </p:nvPr>
        </p:nvGraphicFramePr>
        <p:xfrm>
          <a:off x="26881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A198B569-191A-4BC9-9468-9BDF3EFE58AC}"/>
              </a:ext>
            </a:extLst>
          </p:cNvPr>
          <p:cNvSpPr/>
          <p:nvPr/>
        </p:nvSpPr>
        <p:spPr>
          <a:xfrm>
            <a:off x="37676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8D0B21-EB4B-4C21-B6B5-B40BA25DD67C}"/>
              </a:ext>
            </a:extLst>
          </p:cNvPr>
          <p:cNvSpPr/>
          <p:nvPr/>
        </p:nvSpPr>
        <p:spPr>
          <a:xfrm>
            <a:off x="37676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F1B623-51B0-4E6B-B6C5-50FFBE12D188}"/>
              </a:ext>
            </a:extLst>
          </p:cNvPr>
          <p:cNvSpPr/>
          <p:nvPr/>
        </p:nvSpPr>
        <p:spPr>
          <a:xfrm>
            <a:off x="43349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03C9FD-9E4E-4978-8962-3D9B3F69B099}"/>
              </a:ext>
            </a:extLst>
          </p:cNvPr>
          <p:cNvSpPr/>
          <p:nvPr/>
        </p:nvSpPr>
        <p:spPr>
          <a:xfrm>
            <a:off x="43349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4923D8-21C2-4D24-824A-E923BEBFF302}"/>
              </a:ext>
            </a:extLst>
          </p:cNvPr>
          <p:cNvSpPr/>
          <p:nvPr/>
        </p:nvSpPr>
        <p:spPr>
          <a:xfrm>
            <a:off x="37676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1DF267-5B24-4707-9BF7-D5CF7C3C9349}"/>
              </a:ext>
            </a:extLst>
          </p:cNvPr>
          <p:cNvSpPr/>
          <p:nvPr/>
        </p:nvSpPr>
        <p:spPr>
          <a:xfrm>
            <a:off x="3767666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75" name="Tabela 107">
            <a:extLst>
              <a:ext uri="{FF2B5EF4-FFF2-40B4-BE49-F238E27FC236}">
                <a16:creationId xmlns:a16="http://schemas.microsoft.com/office/drawing/2014/main" id="{C36D1DA8-A0B5-4509-966C-7D3C359D7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0322"/>
              </p:ext>
            </p:extLst>
          </p:nvPr>
        </p:nvGraphicFramePr>
        <p:xfrm>
          <a:off x="5024965" y="15959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6" name="Tabela 107">
            <a:extLst>
              <a:ext uri="{FF2B5EF4-FFF2-40B4-BE49-F238E27FC236}">
                <a16:creationId xmlns:a16="http://schemas.microsoft.com/office/drawing/2014/main" id="{446CF253-B6BC-4DC1-8390-80D4D283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21016"/>
              </p:ext>
            </p:extLst>
          </p:nvPr>
        </p:nvGraphicFramePr>
        <p:xfrm>
          <a:off x="5020732" y="30945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7" name="Tabela 107">
            <a:extLst>
              <a:ext uri="{FF2B5EF4-FFF2-40B4-BE49-F238E27FC236}">
                <a16:creationId xmlns:a16="http://schemas.microsoft.com/office/drawing/2014/main" id="{13731BE5-9805-4D1F-B065-209128BBB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31312"/>
              </p:ext>
            </p:extLst>
          </p:nvPr>
        </p:nvGraphicFramePr>
        <p:xfrm>
          <a:off x="5020732" y="45973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0A971D26-3ADF-48C8-B113-3508B94E8E5B}"/>
              </a:ext>
            </a:extLst>
          </p:cNvPr>
          <p:cNvSpPr/>
          <p:nvPr/>
        </p:nvSpPr>
        <p:spPr>
          <a:xfrm>
            <a:off x="6100234" y="54228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9D992B-F4BB-43F3-8B78-47374ECB3393}"/>
              </a:ext>
            </a:extLst>
          </p:cNvPr>
          <p:cNvSpPr/>
          <p:nvPr/>
        </p:nvSpPr>
        <p:spPr>
          <a:xfrm>
            <a:off x="6100232" y="3920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1A5FC8-06CF-46E6-8AA6-586C68608C14}"/>
              </a:ext>
            </a:extLst>
          </p:cNvPr>
          <p:cNvSpPr/>
          <p:nvPr/>
        </p:nvSpPr>
        <p:spPr>
          <a:xfrm>
            <a:off x="6667501" y="42841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265691-6BD3-4E6A-B848-AF8FED964604}"/>
              </a:ext>
            </a:extLst>
          </p:cNvPr>
          <p:cNvSpPr/>
          <p:nvPr/>
        </p:nvSpPr>
        <p:spPr>
          <a:xfrm>
            <a:off x="6663265" y="5799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E5BE77-37A4-4ADD-AC65-D14E8523AEC8}"/>
              </a:ext>
            </a:extLst>
          </p:cNvPr>
          <p:cNvSpPr/>
          <p:nvPr/>
        </p:nvSpPr>
        <p:spPr>
          <a:xfrm>
            <a:off x="6100234" y="2417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1ADC984-B807-452D-BBDA-56C27611DD56}"/>
              </a:ext>
            </a:extLst>
          </p:cNvPr>
          <p:cNvSpPr/>
          <p:nvPr/>
        </p:nvSpPr>
        <p:spPr>
          <a:xfrm>
            <a:off x="6100232" y="2798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71" name="Okvir za tekst 70">
            <a:extLst>
              <a:ext uri="{FF2B5EF4-FFF2-40B4-BE49-F238E27FC236}">
                <a16:creationId xmlns:a16="http://schemas.microsoft.com/office/drawing/2014/main" id="{C915CF44-AE1D-4D75-8045-EC58E63F862C}"/>
              </a:ext>
            </a:extLst>
          </p:cNvPr>
          <p:cNvSpPr txBox="1"/>
          <p:nvPr/>
        </p:nvSpPr>
        <p:spPr>
          <a:xfrm>
            <a:off x="7150100" y="2345267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X-&gt;Z-&gt;Y = 8 = </a:t>
            </a:r>
            <a:r>
              <a:rPr lang="sr-Latn-RS" dirty="0">
                <a:solidFill>
                  <a:srgbClr val="FF0000"/>
                </a:solidFill>
              </a:rPr>
              <a:t>7</a:t>
            </a:r>
            <a:r>
              <a:rPr lang="sr-Latn-RS" dirty="0"/>
              <a:t> + </a:t>
            </a:r>
            <a:r>
              <a:rPr lang="sr-Latn-RS" dirty="0">
                <a:solidFill>
                  <a:srgbClr val="00B0F0"/>
                </a:solidFill>
              </a:rPr>
              <a:t>1</a:t>
            </a:r>
            <a:r>
              <a:rPr lang="sr-Latn-RS" dirty="0"/>
              <a:t> </a:t>
            </a:r>
            <a:endParaRPr lang="sr-Latn-RS" dirty="0">
              <a:cs typeface="Calibri"/>
            </a:endParaRPr>
          </a:p>
        </p:txBody>
      </p:sp>
      <p:sp>
        <p:nvSpPr>
          <p:cNvPr id="24" name="Pravougaonik 23">
            <a:extLst>
              <a:ext uri="{FF2B5EF4-FFF2-40B4-BE49-F238E27FC236}">
                <a16:creationId xmlns:a16="http://schemas.microsoft.com/office/drawing/2014/main" id="{B7DF5868-DEC6-459D-95E0-2F0BFBADA95D}"/>
              </a:ext>
            </a:extLst>
          </p:cNvPr>
          <p:cNvSpPr/>
          <p:nvPr/>
        </p:nvSpPr>
        <p:spPr>
          <a:xfrm>
            <a:off x="406400" y="1606550"/>
            <a:ext cx="2209800" cy="4648200"/>
          </a:xfrm>
          <a:prstGeom prst="rect">
            <a:avLst/>
          </a:prstGeom>
          <a:solidFill>
            <a:srgbClr val="B0B0B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3BF22D1D-6D7E-44DE-8D42-11B3F3162828}"/>
              </a:ext>
            </a:extLst>
          </p:cNvPr>
          <p:cNvSpPr txBox="1"/>
          <p:nvPr/>
        </p:nvSpPr>
        <p:spPr>
          <a:xfrm>
            <a:off x="365125" y="62833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Ovo stanje je sada nebitno.</a:t>
            </a:r>
            <a:br>
              <a:rPr lang="sr-Latn-RS" sz="1400" i="1" dirty="0">
                <a:cs typeface="Calibri"/>
              </a:rPr>
            </a:br>
            <a:r>
              <a:rPr lang="sr-Latn-RS" sz="1400" i="1" dirty="0">
                <a:cs typeface="Calibri"/>
              </a:rPr>
              <a:t>Gledamo samo prethodno stanje.</a:t>
            </a: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C5ECC48E-7C26-4312-AC41-A7B505DBBFC0}"/>
              </a:ext>
            </a:extLst>
          </p:cNvPr>
          <p:cNvSpPr txBox="1"/>
          <p:nvPr/>
        </p:nvSpPr>
        <p:spPr>
          <a:xfrm>
            <a:off x="7150100" y="2726267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X-&gt;Y-&gt;Z = 3 = </a:t>
            </a:r>
            <a:r>
              <a:rPr lang="sr-Latn-RS" dirty="0">
                <a:solidFill>
                  <a:srgbClr val="FF0000"/>
                </a:solidFill>
                <a:highlight>
                  <a:srgbClr val="C0C0C0"/>
                </a:highlight>
              </a:rPr>
              <a:t>2</a:t>
            </a:r>
            <a:r>
              <a:rPr lang="sr-Latn-RS" dirty="0"/>
              <a:t> + </a:t>
            </a:r>
            <a:r>
              <a:rPr lang="sr-Latn-RS" dirty="0">
                <a:solidFill>
                  <a:srgbClr val="00B0F0"/>
                </a:solidFill>
                <a:highlight>
                  <a:srgbClr val="C0C0C0"/>
                </a:highlight>
              </a:rPr>
              <a:t>1</a:t>
            </a:r>
            <a:r>
              <a:rPr lang="sr-Latn-RS" dirty="0"/>
              <a:t> </a:t>
            </a:r>
            <a:endParaRPr lang="sr-Latn-R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99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43906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679266" y="120226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7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/>
        </p:nvGraphicFramePr>
        <p:xfrm>
          <a:off x="2878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3673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3673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3673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9346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934633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9346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51DBA033-9C11-44FD-91FD-CD18BD1852C1}"/>
              </a:ext>
            </a:extLst>
          </p:cNvPr>
          <p:cNvGraphicFramePr>
            <a:graphicFrameLocks noGrp="1"/>
          </p:cNvGraphicFramePr>
          <p:nvPr/>
        </p:nvGraphicFramePr>
        <p:xfrm>
          <a:off x="2692399" y="15874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6" name="Tabela 107">
            <a:extLst>
              <a:ext uri="{FF2B5EF4-FFF2-40B4-BE49-F238E27FC236}">
                <a16:creationId xmlns:a16="http://schemas.microsoft.com/office/drawing/2014/main" id="{B479262A-FB40-4A8B-A6C8-7CB22D51F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7053"/>
              </p:ext>
            </p:extLst>
          </p:nvPr>
        </p:nvGraphicFramePr>
        <p:xfrm>
          <a:off x="268816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7" name="Tabela 107">
            <a:extLst>
              <a:ext uri="{FF2B5EF4-FFF2-40B4-BE49-F238E27FC236}">
                <a16:creationId xmlns:a16="http://schemas.microsoft.com/office/drawing/2014/main" id="{D71BE45D-3778-4A69-8B38-9CB651F22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92891"/>
              </p:ext>
            </p:extLst>
          </p:nvPr>
        </p:nvGraphicFramePr>
        <p:xfrm>
          <a:off x="268816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A198B569-191A-4BC9-9468-9BDF3EFE58AC}"/>
              </a:ext>
            </a:extLst>
          </p:cNvPr>
          <p:cNvSpPr/>
          <p:nvPr/>
        </p:nvSpPr>
        <p:spPr>
          <a:xfrm>
            <a:off x="37676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8D0B21-EB4B-4C21-B6B5-B40BA25DD67C}"/>
              </a:ext>
            </a:extLst>
          </p:cNvPr>
          <p:cNvSpPr/>
          <p:nvPr/>
        </p:nvSpPr>
        <p:spPr>
          <a:xfrm>
            <a:off x="37676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F1B623-51B0-4E6B-B6C5-50FFBE12D188}"/>
              </a:ext>
            </a:extLst>
          </p:cNvPr>
          <p:cNvSpPr/>
          <p:nvPr/>
        </p:nvSpPr>
        <p:spPr>
          <a:xfrm>
            <a:off x="4334934" y="4275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03C9FD-9E4E-4978-8962-3D9B3F69B099}"/>
              </a:ext>
            </a:extLst>
          </p:cNvPr>
          <p:cNvSpPr/>
          <p:nvPr/>
        </p:nvSpPr>
        <p:spPr>
          <a:xfrm>
            <a:off x="43349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4923D8-21C2-4D24-824A-E923BEBFF302}"/>
              </a:ext>
            </a:extLst>
          </p:cNvPr>
          <p:cNvSpPr/>
          <p:nvPr/>
        </p:nvSpPr>
        <p:spPr>
          <a:xfrm>
            <a:off x="37676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1DF267-5B24-4707-9BF7-D5CF7C3C9349}"/>
              </a:ext>
            </a:extLst>
          </p:cNvPr>
          <p:cNvSpPr/>
          <p:nvPr/>
        </p:nvSpPr>
        <p:spPr>
          <a:xfrm>
            <a:off x="3767666" y="2789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75" name="Tabela 107">
            <a:extLst>
              <a:ext uri="{FF2B5EF4-FFF2-40B4-BE49-F238E27FC236}">
                <a16:creationId xmlns:a16="http://schemas.microsoft.com/office/drawing/2014/main" id="{C36D1DA8-A0B5-4509-966C-7D3C359D7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42250"/>
              </p:ext>
            </p:extLst>
          </p:nvPr>
        </p:nvGraphicFramePr>
        <p:xfrm>
          <a:off x="5024965" y="15959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6" name="Tabela 107">
            <a:extLst>
              <a:ext uri="{FF2B5EF4-FFF2-40B4-BE49-F238E27FC236}">
                <a16:creationId xmlns:a16="http://schemas.microsoft.com/office/drawing/2014/main" id="{446CF253-B6BC-4DC1-8390-80D4D283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04690"/>
              </p:ext>
            </p:extLst>
          </p:nvPr>
        </p:nvGraphicFramePr>
        <p:xfrm>
          <a:off x="5020732" y="30945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7" name="Tabela 107">
            <a:extLst>
              <a:ext uri="{FF2B5EF4-FFF2-40B4-BE49-F238E27FC236}">
                <a16:creationId xmlns:a16="http://schemas.microsoft.com/office/drawing/2014/main" id="{13731BE5-9805-4D1F-B065-209128BBB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71208"/>
              </p:ext>
            </p:extLst>
          </p:nvPr>
        </p:nvGraphicFramePr>
        <p:xfrm>
          <a:off x="5020732" y="45973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0A971D26-3ADF-48C8-B113-3508B94E8E5B}"/>
              </a:ext>
            </a:extLst>
          </p:cNvPr>
          <p:cNvSpPr/>
          <p:nvPr/>
        </p:nvSpPr>
        <p:spPr>
          <a:xfrm>
            <a:off x="6100234" y="54228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9D992B-F4BB-43F3-8B78-47374ECB3393}"/>
              </a:ext>
            </a:extLst>
          </p:cNvPr>
          <p:cNvSpPr/>
          <p:nvPr/>
        </p:nvSpPr>
        <p:spPr>
          <a:xfrm>
            <a:off x="6100232" y="3920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1A5FC8-06CF-46E6-8AA6-586C68608C14}"/>
              </a:ext>
            </a:extLst>
          </p:cNvPr>
          <p:cNvSpPr/>
          <p:nvPr/>
        </p:nvSpPr>
        <p:spPr>
          <a:xfrm>
            <a:off x="6667501" y="42841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265691-6BD3-4E6A-B848-AF8FED964604}"/>
              </a:ext>
            </a:extLst>
          </p:cNvPr>
          <p:cNvSpPr/>
          <p:nvPr/>
        </p:nvSpPr>
        <p:spPr>
          <a:xfrm>
            <a:off x="6663265" y="5799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E5BE77-37A4-4ADD-AC65-D14E8523AEC8}"/>
              </a:ext>
            </a:extLst>
          </p:cNvPr>
          <p:cNvSpPr/>
          <p:nvPr/>
        </p:nvSpPr>
        <p:spPr>
          <a:xfrm>
            <a:off x="6100234" y="2417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1ADC984-B807-452D-BBDA-56C27611DD56}"/>
              </a:ext>
            </a:extLst>
          </p:cNvPr>
          <p:cNvSpPr/>
          <p:nvPr/>
        </p:nvSpPr>
        <p:spPr>
          <a:xfrm>
            <a:off x="6100232" y="2798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71" name="Okvir za tekst 70">
            <a:extLst>
              <a:ext uri="{FF2B5EF4-FFF2-40B4-BE49-F238E27FC236}">
                <a16:creationId xmlns:a16="http://schemas.microsoft.com/office/drawing/2014/main" id="{C915CF44-AE1D-4D75-8045-EC58E63F862C}"/>
              </a:ext>
            </a:extLst>
          </p:cNvPr>
          <p:cNvSpPr txBox="1"/>
          <p:nvPr/>
        </p:nvSpPr>
        <p:spPr>
          <a:xfrm>
            <a:off x="7124700" y="3869267"/>
            <a:ext cx="2025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Y-&gt;Z-&gt;X = 4 = 1 + 3  </a:t>
            </a:r>
            <a:endParaRPr lang="sr-Latn-RS" dirty="0">
              <a:cs typeface="Calibri"/>
            </a:endParaRPr>
          </a:p>
        </p:txBody>
      </p:sp>
      <p:sp>
        <p:nvSpPr>
          <p:cNvPr id="24" name="Pravougaonik 23">
            <a:extLst>
              <a:ext uri="{FF2B5EF4-FFF2-40B4-BE49-F238E27FC236}">
                <a16:creationId xmlns:a16="http://schemas.microsoft.com/office/drawing/2014/main" id="{B7DF5868-DEC6-459D-95E0-2F0BFBADA95D}"/>
              </a:ext>
            </a:extLst>
          </p:cNvPr>
          <p:cNvSpPr/>
          <p:nvPr/>
        </p:nvSpPr>
        <p:spPr>
          <a:xfrm>
            <a:off x="406400" y="1606550"/>
            <a:ext cx="2209800" cy="4648200"/>
          </a:xfrm>
          <a:prstGeom prst="rect">
            <a:avLst/>
          </a:prstGeom>
          <a:solidFill>
            <a:srgbClr val="B0B0B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3BF22D1D-6D7E-44DE-8D42-11B3F3162828}"/>
              </a:ext>
            </a:extLst>
          </p:cNvPr>
          <p:cNvSpPr txBox="1"/>
          <p:nvPr/>
        </p:nvSpPr>
        <p:spPr>
          <a:xfrm>
            <a:off x="365125" y="62833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Ovo stanje je sada nebitno.</a:t>
            </a:r>
            <a:br>
              <a:rPr lang="sr-Latn-RS" sz="1400" i="1" dirty="0">
                <a:cs typeface="Calibri"/>
              </a:rPr>
            </a:br>
            <a:r>
              <a:rPr lang="sr-Latn-RS" sz="1400" i="1" dirty="0">
                <a:cs typeface="Calibri"/>
              </a:rPr>
              <a:t>Gledamo samo prethodno stanje.</a:t>
            </a: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C5ECC48E-7C26-4312-AC41-A7B505DBBFC0}"/>
              </a:ext>
            </a:extLst>
          </p:cNvPr>
          <p:cNvSpPr txBox="1"/>
          <p:nvPr/>
        </p:nvSpPr>
        <p:spPr>
          <a:xfrm>
            <a:off x="7124700" y="4224867"/>
            <a:ext cx="2025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Y-&gt;X-&gt;Z = 5 = 2 + 3</a:t>
            </a:r>
            <a:endParaRPr lang="sr-Latn-RS" dirty="0">
              <a:solidFill>
                <a:srgbClr val="00B0F0"/>
              </a:solidFill>
              <a:highlight>
                <a:srgbClr val="C0C0C0"/>
              </a:highlight>
              <a:cs typeface="Calibri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68A1603A-D328-4C4E-8B5A-CC7D4574EC33}"/>
              </a:ext>
            </a:extLst>
          </p:cNvPr>
          <p:cNvSpPr txBox="1"/>
          <p:nvPr/>
        </p:nvSpPr>
        <p:spPr>
          <a:xfrm>
            <a:off x="3092450" y="6159500"/>
            <a:ext cx="4914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Radimo do kada se minimumi u prethodnom i sadašnjem stanju ne menjaju više.</a:t>
            </a:r>
          </a:p>
        </p:txBody>
      </p:sp>
    </p:spTree>
    <p:extLst>
      <p:ext uri="{BB962C8B-B14F-4D97-AF65-F5344CB8AC3E}">
        <p14:creationId xmlns:p14="http://schemas.microsoft.com/office/powerpoint/2010/main" val="10549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10" descr="Slika na kojoj se nalazi sat&#10;&#10;Opis je generisan sa veoma visokim stepenom pouzdanosti">
            <a:extLst>
              <a:ext uri="{FF2B5EF4-FFF2-40B4-BE49-F238E27FC236}">
                <a16:creationId xmlns:a16="http://schemas.microsoft.com/office/drawing/2014/main" id="{718E5F2E-6E33-4C06-B26B-AE785B86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" y="-3172"/>
            <a:ext cx="8165939" cy="6862723"/>
          </a:xfrm>
          <a:prstGeom prst="rect">
            <a:avLst/>
          </a:prstGeom>
        </p:spPr>
      </p:pic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3051F9A-DC44-46A3-945D-BF54F5AE56DA}"/>
              </a:ext>
            </a:extLst>
          </p:cNvPr>
          <p:cNvSpPr txBox="1"/>
          <p:nvPr/>
        </p:nvSpPr>
        <p:spPr>
          <a:xfrm>
            <a:off x="6789986" y="602673"/>
            <a:ext cx="16474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  <a:hlinkClick r:id="rId3"/>
              </a:rPr>
              <a:t>YouTube: Dijkstra's algorithm in 3 minutes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455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33292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4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590366" y="1240366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50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25546"/>
              </p:ext>
            </p:extLst>
          </p:nvPr>
        </p:nvGraphicFramePr>
        <p:xfrm>
          <a:off x="1481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6655"/>
              </p:ext>
            </p:extLst>
          </p:nvPr>
        </p:nvGraphicFramePr>
        <p:xfrm>
          <a:off x="1481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14478"/>
              </p:ext>
            </p:extLst>
          </p:nvPr>
        </p:nvGraphicFramePr>
        <p:xfrm>
          <a:off x="1481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1006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1387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1006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655234" y="42883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706033" y="27707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6552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4EA09A09-7F71-4FB1-B3D0-9526D68BC78E}"/>
              </a:ext>
            </a:extLst>
          </p:cNvPr>
          <p:cNvSpPr txBox="1">
            <a:spLocks/>
          </p:cNvSpPr>
          <p:nvPr/>
        </p:nvSpPr>
        <p:spPr>
          <a:xfrm>
            <a:off x="0" y="4328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>
                <a:cs typeface="Calibri Light"/>
              </a:rPr>
              <a:t>Primer 2 – Promena težine</a:t>
            </a:r>
            <a:endParaRPr lang="sr-Latn-RS" sz="2400">
              <a:cs typeface="Calibri Light"/>
            </a:endParaRPr>
          </a:p>
        </p:txBody>
      </p:sp>
      <p:graphicFrame>
        <p:nvGraphicFramePr>
          <p:cNvPr id="48" name="Tabela 107">
            <a:extLst>
              <a:ext uri="{FF2B5EF4-FFF2-40B4-BE49-F238E27FC236}">
                <a16:creationId xmlns:a16="http://schemas.microsoft.com/office/drawing/2014/main" id="{0FE72461-2721-40B2-96E1-5DD7027EE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5512"/>
              </p:ext>
            </p:extLst>
          </p:nvPr>
        </p:nvGraphicFramePr>
        <p:xfrm>
          <a:off x="2173816" y="159173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49" name="Tabela 107">
            <a:extLst>
              <a:ext uri="{FF2B5EF4-FFF2-40B4-BE49-F238E27FC236}">
                <a16:creationId xmlns:a16="http://schemas.microsoft.com/office/drawing/2014/main" id="{6EEC3647-1949-4B05-8EB9-B7DB6D7D2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80644"/>
              </p:ext>
            </p:extLst>
          </p:nvPr>
        </p:nvGraphicFramePr>
        <p:xfrm>
          <a:off x="2173816" y="30945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50" name="Tabela 107">
            <a:extLst>
              <a:ext uri="{FF2B5EF4-FFF2-40B4-BE49-F238E27FC236}">
                <a16:creationId xmlns:a16="http://schemas.microsoft.com/office/drawing/2014/main" id="{BC729DE2-B9DC-4005-8E3C-FB648F77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16079"/>
              </p:ext>
            </p:extLst>
          </p:nvPr>
        </p:nvGraphicFramePr>
        <p:xfrm>
          <a:off x="2173816" y="45973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F3D06A56-087A-4FF1-970B-C9F380CB19C5}"/>
              </a:ext>
            </a:extLst>
          </p:cNvPr>
          <p:cNvSpPr/>
          <p:nvPr/>
        </p:nvSpPr>
        <p:spPr>
          <a:xfrm>
            <a:off x="3259667" y="2417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67CBAD-8865-4841-834F-69293734F87B}"/>
              </a:ext>
            </a:extLst>
          </p:cNvPr>
          <p:cNvSpPr/>
          <p:nvPr/>
        </p:nvSpPr>
        <p:spPr>
          <a:xfrm>
            <a:off x="3805767" y="54228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8D032C-910A-4777-9BAC-E1B6BC8A7151}"/>
              </a:ext>
            </a:extLst>
          </p:cNvPr>
          <p:cNvSpPr/>
          <p:nvPr/>
        </p:nvSpPr>
        <p:spPr>
          <a:xfrm>
            <a:off x="3259666" y="3920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23C4E6-74E7-4307-952C-66ED58A5B245}"/>
              </a:ext>
            </a:extLst>
          </p:cNvPr>
          <p:cNvSpPr/>
          <p:nvPr/>
        </p:nvSpPr>
        <p:spPr>
          <a:xfrm>
            <a:off x="3814233" y="42968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699A99-2523-4208-B5DC-4FE2C6983EB0}"/>
              </a:ext>
            </a:extLst>
          </p:cNvPr>
          <p:cNvSpPr/>
          <p:nvPr/>
        </p:nvSpPr>
        <p:spPr>
          <a:xfrm>
            <a:off x="3255432" y="27791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BBA37-9F06-46CA-87D7-C4D7399B30FB}"/>
              </a:ext>
            </a:extLst>
          </p:cNvPr>
          <p:cNvSpPr/>
          <p:nvPr/>
        </p:nvSpPr>
        <p:spPr>
          <a:xfrm>
            <a:off x="3814232" y="5799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72" name="Tabela 107">
            <a:extLst>
              <a:ext uri="{FF2B5EF4-FFF2-40B4-BE49-F238E27FC236}">
                <a16:creationId xmlns:a16="http://schemas.microsoft.com/office/drawing/2014/main" id="{D2279BE3-7FC2-45EA-AD10-923459A8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22919"/>
              </p:ext>
            </p:extLst>
          </p:nvPr>
        </p:nvGraphicFramePr>
        <p:xfrm>
          <a:off x="4320116" y="161078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3" name="Tabela 107">
            <a:extLst>
              <a:ext uri="{FF2B5EF4-FFF2-40B4-BE49-F238E27FC236}">
                <a16:creationId xmlns:a16="http://schemas.microsoft.com/office/drawing/2014/main" id="{FCECD68C-51C2-4C9F-8AE5-D5C81A09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20896"/>
              </p:ext>
            </p:extLst>
          </p:nvPr>
        </p:nvGraphicFramePr>
        <p:xfrm>
          <a:off x="4320116" y="31072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4" name="Tabela 107">
            <a:extLst>
              <a:ext uri="{FF2B5EF4-FFF2-40B4-BE49-F238E27FC236}">
                <a16:creationId xmlns:a16="http://schemas.microsoft.com/office/drawing/2014/main" id="{53D9D8AC-70B4-4C54-A8AD-E75AF8619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7426"/>
              </p:ext>
            </p:extLst>
          </p:nvPr>
        </p:nvGraphicFramePr>
        <p:xfrm>
          <a:off x="4320116" y="4610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84" name="Oval 83">
            <a:extLst>
              <a:ext uri="{FF2B5EF4-FFF2-40B4-BE49-F238E27FC236}">
                <a16:creationId xmlns:a16="http://schemas.microsoft.com/office/drawing/2014/main" id="{2C480C7E-76D5-4DC1-95BA-05F48C231984}"/>
              </a:ext>
            </a:extLst>
          </p:cNvPr>
          <p:cNvSpPr/>
          <p:nvPr/>
        </p:nvSpPr>
        <p:spPr>
          <a:xfrm>
            <a:off x="5405967" y="24299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8C8E29-2EBB-4259-8AAC-8345ECA55F98}"/>
              </a:ext>
            </a:extLst>
          </p:cNvPr>
          <p:cNvSpPr/>
          <p:nvPr/>
        </p:nvSpPr>
        <p:spPr>
          <a:xfrm>
            <a:off x="5960534" y="544194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78E06B9-58D2-49DB-9599-8357084229D3}"/>
              </a:ext>
            </a:extLst>
          </p:cNvPr>
          <p:cNvSpPr/>
          <p:nvPr/>
        </p:nvSpPr>
        <p:spPr>
          <a:xfrm>
            <a:off x="5405966" y="3932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80A8C5-71AD-4DFC-AC67-B4CEB2468650}"/>
              </a:ext>
            </a:extLst>
          </p:cNvPr>
          <p:cNvSpPr/>
          <p:nvPr/>
        </p:nvSpPr>
        <p:spPr>
          <a:xfrm>
            <a:off x="5960533" y="43095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954781-D58E-41B8-AF42-DF60A704EE3B}"/>
              </a:ext>
            </a:extLst>
          </p:cNvPr>
          <p:cNvSpPr/>
          <p:nvPr/>
        </p:nvSpPr>
        <p:spPr>
          <a:xfrm>
            <a:off x="5405965" y="27918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16553E-E587-4C8E-8D91-0EDC1B1FD25B}"/>
              </a:ext>
            </a:extLst>
          </p:cNvPr>
          <p:cNvSpPr/>
          <p:nvPr/>
        </p:nvSpPr>
        <p:spPr>
          <a:xfrm>
            <a:off x="5960532" y="58187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4B4F09F4-B5EC-4AB4-930C-CC8F63D0D257}"/>
              </a:ext>
            </a:extLst>
          </p:cNvPr>
          <p:cNvSpPr txBox="1"/>
          <p:nvPr/>
        </p:nvSpPr>
        <p:spPr>
          <a:xfrm>
            <a:off x="4733925" y="6143625"/>
            <a:ext cx="2362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Minimumi u novom stanju se nisu promenili </a:t>
            </a:r>
            <a:r>
              <a:rPr lang="sr-Latn-RS" sz="1400" i="1"/>
              <a:t>tako da ne radimo 4. korak.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3038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207338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solidFill>
                  <a:srgbClr val="0070C0"/>
                </a:solidFill>
              </a:rPr>
              <a:t>1</a:t>
            </a:r>
            <a:endParaRPr lang="sr-Latn-RS">
              <a:solidFill>
                <a:srgbClr val="0070C0"/>
              </a:solidFill>
              <a:cs typeface="Calibri"/>
            </a:endParaRP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590366" y="1240366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50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graphicFrame>
        <p:nvGraphicFramePr>
          <p:cNvPr id="107" name="Tabela 107">
            <a:extLst>
              <a:ext uri="{FF2B5EF4-FFF2-40B4-BE49-F238E27FC236}">
                <a16:creationId xmlns:a16="http://schemas.microsoft.com/office/drawing/2014/main" id="{FB3646F5-A986-4DF4-B49B-9F592E50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05225"/>
              </p:ext>
            </p:extLst>
          </p:nvPr>
        </p:nvGraphicFramePr>
        <p:xfrm>
          <a:off x="14816" y="1583266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7" name="Tabela 107">
            <a:extLst>
              <a:ext uri="{FF2B5EF4-FFF2-40B4-BE49-F238E27FC236}">
                <a16:creationId xmlns:a16="http://schemas.microsoft.com/office/drawing/2014/main" id="{A89BC635-981C-4E67-B640-55E83CC7FF92}"/>
              </a:ext>
            </a:extLst>
          </p:cNvPr>
          <p:cNvGraphicFramePr>
            <a:graphicFrameLocks noGrp="1"/>
          </p:cNvGraphicFramePr>
          <p:nvPr/>
        </p:nvGraphicFramePr>
        <p:xfrm>
          <a:off x="14816" y="3086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39" name="Tabela 107">
            <a:extLst>
              <a:ext uri="{FF2B5EF4-FFF2-40B4-BE49-F238E27FC236}">
                <a16:creationId xmlns:a16="http://schemas.microsoft.com/office/drawing/2014/main" id="{BB5978AF-7E7B-4C7E-B963-85A0F932E67E}"/>
              </a:ext>
            </a:extLst>
          </p:cNvPr>
          <p:cNvGraphicFramePr>
            <a:graphicFrameLocks noGrp="1"/>
          </p:cNvGraphicFramePr>
          <p:nvPr/>
        </p:nvGraphicFramePr>
        <p:xfrm>
          <a:off x="14816" y="45889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44622A9-8550-42F5-9847-909125A48A75}"/>
              </a:ext>
            </a:extLst>
          </p:cNvPr>
          <p:cNvSpPr/>
          <p:nvPr/>
        </p:nvSpPr>
        <p:spPr>
          <a:xfrm>
            <a:off x="1100667" y="2408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BAC1E-3EE5-4AE4-8C13-3DC8ACABA64A}"/>
              </a:ext>
            </a:extLst>
          </p:cNvPr>
          <p:cNvSpPr/>
          <p:nvPr/>
        </p:nvSpPr>
        <p:spPr>
          <a:xfrm>
            <a:off x="1138767" y="54144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1BBD-3BFD-4EEE-9344-C51BB40DAA37}"/>
              </a:ext>
            </a:extLst>
          </p:cNvPr>
          <p:cNvSpPr/>
          <p:nvPr/>
        </p:nvSpPr>
        <p:spPr>
          <a:xfrm>
            <a:off x="1100666" y="39116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7263D-95C9-44F2-95A3-8B4725A2D8D5}"/>
              </a:ext>
            </a:extLst>
          </p:cNvPr>
          <p:cNvSpPr/>
          <p:nvPr/>
        </p:nvSpPr>
        <p:spPr>
          <a:xfrm>
            <a:off x="1655234" y="42883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0686D-26AE-4015-9335-5A5E0E77C3DB}"/>
              </a:ext>
            </a:extLst>
          </p:cNvPr>
          <p:cNvSpPr/>
          <p:nvPr/>
        </p:nvSpPr>
        <p:spPr>
          <a:xfrm>
            <a:off x="1706033" y="27707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FC80E-619D-4961-BED4-A1D7D2CAFDFE}"/>
              </a:ext>
            </a:extLst>
          </p:cNvPr>
          <p:cNvSpPr/>
          <p:nvPr/>
        </p:nvSpPr>
        <p:spPr>
          <a:xfrm>
            <a:off x="1655233" y="57912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4EA09A09-7F71-4FB1-B3D0-9526D68BC78E}"/>
              </a:ext>
            </a:extLst>
          </p:cNvPr>
          <p:cNvSpPr txBox="1">
            <a:spLocks/>
          </p:cNvSpPr>
          <p:nvPr/>
        </p:nvSpPr>
        <p:spPr>
          <a:xfrm>
            <a:off x="0" y="4328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>
                <a:cs typeface="Calibri Light"/>
              </a:rPr>
              <a:t>Primer 2 – Promena težine (4-&gt;1)</a:t>
            </a:r>
          </a:p>
        </p:txBody>
      </p:sp>
      <p:graphicFrame>
        <p:nvGraphicFramePr>
          <p:cNvPr id="48" name="Tabela 107">
            <a:extLst>
              <a:ext uri="{FF2B5EF4-FFF2-40B4-BE49-F238E27FC236}">
                <a16:creationId xmlns:a16="http://schemas.microsoft.com/office/drawing/2014/main" id="{0FE72461-2721-40B2-96E1-5DD7027EED09}"/>
              </a:ext>
            </a:extLst>
          </p:cNvPr>
          <p:cNvGraphicFramePr>
            <a:graphicFrameLocks noGrp="1"/>
          </p:cNvGraphicFramePr>
          <p:nvPr/>
        </p:nvGraphicFramePr>
        <p:xfrm>
          <a:off x="2173816" y="159173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49" name="Tabela 107">
            <a:extLst>
              <a:ext uri="{FF2B5EF4-FFF2-40B4-BE49-F238E27FC236}">
                <a16:creationId xmlns:a16="http://schemas.microsoft.com/office/drawing/2014/main" id="{6EEC3647-1949-4B05-8EB9-B7DB6D7D24B9}"/>
              </a:ext>
            </a:extLst>
          </p:cNvPr>
          <p:cNvGraphicFramePr>
            <a:graphicFrameLocks noGrp="1"/>
          </p:cNvGraphicFramePr>
          <p:nvPr/>
        </p:nvGraphicFramePr>
        <p:xfrm>
          <a:off x="2173816" y="30945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50" name="Tabela 107">
            <a:extLst>
              <a:ext uri="{FF2B5EF4-FFF2-40B4-BE49-F238E27FC236}">
                <a16:creationId xmlns:a16="http://schemas.microsoft.com/office/drawing/2014/main" id="{BC729DE2-B9DC-4005-8E3C-FB648F77100D}"/>
              </a:ext>
            </a:extLst>
          </p:cNvPr>
          <p:cNvGraphicFramePr>
            <a:graphicFrameLocks noGrp="1"/>
          </p:cNvGraphicFramePr>
          <p:nvPr/>
        </p:nvGraphicFramePr>
        <p:xfrm>
          <a:off x="2173816" y="45973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F3D06A56-087A-4FF1-970B-C9F380CB19C5}"/>
              </a:ext>
            </a:extLst>
          </p:cNvPr>
          <p:cNvSpPr/>
          <p:nvPr/>
        </p:nvSpPr>
        <p:spPr>
          <a:xfrm>
            <a:off x="3259667" y="2417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67CBAD-8865-4841-834F-69293734F87B}"/>
              </a:ext>
            </a:extLst>
          </p:cNvPr>
          <p:cNvSpPr/>
          <p:nvPr/>
        </p:nvSpPr>
        <p:spPr>
          <a:xfrm>
            <a:off x="3805767" y="54228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8D032C-910A-4777-9BAC-E1B6BC8A7151}"/>
              </a:ext>
            </a:extLst>
          </p:cNvPr>
          <p:cNvSpPr/>
          <p:nvPr/>
        </p:nvSpPr>
        <p:spPr>
          <a:xfrm>
            <a:off x="3259666" y="3920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23C4E6-74E7-4307-952C-66ED58A5B245}"/>
              </a:ext>
            </a:extLst>
          </p:cNvPr>
          <p:cNvSpPr/>
          <p:nvPr/>
        </p:nvSpPr>
        <p:spPr>
          <a:xfrm>
            <a:off x="3814233" y="42968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699A99-2523-4208-B5DC-4FE2C6983EB0}"/>
              </a:ext>
            </a:extLst>
          </p:cNvPr>
          <p:cNvSpPr/>
          <p:nvPr/>
        </p:nvSpPr>
        <p:spPr>
          <a:xfrm>
            <a:off x="3255432" y="27791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BBA37-9F06-46CA-87D7-C4D7399B30FB}"/>
              </a:ext>
            </a:extLst>
          </p:cNvPr>
          <p:cNvSpPr/>
          <p:nvPr/>
        </p:nvSpPr>
        <p:spPr>
          <a:xfrm>
            <a:off x="3814232" y="57996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72" name="Tabela 107">
            <a:extLst>
              <a:ext uri="{FF2B5EF4-FFF2-40B4-BE49-F238E27FC236}">
                <a16:creationId xmlns:a16="http://schemas.microsoft.com/office/drawing/2014/main" id="{D2279BE3-7FC2-45EA-AD10-923459A80792}"/>
              </a:ext>
            </a:extLst>
          </p:cNvPr>
          <p:cNvGraphicFramePr>
            <a:graphicFrameLocks noGrp="1"/>
          </p:cNvGraphicFramePr>
          <p:nvPr/>
        </p:nvGraphicFramePr>
        <p:xfrm>
          <a:off x="4320116" y="161078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3" name="Tabela 107">
            <a:extLst>
              <a:ext uri="{FF2B5EF4-FFF2-40B4-BE49-F238E27FC236}">
                <a16:creationId xmlns:a16="http://schemas.microsoft.com/office/drawing/2014/main" id="{FCECD68C-51C2-4C9F-8AE5-D5C81A09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63501"/>
              </p:ext>
            </p:extLst>
          </p:nvPr>
        </p:nvGraphicFramePr>
        <p:xfrm>
          <a:off x="4320116" y="3107265"/>
          <a:ext cx="2162484" cy="150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4" name="Tabela 107">
            <a:extLst>
              <a:ext uri="{FF2B5EF4-FFF2-40B4-BE49-F238E27FC236}">
                <a16:creationId xmlns:a16="http://schemas.microsoft.com/office/drawing/2014/main" id="{53D9D8AC-70B4-4C54-A8AD-E75AF8619BBE}"/>
              </a:ext>
            </a:extLst>
          </p:cNvPr>
          <p:cNvGraphicFramePr>
            <a:graphicFrameLocks noGrp="1"/>
          </p:cNvGraphicFramePr>
          <p:nvPr/>
        </p:nvGraphicFramePr>
        <p:xfrm>
          <a:off x="4320116" y="46100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84" name="Oval 83">
            <a:extLst>
              <a:ext uri="{FF2B5EF4-FFF2-40B4-BE49-F238E27FC236}">
                <a16:creationId xmlns:a16="http://schemas.microsoft.com/office/drawing/2014/main" id="{2C480C7E-76D5-4DC1-95BA-05F48C231984}"/>
              </a:ext>
            </a:extLst>
          </p:cNvPr>
          <p:cNvSpPr/>
          <p:nvPr/>
        </p:nvSpPr>
        <p:spPr>
          <a:xfrm>
            <a:off x="5405967" y="24299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8C8E29-2EBB-4259-8AAC-8345ECA55F98}"/>
              </a:ext>
            </a:extLst>
          </p:cNvPr>
          <p:cNvSpPr/>
          <p:nvPr/>
        </p:nvSpPr>
        <p:spPr>
          <a:xfrm>
            <a:off x="5960534" y="544194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78E06B9-58D2-49DB-9599-8357084229D3}"/>
              </a:ext>
            </a:extLst>
          </p:cNvPr>
          <p:cNvSpPr/>
          <p:nvPr/>
        </p:nvSpPr>
        <p:spPr>
          <a:xfrm>
            <a:off x="5405966" y="3932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80A8C5-71AD-4DFC-AC67-B4CEB2468650}"/>
              </a:ext>
            </a:extLst>
          </p:cNvPr>
          <p:cNvSpPr/>
          <p:nvPr/>
        </p:nvSpPr>
        <p:spPr>
          <a:xfrm>
            <a:off x="5960533" y="43095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954781-D58E-41B8-AF42-DF60A704EE3B}"/>
              </a:ext>
            </a:extLst>
          </p:cNvPr>
          <p:cNvSpPr/>
          <p:nvPr/>
        </p:nvSpPr>
        <p:spPr>
          <a:xfrm>
            <a:off x="5405965" y="27918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16553E-E587-4C8E-8D91-0EDC1B1FD25B}"/>
              </a:ext>
            </a:extLst>
          </p:cNvPr>
          <p:cNvSpPr/>
          <p:nvPr/>
        </p:nvSpPr>
        <p:spPr>
          <a:xfrm>
            <a:off x="5960532" y="58187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90" name="Tabela 107">
            <a:extLst>
              <a:ext uri="{FF2B5EF4-FFF2-40B4-BE49-F238E27FC236}">
                <a16:creationId xmlns:a16="http://schemas.microsoft.com/office/drawing/2014/main" id="{E7903F0D-B770-4EC2-BA8B-AD1033CC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64274"/>
              </p:ext>
            </p:extLst>
          </p:nvPr>
        </p:nvGraphicFramePr>
        <p:xfrm>
          <a:off x="6479116" y="161713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1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91" name="Tabela 107">
            <a:extLst>
              <a:ext uri="{FF2B5EF4-FFF2-40B4-BE49-F238E27FC236}">
                <a16:creationId xmlns:a16="http://schemas.microsoft.com/office/drawing/2014/main" id="{BF21B404-8BDB-4AF8-BB30-B8961CC1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6453"/>
              </p:ext>
            </p:extLst>
          </p:nvPr>
        </p:nvGraphicFramePr>
        <p:xfrm>
          <a:off x="6479116" y="31199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1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92" name="Tabela 107">
            <a:extLst>
              <a:ext uri="{FF2B5EF4-FFF2-40B4-BE49-F238E27FC236}">
                <a16:creationId xmlns:a16="http://schemas.microsoft.com/office/drawing/2014/main" id="{64BA257C-1C9D-4C6F-8ABA-FBECD191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48112"/>
              </p:ext>
            </p:extLst>
          </p:nvPr>
        </p:nvGraphicFramePr>
        <p:xfrm>
          <a:off x="6479116" y="46227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93" name="Oval 92">
            <a:extLst>
              <a:ext uri="{FF2B5EF4-FFF2-40B4-BE49-F238E27FC236}">
                <a16:creationId xmlns:a16="http://schemas.microsoft.com/office/drawing/2014/main" id="{74E20718-0437-4AA5-BA81-B53FAC65EA69}"/>
              </a:ext>
            </a:extLst>
          </p:cNvPr>
          <p:cNvSpPr/>
          <p:nvPr/>
        </p:nvSpPr>
        <p:spPr>
          <a:xfrm>
            <a:off x="7564967" y="24426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4A103B-3289-43B4-8CD3-341E69243A47}"/>
              </a:ext>
            </a:extLst>
          </p:cNvPr>
          <p:cNvSpPr/>
          <p:nvPr/>
        </p:nvSpPr>
        <p:spPr>
          <a:xfrm>
            <a:off x="8123767" y="54482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74B305-AE65-466D-9DF3-54F2C151374F}"/>
              </a:ext>
            </a:extLst>
          </p:cNvPr>
          <p:cNvSpPr/>
          <p:nvPr/>
        </p:nvSpPr>
        <p:spPr>
          <a:xfrm>
            <a:off x="7564966" y="39454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C9EBF6-321F-4D01-B1D8-DE12BC9E9B92}"/>
              </a:ext>
            </a:extLst>
          </p:cNvPr>
          <p:cNvSpPr/>
          <p:nvPr/>
        </p:nvSpPr>
        <p:spPr>
          <a:xfrm>
            <a:off x="8119533" y="4322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91AE63-45BA-47BE-8625-3F52523A0C86}"/>
              </a:ext>
            </a:extLst>
          </p:cNvPr>
          <p:cNvSpPr/>
          <p:nvPr/>
        </p:nvSpPr>
        <p:spPr>
          <a:xfrm>
            <a:off x="8170332" y="28045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665607-9605-4614-87FC-5947F6C5A9B0}"/>
              </a:ext>
            </a:extLst>
          </p:cNvPr>
          <p:cNvSpPr/>
          <p:nvPr/>
        </p:nvSpPr>
        <p:spPr>
          <a:xfrm>
            <a:off x="8119532" y="5825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cxnSp>
        <p:nvCxnSpPr>
          <p:cNvPr id="103" name="Prava linija spajanja sa strelicom 102">
            <a:extLst>
              <a:ext uri="{FF2B5EF4-FFF2-40B4-BE49-F238E27FC236}">
                <a16:creationId xmlns:a16="http://schemas.microsoft.com/office/drawing/2014/main" id="{7BA7952D-D38C-4D31-8C8B-A72467A263FB}"/>
              </a:ext>
            </a:extLst>
          </p:cNvPr>
          <p:cNvCxnSpPr/>
          <p:nvPr/>
        </p:nvCxnSpPr>
        <p:spPr>
          <a:xfrm flipH="1">
            <a:off x="6254750" y="2971800"/>
            <a:ext cx="132080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rava linija spajanja sa strelicom 107">
            <a:extLst>
              <a:ext uri="{FF2B5EF4-FFF2-40B4-BE49-F238E27FC236}">
                <a16:creationId xmlns:a16="http://schemas.microsoft.com/office/drawing/2014/main" id="{DF8FEB57-187E-4289-ABA2-CA9F8BF1E129}"/>
              </a:ext>
            </a:extLst>
          </p:cNvPr>
          <p:cNvCxnSpPr>
            <a:cxnSpLocks/>
          </p:cNvCxnSpPr>
          <p:nvPr/>
        </p:nvCxnSpPr>
        <p:spPr>
          <a:xfrm flipV="1">
            <a:off x="7562850" y="2711450"/>
            <a:ext cx="86783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rava linija spajanja sa strelicom 114">
            <a:extLst>
              <a:ext uri="{FF2B5EF4-FFF2-40B4-BE49-F238E27FC236}">
                <a16:creationId xmlns:a16="http://schemas.microsoft.com/office/drawing/2014/main" id="{57986F67-2E1D-46E0-AB2C-281D866D36FF}"/>
              </a:ext>
            </a:extLst>
          </p:cNvPr>
          <p:cNvCxnSpPr>
            <a:cxnSpLocks/>
          </p:cNvCxnSpPr>
          <p:nvPr/>
        </p:nvCxnSpPr>
        <p:spPr>
          <a:xfrm>
            <a:off x="8299449" y="2631016"/>
            <a:ext cx="2117" cy="13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rava linija spajanja sa strelicom 115">
            <a:extLst>
              <a:ext uri="{FF2B5EF4-FFF2-40B4-BE49-F238E27FC236}">
                <a16:creationId xmlns:a16="http://schemas.microsoft.com/office/drawing/2014/main" id="{81C544DD-D1F9-42C0-8BE0-56D45A74731E}"/>
              </a:ext>
            </a:extLst>
          </p:cNvPr>
          <p:cNvCxnSpPr>
            <a:cxnSpLocks/>
          </p:cNvCxnSpPr>
          <p:nvPr/>
        </p:nvCxnSpPr>
        <p:spPr>
          <a:xfrm flipH="1">
            <a:off x="6235699" y="2656417"/>
            <a:ext cx="2093383" cy="320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76632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162800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solidFill>
                  <a:srgbClr val="0070C0"/>
                </a:solidFill>
              </a:rPr>
              <a:t>1</a:t>
            </a:r>
            <a:endParaRPr lang="sr-Latn-RS">
              <a:solidFill>
                <a:srgbClr val="0070C0"/>
              </a:solidFill>
              <a:cs typeface="Calibri"/>
            </a:endParaRP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590366" y="1240366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50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4EA09A09-7F71-4FB1-B3D0-9526D68BC78E}"/>
              </a:ext>
            </a:extLst>
          </p:cNvPr>
          <p:cNvSpPr txBox="1">
            <a:spLocks/>
          </p:cNvSpPr>
          <p:nvPr/>
        </p:nvSpPr>
        <p:spPr>
          <a:xfrm>
            <a:off x="0" y="4328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>
                <a:cs typeface="Calibri Light"/>
              </a:rPr>
              <a:t>Primer 2 – Promena težine (4-&gt;1)</a:t>
            </a:r>
          </a:p>
        </p:txBody>
      </p:sp>
      <p:graphicFrame>
        <p:nvGraphicFramePr>
          <p:cNvPr id="90" name="Tabela 107">
            <a:extLst>
              <a:ext uri="{FF2B5EF4-FFF2-40B4-BE49-F238E27FC236}">
                <a16:creationId xmlns:a16="http://schemas.microsoft.com/office/drawing/2014/main" id="{E7903F0D-B770-4EC2-BA8B-AD1033CC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35337"/>
              </p:ext>
            </p:extLst>
          </p:nvPr>
        </p:nvGraphicFramePr>
        <p:xfrm>
          <a:off x="141816" y="161713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91" name="Tabela 107">
            <a:extLst>
              <a:ext uri="{FF2B5EF4-FFF2-40B4-BE49-F238E27FC236}">
                <a16:creationId xmlns:a16="http://schemas.microsoft.com/office/drawing/2014/main" id="{BF21B404-8BDB-4AF8-BB30-B8961CC1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6976"/>
              </p:ext>
            </p:extLst>
          </p:nvPr>
        </p:nvGraphicFramePr>
        <p:xfrm>
          <a:off x="141816" y="31199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  <a:endParaRPr lang="sr-Latn-R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92" name="Tabela 107">
            <a:extLst>
              <a:ext uri="{FF2B5EF4-FFF2-40B4-BE49-F238E27FC236}">
                <a16:creationId xmlns:a16="http://schemas.microsoft.com/office/drawing/2014/main" id="{64BA257C-1C9D-4C6F-8ABA-FBECD191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79145"/>
              </p:ext>
            </p:extLst>
          </p:nvPr>
        </p:nvGraphicFramePr>
        <p:xfrm>
          <a:off x="141816" y="46227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93" name="Oval 92">
            <a:extLst>
              <a:ext uri="{FF2B5EF4-FFF2-40B4-BE49-F238E27FC236}">
                <a16:creationId xmlns:a16="http://schemas.microsoft.com/office/drawing/2014/main" id="{74E20718-0437-4AA5-BA81-B53FAC65EA69}"/>
              </a:ext>
            </a:extLst>
          </p:cNvPr>
          <p:cNvSpPr/>
          <p:nvPr/>
        </p:nvSpPr>
        <p:spPr>
          <a:xfrm>
            <a:off x="1236134" y="2438401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4A103B-3289-43B4-8CD3-341E69243A47}"/>
              </a:ext>
            </a:extLst>
          </p:cNvPr>
          <p:cNvSpPr/>
          <p:nvPr/>
        </p:nvSpPr>
        <p:spPr>
          <a:xfrm>
            <a:off x="1794934" y="544829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74B305-AE65-466D-9DF3-54F2C151374F}"/>
              </a:ext>
            </a:extLst>
          </p:cNvPr>
          <p:cNvSpPr/>
          <p:nvPr/>
        </p:nvSpPr>
        <p:spPr>
          <a:xfrm>
            <a:off x="1253066" y="39454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C9EBF6-321F-4D01-B1D8-DE12BC9E9B92}"/>
              </a:ext>
            </a:extLst>
          </p:cNvPr>
          <p:cNvSpPr/>
          <p:nvPr/>
        </p:nvSpPr>
        <p:spPr>
          <a:xfrm>
            <a:off x="1803400" y="4326468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91AE63-45BA-47BE-8625-3F52523A0C86}"/>
              </a:ext>
            </a:extLst>
          </p:cNvPr>
          <p:cNvSpPr/>
          <p:nvPr/>
        </p:nvSpPr>
        <p:spPr>
          <a:xfrm>
            <a:off x="1236133" y="2813051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665607-9605-4614-87FC-5947F6C5A9B0}"/>
              </a:ext>
            </a:extLst>
          </p:cNvPr>
          <p:cNvSpPr/>
          <p:nvPr/>
        </p:nvSpPr>
        <p:spPr>
          <a:xfrm>
            <a:off x="1803399" y="5825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8DDED50D-158D-4667-A3B7-68C17665FFE3}"/>
              </a:ext>
            </a:extLst>
          </p:cNvPr>
          <p:cNvSpPr txBox="1"/>
          <p:nvPr/>
        </p:nvSpPr>
        <p:spPr>
          <a:xfrm>
            <a:off x="536575" y="6162675"/>
            <a:ext cx="2362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Prekopirano zadnje stanje</a:t>
            </a:r>
            <a:br>
              <a:rPr lang="sr-Latn-RS" sz="1400" i="1" dirty="0">
                <a:cs typeface="Calibri"/>
              </a:rPr>
            </a:br>
            <a:r>
              <a:rPr lang="sr-Latn-RS" sz="1400" i="1">
                <a:cs typeface="Calibri"/>
              </a:rPr>
              <a:t>sa prošlog slajda.</a:t>
            </a:r>
            <a:endParaRPr lang="sr-Latn-RS"/>
          </a:p>
        </p:txBody>
      </p:sp>
      <p:graphicFrame>
        <p:nvGraphicFramePr>
          <p:cNvPr id="78" name="Tabela 107">
            <a:extLst>
              <a:ext uri="{FF2B5EF4-FFF2-40B4-BE49-F238E27FC236}">
                <a16:creationId xmlns:a16="http://schemas.microsoft.com/office/drawing/2014/main" id="{C66A6D19-B20E-4565-9A08-37718880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10973"/>
              </p:ext>
            </p:extLst>
          </p:nvPr>
        </p:nvGraphicFramePr>
        <p:xfrm>
          <a:off x="2300816" y="1629832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79" name="Tabela 107">
            <a:extLst>
              <a:ext uri="{FF2B5EF4-FFF2-40B4-BE49-F238E27FC236}">
                <a16:creationId xmlns:a16="http://schemas.microsoft.com/office/drawing/2014/main" id="{41ECC1EC-5988-42D0-AC12-0A916926A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89573"/>
              </p:ext>
            </p:extLst>
          </p:nvPr>
        </p:nvGraphicFramePr>
        <p:xfrm>
          <a:off x="2300816" y="3132664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  <a:endParaRPr lang="sr-Latn-R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80" name="Tabela 107">
            <a:extLst>
              <a:ext uri="{FF2B5EF4-FFF2-40B4-BE49-F238E27FC236}">
                <a16:creationId xmlns:a16="http://schemas.microsoft.com/office/drawing/2014/main" id="{FA314D34-93F0-4DC8-84D4-6FE665FFA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59258"/>
              </p:ext>
            </p:extLst>
          </p:nvPr>
        </p:nvGraphicFramePr>
        <p:xfrm>
          <a:off x="2300816" y="4635498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81" name="Oval 80">
            <a:extLst>
              <a:ext uri="{FF2B5EF4-FFF2-40B4-BE49-F238E27FC236}">
                <a16:creationId xmlns:a16="http://schemas.microsoft.com/office/drawing/2014/main" id="{6C83B398-0BF7-4A50-97BB-7CA71D62D466}"/>
              </a:ext>
            </a:extLst>
          </p:cNvPr>
          <p:cNvSpPr/>
          <p:nvPr/>
        </p:nvSpPr>
        <p:spPr>
          <a:xfrm>
            <a:off x="3395133" y="2451101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11E3BB-6BCB-4F6C-91F9-FD93EC037034}"/>
              </a:ext>
            </a:extLst>
          </p:cNvPr>
          <p:cNvSpPr/>
          <p:nvPr/>
        </p:nvSpPr>
        <p:spPr>
          <a:xfrm>
            <a:off x="3934883" y="5460998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100EFC-1AFB-4F60-8CCC-0DA16DF43E92}"/>
              </a:ext>
            </a:extLst>
          </p:cNvPr>
          <p:cNvSpPr/>
          <p:nvPr/>
        </p:nvSpPr>
        <p:spPr>
          <a:xfrm>
            <a:off x="3412066" y="39581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0A8FF49-1D9A-4667-8327-F40F2529F4E0}"/>
              </a:ext>
            </a:extLst>
          </p:cNvPr>
          <p:cNvSpPr/>
          <p:nvPr/>
        </p:nvSpPr>
        <p:spPr>
          <a:xfrm>
            <a:off x="3962399" y="43391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582EEB8-B839-4D0E-B01E-7BB024D41DB1}"/>
              </a:ext>
            </a:extLst>
          </p:cNvPr>
          <p:cNvSpPr/>
          <p:nvPr/>
        </p:nvSpPr>
        <p:spPr>
          <a:xfrm>
            <a:off x="3395132" y="2825751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949434E-6648-47FB-BD34-CFF41213198C}"/>
              </a:ext>
            </a:extLst>
          </p:cNvPr>
          <p:cNvSpPr/>
          <p:nvPr/>
        </p:nvSpPr>
        <p:spPr>
          <a:xfrm>
            <a:off x="3943348" y="58377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3167D807-5EAD-491D-91F2-2DEFAC8C6422}"/>
              </a:ext>
            </a:extLst>
          </p:cNvPr>
          <p:cNvSpPr txBox="1"/>
          <p:nvPr/>
        </p:nvSpPr>
        <p:spPr>
          <a:xfrm>
            <a:off x="2752725" y="6124575"/>
            <a:ext cx="2362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Minimumi u novom stanju se nisu promenili tako da ne </a:t>
            </a:r>
            <a:r>
              <a:rPr lang="sr-Latn-RS" sz="1400" i="1"/>
              <a:t>radimo 6. korak.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065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2E835-3F45-4880-B0F8-131A7A1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1059"/>
            <a:ext cx="7886700" cy="1325563"/>
          </a:xfrm>
        </p:spPr>
        <p:txBody>
          <a:bodyPr>
            <a:normAutofit/>
          </a:bodyPr>
          <a:lstStyle/>
          <a:p>
            <a:r>
              <a:rPr lang="sr-Latn-RS" sz="2800" dirty="0">
                <a:cs typeface="Calibri Light"/>
              </a:rPr>
              <a:t>Distance </a:t>
            </a:r>
            <a:r>
              <a:rPr lang="sr-Latn-RS" sz="2800" dirty="0" err="1">
                <a:cs typeface="Calibri Light"/>
              </a:rPr>
              <a:t>Vector</a:t>
            </a:r>
            <a:r>
              <a:rPr lang="sr-Latn-RS" sz="2800" dirty="0">
                <a:cs typeface="Calibri Light"/>
              </a:rPr>
              <a:t> </a:t>
            </a:r>
            <a:r>
              <a:rPr lang="sr-Latn-RS" sz="2800" dirty="0" err="1">
                <a:cs typeface="Calibri Light"/>
              </a:rPr>
              <a:t>Routing</a:t>
            </a:r>
            <a:endParaRPr lang="sr-Latn-RS" sz="2800" dirty="0" err="1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D0EB844F-E57E-4463-B798-9A4BBB97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96022"/>
              </p:ext>
            </p:extLst>
          </p:nvPr>
        </p:nvGraphicFramePr>
        <p:xfrm>
          <a:off x="6927850" y="305858"/>
          <a:ext cx="1786467" cy="98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Okvir za tekst 101">
            <a:extLst>
              <a:ext uri="{FF2B5EF4-FFF2-40B4-BE49-F238E27FC236}">
                <a16:creationId xmlns:a16="http://schemas.microsoft.com/office/drawing/2014/main" id="{B0FE4CCA-3F5F-41C4-BC85-1FACE9303D66}"/>
              </a:ext>
            </a:extLst>
          </p:cNvPr>
          <p:cNvSpPr txBox="1"/>
          <p:nvPr/>
        </p:nvSpPr>
        <p:spPr>
          <a:xfrm>
            <a:off x="7073900" y="431800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solidFill>
                  <a:srgbClr val="0070C0"/>
                </a:solidFill>
              </a:rPr>
              <a:t>60</a:t>
            </a:r>
            <a:endParaRPr lang="sr-Latn-RS">
              <a:solidFill>
                <a:srgbClr val="0070C0"/>
              </a:solidFill>
              <a:cs typeface="Calibri"/>
            </a:endParaRPr>
          </a:p>
        </p:txBody>
      </p:sp>
      <p:sp>
        <p:nvSpPr>
          <p:cNvPr id="105" name="Okvir za tekst 104">
            <a:extLst>
              <a:ext uri="{FF2B5EF4-FFF2-40B4-BE49-F238E27FC236}">
                <a16:creationId xmlns:a16="http://schemas.microsoft.com/office/drawing/2014/main" id="{4898C133-3A21-4CB7-BEED-9532AB1B5BEF}"/>
              </a:ext>
            </a:extLst>
          </p:cNvPr>
          <p:cNvSpPr txBox="1"/>
          <p:nvPr/>
        </p:nvSpPr>
        <p:spPr>
          <a:xfrm>
            <a:off x="8174567" y="43180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1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06" name="Okvir za tekst 105">
            <a:extLst>
              <a:ext uri="{FF2B5EF4-FFF2-40B4-BE49-F238E27FC236}">
                <a16:creationId xmlns:a16="http://schemas.microsoft.com/office/drawing/2014/main" id="{307726AD-7452-42D4-AC6C-F4D0356485CE}"/>
              </a:ext>
            </a:extLst>
          </p:cNvPr>
          <p:cNvSpPr txBox="1"/>
          <p:nvPr/>
        </p:nvSpPr>
        <p:spPr>
          <a:xfrm>
            <a:off x="7590366" y="1240366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solidFill>
                  <a:srgbClr val="0070C0"/>
                </a:solidFill>
              </a:rPr>
              <a:t>50</a:t>
            </a:r>
            <a:endParaRPr lang="sr-Latn-RS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4EA09A09-7F71-4FB1-B3D0-9526D68BC78E}"/>
              </a:ext>
            </a:extLst>
          </p:cNvPr>
          <p:cNvSpPr txBox="1">
            <a:spLocks/>
          </p:cNvSpPr>
          <p:nvPr/>
        </p:nvSpPr>
        <p:spPr>
          <a:xfrm>
            <a:off x="0" y="4328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>
                <a:cs typeface="Calibri Light"/>
              </a:rPr>
              <a:t>Primer 3 – Sporo uravnotežavanje</a:t>
            </a:r>
          </a:p>
        </p:txBody>
      </p:sp>
      <p:graphicFrame>
        <p:nvGraphicFramePr>
          <p:cNvPr id="25" name="Tabela 107">
            <a:extLst>
              <a:ext uri="{FF2B5EF4-FFF2-40B4-BE49-F238E27FC236}">
                <a16:creationId xmlns:a16="http://schemas.microsoft.com/office/drawing/2014/main" id="{27B7BB1A-2098-40B3-9E59-780E0760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58421"/>
              </p:ext>
            </p:extLst>
          </p:nvPr>
        </p:nvGraphicFramePr>
        <p:xfrm>
          <a:off x="14816" y="183938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6" name="Tabela 107">
            <a:extLst>
              <a:ext uri="{FF2B5EF4-FFF2-40B4-BE49-F238E27FC236}">
                <a16:creationId xmlns:a16="http://schemas.microsoft.com/office/drawing/2014/main" id="{FF3C8FF2-C467-49EB-9B23-EF0AEE0C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17083"/>
              </p:ext>
            </p:extLst>
          </p:nvPr>
        </p:nvGraphicFramePr>
        <p:xfrm>
          <a:off x="14816" y="33358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27" name="Tabela 107">
            <a:extLst>
              <a:ext uri="{FF2B5EF4-FFF2-40B4-BE49-F238E27FC236}">
                <a16:creationId xmlns:a16="http://schemas.microsoft.com/office/drawing/2014/main" id="{CFA5C45A-D355-4A0E-B829-0C4490C7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7230"/>
              </p:ext>
            </p:extLst>
          </p:nvPr>
        </p:nvGraphicFramePr>
        <p:xfrm>
          <a:off x="14816" y="48386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8AF7D000-B64A-4043-8120-A47949202262}"/>
              </a:ext>
            </a:extLst>
          </p:cNvPr>
          <p:cNvSpPr/>
          <p:nvPr/>
        </p:nvSpPr>
        <p:spPr>
          <a:xfrm>
            <a:off x="1109134" y="26585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52FE6A-B703-4133-A520-78DF7A504C21}"/>
              </a:ext>
            </a:extLst>
          </p:cNvPr>
          <p:cNvSpPr/>
          <p:nvPr/>
        </p:nvSpPr>
        <p:spPr>
          <a:xfrm>
            <a:off x="1642535" y="567054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FDB15C-D84A-4E1D-BEAA-7F4F719685C5}"/>
              </a:ext>
            </a:extLst>
          </p:cNvPr>
          <p:cNvSpPr/>
          <p:nvPr/>
        </p:nvSpPr>
        <p:spPr>
          <a:xfrm>
            <a:off x="1092199" y="41613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CF842B-31C7-4ED3-95F8-190E7D46E61F}"/>
              </a:ext>
            </a:extLst>
          </p:cNvPr>
          <p:cNvSpPr/>
          <p:nvPr/>
        </p:nvSpPr>
        <p:spPr>
          <a:xfrm>
            <a:off x="1663701" y="45381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8B22E5F-591C-48CD-BBAD-0AD713AC0D0E}"/>
              </a:ext>
            </a:extLst>
          </p:cNvPr>
          <p:cNvSpPr/>
          <p:nvPr/>
        </p:nvSpPr>
        <p:spPr>
          <a:xfrm>
            <a:off x="1109132" y="30204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BBCF43-8628-4A14-B1E8-8520F0994E40}"/>
              </a:ext>
            </a:extLst>
          </p:cNvPr>
          <p:cNvSpPr/>
          <p:nvPr/>
        </p:nvSpPr>
        <p:spPr>
          <a:xfrm>
            <a:off x="1655233" y="60473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2EBFD875-023F-4FF2-BEEB-E5C6C3F33F69}"/>
              </a:ext>
            </a:extLst>
          </p:cNvPr>
          <p:cNvSpPr txBox="1"/>
          <p:nvPr/>
        </p:nvSpPr>
        <p:spPr>
          <a:xfrm>
            <a:off x="5292" y="6289676"/>
            <a:ext cx="24722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>
                <a:cs typeface="Calibri"/>
              </a:rPr>
              <a:t>Ovo je zadnji korak Primera 2 </a:t>
            </a:r>
            <a:r>
              <a:rPr lang="sr-Latn-RS" sz="1400" i="1">
                <a:cs typeface="Calibri"/>
              </a:rPr>
              <a:t>pre promene težine (X&lt;&gt;Z=4)</a:t>
            </a:r>
            <a:endParaRPr lang="sr-Latn-RS" sz="1400" i="1" dirty="0">
              <a:cs typeface="Calibri"/>
            </a:endParaRPr>
          </a:p>
        </p:txBody>
      </p:sp>
      <p:graphicFrame>
        <p:nvGraphicFramePr>
          <p:cNvPr id="82" name="Tabela 107">
            <a:extLst>
              <a:ext uri="{FF2B5EF4-FFF2-40B4-BE49-F238E27FC236}">
                <a16:creationId xmlns:a16="http://schemas.microsoft.com/office/drawing/2014/main" id="{50BF7C22-A5CB-4E6D-A4A4-6839E7497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1988"/>
              </p:ext>
            </p:extLst>
          </p:nvPr>
        </p:nvGraphicFramePr>
        <p:xfrm>
          <a:off x="2173816" y="185208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83" name="Tabela 107">
            <a:extLst>
              <a:ext uri="{FF2B5EF4-FFF2-40B4-BE49-F238E27FC236}">
                <a16:creationId xmlns:a16="http://schemas.microsoft.com/office/drawing/2014/main" id="{4618C89C-A3B3-446C-9DC6-68ECD7FD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9780"/>
              </p:ext>
            </p:extLst>
          </p:nvPr>
        </p:nvGraphicFramePr>
        <p:xfrm>
          <a:off x="2173816" y="33485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99" name="Tabela 107">
            <a:extLst>
              <a:ext uri="{FF2B5EF4-FFF2-40B4-BE49-F238E27FC236}">
                <a16:creationId xmlns:a16="http://schemas.microsoft.com/office/drawing/2014/main" id="{54DD786E-F99C-474E-AFA6-9406FD59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17262"/>
              </p:ext>
            </p:extLst>
          </p:nvPr>
        </p:nvGraphicFramePr>
        <p:xfrm>
          <a:off x="2173816" y="48513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∞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00" name="Oval 99">
            <a:extLst>
              <a:ext uri="{FF2B5EF4-FFF2-40B4-BE49-F238E27FC236}">
                <a16:creationId xmlns:a16="http://schemas.microsoft.com/office/drawing/2014/main" id="{EBACF221-F136-4655-A2BB-9BB0A1628DCA}"/>
              </a:ext>
            </a:extLst>
          </p:cNvPr>
          <p:cNvSpPr/>
          <p:nvPr/>
        </p:nvSpPr>
        <p:spPr>
          <a:xfrm>
            <a:off x="3318934" y="2671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E845BA-5DAA-4111-8C2F-040D42F206DA}"/>
              </a:ext>
            </a:extLst>
          </p:cNvPr>
          <p:cNvSpPr/>
          <p:nvPr/>
        </p:nvSpPr>
        <p:spPr>
          <a:xfrm>
            <a:off x="3306235" y="5683249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ADBC37A-6CB3-4B36-8E2A-CF43D6C6F2CB}"/>
              </a:ext>
            </a:extLst>
          </p:cNvPr>
          <p:cNvSpPr/>
          <p:nvPr/>
        </p:nvSpPr>
        <p:spPr>
          <a:xfrm>
            <a:off x="3323166" y="41740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A79039-90DA-4C39-BBAD-64B8F4D07E01}"/>
              </a:ext>
            </a:extLst>
          </p:cNvPr>
          <p:cNvSpPr/>
          <p:nvPr/>
        </p:nvSpPr>
        <p:spPr>
          <a:xfrm>
            <a:off x="3801534" y="45508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95CDF85-BB66-41B1-8619-B41A42B60158}"/>
              </a:ext>
            </a:extLst>
          </p:cNvPr>
          <p:cNvSpPr/>
          <p:nvPr/>
        </p:nvSpPr>
        <p:spPr>
          <a:xfrm>
            <a:off x="3856565" y="303318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047191E-B38C-4032-AD2E-0A6CFB3A84CF}"/>
              </a:ext>
            </a:extLst>
          </p:cNvPr>
          <p:cNvSpPr/>
          <p:nvPr/>
        </p:nvSpPr>
        <p:spPr>
          <a:xfrm>
            <a:off x="3814233" y="60600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112" name="Tabela 107">
            <a:extLst>
              <a:ext uri="{FF2B5EF4-FFF2-40B4-BE49-F238E27FC236}">
                <a16:creationId xmlns:a16="http://schemas.microsoft.com/office/drawing/2014/main" id="{5C9D9702-9BCE-451D-B633-0026031C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82937"/>
              </p:ext>
            </p:extLst>
          </p:nvPr>
        </p:nvGraphicFramePr>
        <p:xfrm>
          <a:off x="4337049" y="186054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113" name="Tabela 107">
            <a:extLst>
              <a:ext uri="{FF2B5EF4-FFF2-40B4-BE49-F238E27FC236}">
                <a16:creationId xmlns:a16="http://schemas.microsoft.com/office/drawing/2014/main" id="{05E224D5-E26F-4B95-ADB6-12400CFC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30388"/>
              </p:ext>
            </p:extLst>
          </p:nvPr>
        </p:nvGraphicFramePr>
        <p:xfrm>
          <a:off x="4337049" y="3357031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114" name="Tabela 107">
            <a:extLst>
              <a:ext uri="{FF2B5EF4-FFF2-40B4-BE49-F238E27FC236}">
                <a16:creationId xmlns:a16="http://schemas.microsoft.com/office/drawing/2014/main" id="{E622145B-7412-45A9-8B15-BAC44C539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76957"/>
              </p:ext>
            </p:extLst>
          </p:nvPr>
        </p:nvGraphicFramePr>
        <p:xfrm>
          <a:off x="4337049" y="48598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54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5C032ACF-1D3C-4510-B3B0-11D8C52AC259}"/>
              </a:ext>
            </a:extLst>
          </p:cNvPr>
          <p:cNvSpPr/>
          <p:nvPr/>
        </p:nvSpPr>
        <p:spPr>
          <a:xfrm>
            <a:off x="6032500" y="26797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047EA21-5C7C-4815-BE60-D40D178A4E3A}"/>
              </a:ext>
            </a:extLst>
          </p:cNvPr>
          <p:cNvSpPr/>
          <p:nvPr/>
        </p:nvSpPr>
        <p:spPr>
          <a:xfrm>
            <a:off x="5964768" y="5691715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B97A021-6FA7-4D00-B081-25ECBD193965}"/>
              </a:ext>
            </a:extLst>
          </p:cNvPr>
          <p:cNvSpPr/>
          <p:nvPr/>
        </p:nvSpPr>
        <p:spPr>
          <a:xfrm>
            <a:off x="5977466" y="418253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3C4267B-1A64-435A-AB21-A83BD66E4C69}"/>
              </a:ext>
            </a:extLst>
          </p:cNvPr>
          <p:cNvSpPr/>
          <p:nvPr/>
        </p:nvSpPr>
        <p:spPr>
          <a:xfrm>
            <a:off x="5981700" y="455930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9504DE-8F95-4F87-8B59-7326910123DD}"/>
              </a:ext>
            </a:extLst>
          </p:cNvPr>
          <p:cNvSpPr/>
          <p:nvPr/>
        </p:nvSpPr>
        <p:spPr>
          <a:xfrm>
            <a:off x="6028266" y="3041650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F539955-BFED-4EA6-A29E-A9E39424339D}"/>
              </a:ext>
            </a:extLst>
          </p:cNvPr>
          <p:cNvSpPr/>
          <p:nvPr/>
        </p:nvSpPr>
        <p:spPr>
          <a:xfrm>
            <a:off x="5977466" y="6068483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graphicFrame>
        <p:nvGraphicFramePr>
          <p:cNvPr id="123" name="Tabela 107">
            <a:extLst>
              <a:ext uri="{FF2B5EF4-FFF2-40B4-BE49-F238E27FC236}">
                <a16:creationId xmlns:a16="http://schemas.microsoft.com/office/drawing/2014/main" id="{89836B32-72A2-4925-84E7-68B1C8DF1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25853"/>
              </p:ext>
            </p:extLst>
          </p:nvPr>
        </p:nvGraphicFramePr>
        <p:xfrm>
          <a:off x="6504516" y="1877483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124" name="Tabela 107">
            <a:extLst>
              <a:ext uri="{FF2B5EF4-FFF2-40B4-BE49-F238E27FC236}">
                <a16:creationId xmlns:a16="http://schemas.microsoft.com/office/drawing/2014/main" id="{09910D5E-A7FD-4370-80B7-B3FC2852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4800"/>
              </p:ext>
            </p:extLst>
          </p:nvPr>
        </p:nvGraphicFramePr>
        <p:xfrm>
          <a:off x="6504516" y="3373965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110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graphicFrame>
        <p:nvGraphicFramePr>
          <p:cNvPr id="125" name="Tabela 107">
            <a:extLst>
              <a:ext uri="{FF2B5EF4-FFF2-40B4-BE49-F238E27FC236}">
                <a16:creationId xmlns:a16="http://schemas.microsoft.com/office/drawing/2014/main" id="{B34B0D46-32BC-4C3B-84B3-DBDEAD1E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41367"/>
              </p:ext>
            </p:extLst>
          </p:nvPr>
        </p:nvGraphicFramePr>
        <p:xfrm>
          <a:off x="6504516" y="4876799"/>
          <a:ext cx="2162484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4181412412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4234843396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3656090794"/>
                    </a:ext>
                  </a:extLst>
                </a:gridCol>
                <a:gridCol w="557845">
                  <a:extLst>
                    <a:ext uri="{9D8B030D-6E8A-4147-A177-3AD203B41FA5}">
                      <a16:colId xmlns:a16="http://schemas.microsoft.com/office/drawing/2014/main" val="2242409277"/>
                    </a:ext>
                  </a:extLst>
                </a:gridCol>
              </a:tblGrid>
              <a:tr h="370839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r-Latn-R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b="0" i="1" dirty="0">
                          <a:solidFill>
                            <a:schemeClr val="tx1"/>
                          </a:solidFill>
                          <a:latin typeface="Calibri Light"/>
                        </a:rPr>
                        <a:t>preko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54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sr-Latn-RS" baseline="30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44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r-Latn-RS" i="1" dirty="0">
                          <a:solidFill>
                            <a:schemeClr val="tx1"/>
                          </a:solidFill>
                          <a:latin typeface="Calibri Light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101</a:t>
                      </a:r>
                      <a:endParaRPr lang="sr-Latn-R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9862"/>
                  </a:ext>
                </a:extLst>
              </a:tr>
            </a:tbl>
          </a:graphicData>
        </a:graphic>
      </p:graphicFrame>
      <p:sp>
        <p:nvSpPr>
          <p:cNvPr id="126" name="Oval 125">
            <a:extLst>
              <a:ext uri="{FF2B5EF4-FFF2-40B4-BE49-F238E27FC236}">
                <a16:creationId xmlns:a16="http://schemas.microsoft.com/office/drawing/2014/main" id="{512A1323-C66C-4B1C-B7CD-1430F76B07A2}"/>
              </a:ext>
            </a:extLst>
          </p:cNvPr>
          <p:cNvSpPr/>
          <p:nvPr/>
        </p:nvSpPr>
        <p:spPr>
          <a:xfrm>
            <a:off x="8204201" y="26966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3C3F229-4A43-4143-844F-BCEE21C34124}"/>
              </a:ext>
            </a:extLst>
          </p:cNvPr>
          <p:cNvSpPr/>
          <p:nvPr/>
        </p:nvSpPr>
        <p:spPr>
          <a:xfrm>
            <a:off x="8140702" y="5704416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C42DD9A-D628-4201-B22A-7BC2047B909C}"/>
              </a:ext>
            </a:extLst>
          </p:cNvPr>
          <p:cNvSpPr/>
          <p:nvPr/>
        </p:nvSpPr>
        <p:spPr>
          <a:xfrm>
            <a:off x="8166099" y="419946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5C995DB-0552-4835-B5AF-ACB8597A482F}"/>
              </a:ext>
            </a:extLst>
          </p:cNvPr>
          <p:cNvSpPr/>
          <p:nvPr/>
        </p:nvSpPr>
        <p:spPr>
          <a:xfrm>
            <a:off x="8132234" y="4576234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9E8523A-B6E6-4385-98BA-9AF86A207183}"/>
              </a:ext>
            </a:extLst>
          </p:cNvPr>
          <p:cNvSpPr/>
          <p:nvPr/>
        </p:nvSpPr>
        <p:spPr>
          <a:xfrm>
            <a:off x="7636932" y="3067051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45C263-98D5-4F41-B432-C0D5D02720FA}"/>
              </a:ext>
            </a:extLst>
          </p:cNvPr>
          <p:cNvSpPr/>
          <p:nvPr/>
        </p:nvSpPr>
        <p:spPr>
          <a:xfrm>
            <a:off x="8144933" y="6085417"/>
            <a:ext cx="224367" cy="224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/>
          </a:p>
        </p:txBody>
      </p:sp>
      <p:sp>
        <p:nvSpPr>
          <p:cNvPr id="132" name="Okvir za tekst 131">
            <a:extLst>
              <a:ext uri="{FF2B5EF4-FFF2-40B4-BE49-F238E27FC236}">
                <a16:creationId xmlns:a16="http://schemas.microsoft.com/office/drawing/2014/main" id="{BE10F3DD-9D91-4B95-9B1F-85AAD6DD0056}"/>
              </a:ext>
            </a:extLst>
          </p:cNvPr>
          <p:cNvSpPr txBox="1"/>
          <p:nvPr/>
        </p:nvSpPr>
        <p:spPr>
          <a:xfrm>
            <a:off x="2587625" y="6344709"/>
            <a:ext cx="3911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>
                <a:cs typeface="Calibri"/>
              </a:rPr>
              <a:t>Napisao sam drugu kolonu (sa </a:t>
            </a:r>
            <a:r>
              <a:rPr lang="sr-Latn-RS" sz="1400" dirty="0">
                <a:cs typeface="Calibri"/>
              </a:rPr>
              <a:t>∞</a:t>
            </a:r>
            <a:r>
              <a:rPr lang="sr-Latn-RS" sz="1400" i="1">
                <a:cs typeface="Calibri"/>
              </a:rPr>
              <a:t>) samo da bi lakše</a:t>
            </a:r>
          </a:p>
          <a:p>
            <a:r>
              <a:rPr lang="sr-Latn-RS" sz="1400" i="1">
                <a:cs typeface="Calibri"/>
              </a:rPr>
              <a:t>videli promene težine.</a:t>
            </a:r>
            <a:endParaRPr lang="sr-Latn-RS" sz="1400" i="1" dirty="0">
              <a:cs typeface="Calibri"/>
            </a:endParaRPr>
          </a:p>
        </p:txBody>
      </p:sp>
      <p:cxnSp>
        <p:nvCxnSpPr>
          <p:cNvPr id="44" name="Prava linija spajanja sa strelicom 43">
            <a:extLst>
              <a:ext uri="{FF2B5EF4-FFF2-40B4-BE49-F238E27FC236}">
                <a16:creationId xmlns:a16="http://schemas.microsoft.com/office/drawing/2014/main" id="{3643FEFE-D8B8-47EB-B7F6-805E3B509431}"/>
              </a:ext>
            </a:extLst>
          </p:cNvPr>
          <p:cNvCxnSpPr/>
          <p:nvPr/>
        </p:nvCxnSpPr>
        <p:spPr>
          <a:xfrm flipH="1">
            <a:off x="1909234" y="2921000"/>
            <a:ext cx="4174066" cy="31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rava linija spajanja sa strelicom 44">
            <a:extLst>
              <a:ext uri="{FF2B5EF4-FFF2-40B4-BE49-F238E27FC236}">
                <a16:creationId xmlns:a16="http://schemas.microsoft.com/office/drawing/2014/main" id="{7B9A2421-D0A1-4C91-894B-8B82357642E8}"/>
              </a:ext>
            </a:extLst>
          </p:cNvPr>
          <p:cNvCxnSpPr/>
          <p:nvPr/>
        </p:nvCxnSpPr>
        <p:spPr>
          <a:xfrm flipH="1">
            <a:off x="1967442" y="2941109"/>
            <a:ext cx="3522133" cy="168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kvir za tekst 133">
            <a:extLst>
              <a:ext uri="{FF2B5EF4-FFF2-40B4-BE49-F238E27FC236}">
                <a16:creationId xmlns:a16="http://schemas.microsoft.com/office/drawing/2014/main" id="{71E29E53-DF45-4981-B91D-3A4942235592}"/>
              </a:ext>
            </a:extLst>
          </p:cNvPr>
          <p:cNvSpPr txBox="1"/>
          <p:nvPr/>
        </p:nvSpPr>
        <p:spPr>
          <a:xfrm>
            <a:off x="8717492" y="4134909"/>
            <a:ext cx="351367" cy="31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>
                <a:cs typeface="Calibri"/>
              </a:rPr>
              <a:t>...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913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90AB438F-ACEB-4A88-BA35-76FFFE82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4" y="4012"/>
            <a:ext cx="8810373" cy="6856709"/>
          </a:xfrm>
          <a:prstGeom prst="rect">
            <a:avLst/>
          </a:prstGeom>
        </p:spPr>
      </p:pic>
      <p:sp>
        <p:nvSpPr>
          <p:cNvPr id="9" name="Okvir za tekst 8">
            <a:extLst>
              <a:ext uri="{FF2B5EF4-FFF2-40B4-BE49-F238E27FC236}">
                <a16:creationId xmlns:a16="http://schemas.microsoft.com/office/drawing/2014/main" id="{E8FE26EF-1037-4EF0-B1D2-D31DC5F8F2A7}"/>
              </a:ext>
            </a:extLst>
          </p:cNvPr>
          <p:cNvSpPr txBox="1"/>
          <p:nvPr/>
        </p:nvSpPr>
        <p:spPr>
          <a:xfrm>
            <a:off x="5734365" y="5517101"/>
            <a:ext cx="34138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A je povezan direktno do B i C.</a:t>
            </a:r>
          </a:p>
          <a:p>
            <a:r>
              <a:rPr lang="sr-Latn-RS" dirty="0">
                <a:cs typeface="Calibri"/>
              </a:rPr>
              <a:t>Za sledeći korak biramo granu sa najmanjom težinom čiji čvor nije posećen (C, jer 2&lt;4)</a:t>
            </a:r>
          </a:p>
        </p:txBody>
      </p:sp>
      <p:sp>
        <p:nvSpPr>
          <p:cNvPr id="10" name="Pravougaonik: sa zaobljenim uglovima 9">
            <a:extLst>
              <a:ext uri="{FF2B5EF4-FFF2-40B4-BE49-F238E27FC236}">
                <a16:creationId xmlns:a16="http://schemas.microsoft.com/office/drawing/2014/main" id="{F21301B2-B6D9-483C-B161-D20AFCFDF375}"/>
              </a:ext>
            </a:extLst>
          </p:cNvPr>
          <p:cNvSpPr/>
          <p:nvPr/>
        </p:nvSpPr>
        <p:spPr>
          <a:xfrm>
            <a:off x="6580279" y="1819352"/>
            <a:ext cx="1520850" cy="167199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918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80182D19-0053-4211-BEA2-6AA58108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9" y="-3541"/>
            <a:ext cx="8123509" cy="6865186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0E8AA704-6D62-4E50-B853-78437DDC5BAD}"/>
              </a:ext>
            </a:extLst>
          </p:cNvPr>
          <p:cNvSpPr txBox="1"/>
          <p:nvPr/>
        </p:nvSpPr>
        <p:spPr>
          <a:xfrm>
            <a:off x="5713112" y="5590309"/>
            <a:ext cx="33855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cs typeface="Calibri"/>
              </a:rPr>
              <a:t>Grane koja napuštaju C su B, D i E.</a:t>
            </a:r>
          </a:p>
          <a:p>
            <a:r>
              <a:rPr lang="sr-Latn-RS" dirty="0">
                <a:cs typeface="Calibri"/>
              </a:rPr>
              <a:t>Za sledeći korak biramo najmanju težinu grane koja vodi od C do nekog </a:t>
            </a:r>
            <a:r>
              <a:rPr lang="sr-Latn-RS" dirty="0" err="1">
                <a:cs typeface="Calibri"/>
              </a:rPr>
              <a:t>neposećenog</a:t>
            </a:r>
            <a:r>
              <a:rPr lang="sr-Latn-RS" dirty="0">
                <a:cs typeface="Calibri"/>
              </a:rPr>
              <a:t> čvora, B</a:t>
            </a:r>
          </a:p>
        </p:txBody>
      </p:sp>
      <p:sp>
        <p:nvSpPr>
          <p:cNvPr id="10" name="Pravougaonik: sa zaobljenim uglovima 9">
            <a:extLst>
              <a:ext uri="{FF2B5EF4-FFF2-40B4-BE49-F238E27FC236}">
                <a16:creationId xmlns:a16="http://schemas.microsoft.com/office/drawing/2014/main" id="{2D7756DD-2654-44B0-85BB-47109299838B}"/>
              </a:ext>
            </a:extLst>
          </p:cNvPr>
          <p:cNvSpPr/>
          <p:nvPr/>
        </p:nvSpPr>
        <p:spPr>
          <a:xfrm>
            <a:off x="6542494" y="3056815"/>
            <a:ext cx="1360264" cy="5573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Pravougaonik: sa zaobljenim uglovima 10">
            <a:extLst>
              <a:ext uri="{FF2B5EF4-FFF2-40B4-BE49-F238E27FC236}">
                <a16:creationId xmlns:a16="http://schemas.microsoft.com/office/drawing/2014/main" id="{F20329B3-2EB1-4C8C-A71B-BC01C24525D4}"/>
              </a:ext>
            </a:extLst>
          </p:cNvPr>
          <p:cNvSpPr/>
          <p:nvPr/>
        </p:nvSpPr>
        <p:spPr>
          <a:xfrm>
            <a:off x="6542494" y="4398187"/>
            <a:ext cx="1398049" cy="11902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924E76D6-9E88-46D9-8155-577CCD2E14E7}"/>
              </a:ext>
            </a:extLst>
          </p:cNvPr>
          <p:cNvSpPr txBox="1"/>
          <p:nvPr/>
        </p:nvSpPr>
        <p:spPr>
          <a:xfrm>
            <a:off x="7989664" y="3058707"/>
            <a:ext cx="4288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2800" strike="sngStrike" dirty="0">
                <a:solidFill>
                  <a:srgbClr val="3B348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18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2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F9521A8-5FA9-41C5-AD35-EC3332AA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9" y="2611"/>
            <a:ext cx="7542537" cy="6859667"/>
          </a:xfrm>
          <a:prstGeom prst="rect">
            <a:avLst/>
          </a:prstGeom>
        </p:spPr>
      </p:pic>
      <p:sp>
        <p:nvSpPr>
          <p:cNvPr id="5" name="Pravougaonik: sa zaobljenim uglovima 4">
            <a:extLst>
              <a:ext uri="{FF2B5EF4-FFF2-40B4-BE49-F238E27FC236}">
                <a16:creationId xmlns:a16="http://schemas.microsoft.com/office/drawing/2014/main" id="{FD268BF9-21C7-4CC6-AF43-94D5D38D1C71}"/>
              </a:ext>
            </a:extLst>
          </p:cNvPr>
          <p:cNvSpPr/>
          <p:nvPr/>
        </p:nvSpPr>
        <p:spPr>
          <a:xfrm>
            <a:off x="5994610" y="3755840"/>
            <a:ext cx="1360264" cy="5573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12AA497-A0B6-4121-81F8-267C6F421B1D}"/>
              </a:ext>
            </a:extLst>
          </p:cNvPr>
          <p:cNvSpPr txBox="1"/>
          <p:nvPr/>
        </p:nvSpPr>
        <p:spPr>
          <a:xfrm>
            <a:off x="7422887" y="3795517"/>
            <a:ext cx="4288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2800" strike="sngStrike" dirty="0">
                <a:solidFill>
                  <a:srgbClr val="3B3482"/>
                </a:solidFill>
              </a:rPr>
              <a:t>6</a:t>
            </a:r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D9552B18-49FD-493A-88F9-3BC435D49FAB}"/>
              </a:ext>
            </a:extLst>
          </p:cNvPr>
          <p:cNvSpPr txBox="1"/>
          <p:nvPr/>
        </p:nvSpPr>
        <p:spPr>
          <a:xfrm>
            <a:off x="5713112" y="5590309"/>
            <a:ext cx="33855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cs typeface="Calibri"/>
              </a:rPr>
              <a:t>Grane koja napuštaju B su D i E. Biramo D jer grana do D ima manju cenu.</a:t>
            </a:r>
            <a:endParaRPr lang="sr-Latn-RS" dirty="0"/>
          </a:p>
        </p:txBody>
      </p: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1A77A901-8DB4-47B9-ABD2-626748BE2517}"/>
              </a:ext>
            </a:extLst>
          </p:cNvPr>
          <p:cNvSpPr txBox="1"/>
          <p:nvPr/>
        </p:nvSpPr>
        <p:spPr>
          <a:xfrm>
            <a:off x="7422887" y="2359682"/>
            <a:ext cx="4288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2800" dirty="0">
                <a:solidFill>
                  <a:srgbClr val="3B348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38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2">
            <a:extLst>
              <a:ext uri="{FF2B5EF4-FFF2-40B4-BE49-F238E27FC236}">
                <a16:creationId xmlns:a16="http://schemas.microsoft.com/office/drawing/2014/main" id="{FCAC1566-CC7E-472B-A289-36CF8E11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9" y="3543"/>
            <a:ext cx="7277311" cy="6851748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B44C69C9-16C3-410C-8E05-EDFA3A02627B}"/>
              </a:ext>
            </a:extLst>
          </p:cNvPr>
          <p:cNvSpPr txBox="1"/>
          <p:nvPr/>
        </p:nvSpPr>
        <p:spPr>
          <a:xfrm>
            <a:off x="5713112" y="5590309"/>
            <a:ext cx="33855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cs typeface="Calibri"/>
              </a:rPr>
              <a:t>Iz D nemamo izlaznih grana tako da biramo jedinu drugu izlaznu granu iz B, 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852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" descr="Slika na kojoj se nalazi sat&#10;&#10;Opis je generisan sa veoma visokim stepenom pouzdanosti">
            <a:extLst>
              <a:ext uri="{FF2B5EF4-FFF2-40B4-BE49-F238E27FC236}">
                <a16:creationId xmlns:a16="http://schemas.microsoft.com/office/drawing/2014/main" id="{E7550F76-8163-46F3-B017-D813DC55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9" y="2284"/>
            <a:ext cx="7475786" cy="68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915163-F71D-411E-9774-DBB57957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Primer sa računskih vežbi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2CC0007-4F69-4707-A9DD-CC5DA29D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Calibri"/>
              </a:rPr>
              <a:t>Nacrtati rutere i povezati sa mrežama</a:t>
            </a:r>
          </a:p>
          <a:p>
            <a:r>
              <a:rPr lang="sr-Latn-RS" dirty="0">
                <a:cs typeface="Calibri"/>
              </a:rPr>
              <a:t>Lako se radi kada se zna </a:t>
            </a:r>
            <a:r>
              <a:rPr lang="sr-Latn-RS" i="1" dirty="0" err="1">
                <a:ea typeface="+mn-lt"/>
                <a:cs typeface="+mn-lt"/>
              </a:rPr>
              <a:t>Dijkstra's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algorithm</a:t>
            </a:r>
            <a:endParaRPr lang="sr-Latn-RS" i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58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3A9ED3-C62D-4E62-A72E-CB190B3E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Primer sa računskih vežbi</a:t>
            </a:r>
            <a:br>
              <a:rPr lang="sr-Latn-RS" dirty="0">
                <a:ea typeface="+mj-lt"/>
                <a:cs typeface="+mj-lt"/>
              </a:rPr>
            </a:br>
            <a:r>
              <a:rPr lang="sr-Latn-RS" i="1" dirty="0" err="1">
                <a:ea typeface="+mj-lt"/>
                <a:cs typeface="+mj-lt"/>
              </a:rPr>
              <a:t>Routing</a:t>
            </a:r>
            <a:r>
              <a:rPr lang="sr-Latn-RS" i="1" dirty="0">
                <a:ea typeface="+mj-lt"/>
                <a:cs typeface="+mj-lt"/>
              </a:rPr>
              <a:t> </a:t>
            </a:r>
            <a:r>
              <a:rPr lang="sr-Latn-RS" dirty="0">
                <a:ea typeface="+mj-lt"/>
                <a:cs typeface="+mj-lt"/>
              </a:rPr>
              <a:t>tabela</a:t>
            </a:r>
          </a:p>
        </p:txBody>
      </p:sp>
      <p:sp>
        <p:nvSpPr>
          <p:cNvPr id="5" name="Čuvar mesta za sadržaj 4">
            <a:extLst>
              <a:ext uri="{FF2B5EF4-FFF2-40B4-BE49-F238E27FC236}">
                <a16:creationId xmlns:a16="http://schemas.microsoft.com/office/drawing/2014/main" id="{40E28E39-241C-437E-9AB9-834774EF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cs typeface="Calibri"/>
              </a:rPr>
              <a:t>Potrebno je da znamo opsege klasnih IP adresa kako bi odredili IP adresu mreže i njenu masku</a:t>
            </a:r>
          </a:p>
          <a:p>
            <a:r>
              <a:rPr lang="sr-Latn-RS" sz="2000" dirty="0">
                <a:cs typeface="Calibri"/>
              </a:rPr>
              <a:t>Ovako se radi zadatak na ispitu kada nisu date dužine maski!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FEA53E6-A731-431A-886F-523612634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72944"/>
              </p:ext>
            </p:extLst>
          </p:nvPr>
        </p:nvGraphicFramePr>
        <p:xfrm>
          <a:off x="1178749" y="3397482"/>
          <a:ext cx="622409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3045144"/>
                    </a:ext>
                  </a:extLst>
                </a:gridCol>
                <a:gridCol w="1448940">
                  <a:extLst>
                    <a:ext uri="{9D8B030D-6E8A-4147-A177-3AD203B41FA5}">
                      <a16:colId xmlns:a16="http://schemas.microsoft.com/office/drawing/2014/main" val="2155305111"/>
                    </a:ext>
                  </a:extLst>
                </a:gridCol>
                <a:gridCol w="1988090">
                  <a:extLst>
                    <a:ext uri="{9D8B030D-6E8A-4147-A177-3AD203B41FA5}">
                      <a16:colId xmlns:a16="http://schemas.microsoft.com/office/drawing/2014/main" val="95941709"/>
                    </a:ext>
                  </a:extLst>
                </a:gridCol>
                <a:gridCol w="2075866">
                  <a:extLst>
                    <a:ext uri="{9D8B030D-6E8A-4147-A177-3AD203B41FA5}">
                      <a16:colId xmlns:a16="http://schemas.microsoft.com/office/drawing/2014/main" val="271790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Klasa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r-Latn-RS" dirty="0"/>
                        <a:t>Od IP adrese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Do IP adrese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1.0.0.0 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126.255.255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03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128.0.0.0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191.255.255.255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192.0.0.0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223.255.255.255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r-Latn-RS" sz="1800" b="0" i="0" u="none" strike="noStrike" noProof="0" dirty="0">
                          <a:latin typeface="Calibri"/>
                        </a:rPr>
                        <a:t>255.255.255.0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7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Microsoft Office PowerPoint</Application>
  <PresentationFormat>On-screen Show (4:3)</PresentationFormat>
  <Paragraphs>1104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</vt:lpstr>
      <vt:lpstr>Link State routing protocol Distance Vector routing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 sa računskih vežbi</vt:lpstr>
      <vt:lpstr>Primer sa računskih vežbi Routing tabela</vt:lpstr>
      <vt:lpstr>PowerPoint Presentation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  <vt:lpstr>Distance Vector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ivankoma</dc:creator>
  <cp:lastModifiedBy/>
  <cp:revision>1</cp:revision>
  <dcterms:created xsi:type="dcterms:W3CDTF">2020-01-12T16:48:31Z</dcterms:created>
  <dcterms:modified xsi:type="dcterms:W3CDTF">2020-03-11T13:38:21Z</dcterms:modified>
</cp:coreProperties>
</file>