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0"/>
  </p:notesMasterIdLst>
  <p:sldIdLst>
    <p:sldId id="259" r:id="rId5"/>
    <p:sldId id="260" r:id="rId6"/>
    <p:sldId id="305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32" r:id="rId27"/>
    <p:sldId id="304" r:id="rId28"/>
    <p:sldId id="352" r:id="rId29"/>
    <p:sldId id="353" r:id="rId30"/>
    <p:sldId id="354" r:id="rId31"/>
    <p:sldId id="357" r:id="rId32"/>
    <p:sldId id="356" r:id="rId33"/>
    <p:sldId id="358" r:id="rId34"/>
    <p:sldId id="359" r:id="rId35"/>
    <p:sldId id="360" r:id="rId36"/>
    <p:sldId id="361" r:id="rId37"/>
    <p:sldId id="362" r:id="rId38"/>
    <p:sldId id="363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76C2"/>
    <a:srgbClr val="6CC24A"/>
    <a:srgbClr val="009B77"/>
    <a:srgbClr val="01B8C9"/>
    <a:srgbClr val="0066A2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6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EE6841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D758576-971B-12E6-3AB6-1451C6D985D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9CE39B7-93C8-2E32-521C-157105C2A5D6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8E526D3-65E2-5006-C064-4511CB6ED9B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A9304E01-55C6-940C-A97B-068E4352F92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63D51E31-8AB4-9146-CA78-F5DA5C0EC404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58E94FF-4656-9940-D56F-7CE7E2E9231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EDC84AE6-1D5B-F436-3203-74DEFCF08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DE6B1D8-FDA6-5401-15A3-A11A76259357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1201A95-E4B7-FBDC-DEB3-FD4FDBCE270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7A611EB-BF7A-73FF-0295-9B632D3C6309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393F0DB9-9F80-02F8-7D77-3EF3832579F1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319A806-549E-C1D9-1757-06A8DE8805A6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0324CDB4-546F-4B79-144B-1DF8E00D248C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B08E198-E566-586D-085B-F5CDF3D69F2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19F3B0-4BAF-EA30-F836-4562B6EAB89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1CF5C932-1356-6894-19BD-0FDD262C8DDB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2275E72-6637-6988-3F63-3BB1096036C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AB7C8AD-72A6-C65E-99B7-9C56AE09F36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D7DAE38-A8C4-2B5D-221D-B0A085E52676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B9E84CB-D134-B33F-7307-55C4A10630DF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FFDB5618-B6FA-CA63-52FC-BA20419B137D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956B755-6F14-4395-83F6-CF4277191DD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42A36CF-B4BA-97B0-B114-3B5A08125DDB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C1A66D1-EA8F-2092-09A9-B4D062AC845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656F673-BAF4-A9BC-7E09-9CA3BEC8478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53BB7FC-4F06-EF01-3862-4544C25FD8E3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AD9DBE5-9A72-492A-F820-BA184314FECB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2CF1E7C-4855-8B65-B737-C12A243271E8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64C503-FD27-FDA1-A825-712987131EC0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FC6E029-7CCC-6ADB-A5C7-46F9C76DB31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4EE7186A-2085-F84B-1CF4-7E9AFA94364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E766E5E-5110-C66C-CD2E-CA96800DBAF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4DB9CAC-7A6C-2619-0765-F7CFEEA7FE88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3A0FD7A-5073-BDB9-DF49-6EFD1C50E98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BA35742-3908-3C2E-DF31-C012F7DB6DE4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072F63C-FDEF-DA22-1670-1D6E31088BBF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C0B0749-EA54-1B89-E6B3-57E8C560111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3D1B735C-4EEE-E425-B29B-A6A77ED2F2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6EAF65A-C1F7-C71F-2174-E6B778A0F33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5BF42E74-3D15-7512-3DC3-70A2E5669AA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54CDB38-D4EC-443C-3C35-8A392E5EC66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876CF9F-4986-91F8-56F1-B8AA1FF70D6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B7463-1E23-7A77-370D-F1C5A97C8C5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02BEC49E-92A1-D661-CFF7-4A588C9666C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BE33077B-06BD-C5ED-F705-463F49444ED8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F95C14C-5A5B-CD99-57DB-5963981970ED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6482C68-326A-6F2A-8E40-3AC0B08867F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B28CDFF9-380D-8112-2CF3-A3D26E90CF34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0717622-F1EB-C8A5-81A9-DFB6FAFBD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53D436-4F2A-5A44-360C-A7D2AF1EBD5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360367D-A8A9-8BFD-BB3F-BF64BC50E95C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BEA09B5-01F7-93C2-E444-83E0CCD5B29C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D5B965E-5DF7-EEAA-4E40-FF543AF9B0E4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18BD92B-B222-7DCC-A8FC-9C0E49DD7C6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6F85E697-7B1F-A190-1C94-E0645E93FE3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84E5B60-3177-5DD3-97B7-5239D192252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2D9A86-3508-DAB2-7698-A3FE350EE78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E64386FC-E977-960D-4694-D83DA282B29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518CE64D-C78A-5C10-8FA2-7B23550C97F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389C4348-5B35-A2E4-0489-4E77F425953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8C45F389-8AAE-2FF5-5B7E-F369874D8E75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CBEF854-F5B9-0C06-7B32-61183F2F2B07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02FA59F-B182-EDAB-4F17-32AA37F3D1B7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2E03678-5989-3328-6963-3FB01CEABEB5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D18AFFD9-66C7-E96F-EBFA-81E828C5EC97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762F9A0E-B30F-D76E-E3CA-B8BF5A46F81D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AED1172-C5F0-9CD9-35A8-E2672853823D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733B84F8-C746-3B32-10B3-337B858CC1BD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5B710809-5809-0D20-4B27-002049D94252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EC67B99-E84F-227C-FBED-284074421C1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74" r:id="rId5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4" y="4173147"/>
            <a:ext cx="3729203" cy="248473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Petar V Peshev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502" y="1388064"/>
            <a:ext cx="3202942" cy="236504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Time-Domain Lab</a:t>
            </a:r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xfrm>
            <a:off x="698504" y="4667195"/>
            <a:ext cx="1454400" cy="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B08B0-5593-597C-E7AA-97EE6273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3851" y="0"/>
            <a:ext cx="8058150" cy="6858000"/>
          </a:xfrm>
          <a:prstGeom prst="rect">
            <a:avLst/>
          </a:prstGeom>
        </p:spPr>
      </p:pic>
      <p:sp>
        <p:nvSpPr>
          <p:cNvPr id="8" name="Ondertitel 23">
            <a:extLst>
              <a:ext uri="{FF2B5EF4-FFF2-40B4-BE49-F238E27FC236}">
                <a16:creationId xmlns:a16="http://schemas.microsoft.com/office/drawing/2014/main" id="{8C119672-74E1-1A23-2CDC-429F081ADBD7}"/>
              </a:ext>
            </a:extLst>
          </p:cNvPr>
          <p:cNvSpPr txBox="1">
            <a:spLocks/>
          </p:cNvSpPr>
          <p:nvPr/>
        </p:nvSpPr>
        <p:spPr>
          <a:xfrm>
            <a:off x="698504" y="4911527"/>
            <a:ext cx="3729203" cy="551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lphaL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50000"/>
              </a:lnSpc>
            </a:pPr>
            <a:r>
              <a:rPr lang="en-US" dirty="0"/>
              <a:t>EE4730 High Frequency Wireless</a:t>
            </a:r>
          </a:p>
          <a:p>
            <a:pPr>
              <a:lnSpc>
                <a:spcPct val="50000"/>
              </a:lnSpc>
            </a:pPr>
            <a:r>
              <a:rPr lang="en-US" dirty="0"/>
              <a:t>Architectures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Number of Averaged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Averaging more samples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noise (increases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Increases measurement acquisition time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averaged samples,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 dB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075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1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Terahertz Beam-Path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</a:t>
                </a:r>
                <a:r>
                  <a:rPr lang="en-US" dirty="0"/>
                  <a:t>: maximize the reference signal amplitude (achieved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5.3</m:t>
                    </m:r>
                  </m:oMath>
                </a14:m>
                <a:r>
                  <a:rPr lang="en-US" dirty="0"/>
                  <a:t> V)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Plano-convex lens:</a:t>
                </a:r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TPX50</a:t>
                </a:r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mm</a:t>
                </a:r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075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 descr="A picture containing text, number, font, line&#10;&#10;Description automatically generated">
            <a:extLst>
              <a:ext uri="{FF2B5EF4-FFF2-40B4-BE49-F238E27FC236}">
                <a16:creationId xmlns:a16="http://schemas.microsoft.com/office/drawing/2014/main" id="{E60955A1-283D-9286-E9B1-2128D794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41" y="1940591"/>
            <a:ext cx="7604760" cy="952500"/>
          </a:xfrm>
          <a:prstGeom prst="rect">
            <a:avLst/>
          </a:prstGeom>
        </p:spPr>
      </p:pic>
      <p:pic>
        <p:nvPicPr>
          <p:cNvPr id="9" name="Picture 8" descr="A picture containing metalware, auto part, lever, spring&#10;&#10;Description automatically generated">
            <a:extLst>
              <a:ext uri="{FF2B5EF4-FFF2-40B4-BE49-F238E27FC236}">
                <a16:creationId xmlns:a16="http://schemas.microsoft.com/office/drawing/2014/main" id="{C463DE74-AEDF-C64E-E1DE-80414398B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98172" y="3184932"/>
            <a:ext cx="9395656" cy="25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Calibrated Reference Signal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91" y="2229462"/>
            <a:ext cx="6073278" cy="3036639"/>
          </a:xfrm>
          <a:prstGeom prst="rect">
            <a:avLst/>
          </a:prstGeom>
        </p:spPr>
      </p:pic>
      <p:pic>
        <p:nvPicPr>
          <p:cNvPr id="3" name="Picture 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6569"/>
            <a:ext cx="5697650" cy="3037127"/>
          </a:xfrm>
          <a:prstGeom prst="rect">
            <a:avLst/>
          </a:prstGeom>
        </p:spPr>
      </p:pic>
      <p:sp>
        <p:nvSpPr>
          <p:cNvPr id="5" name="Tijdelijke aanduiding voor verticale tekst 10">
            <a:extLst>
              <a:ext uri="{FF2B5EF4-FFF2-40B4-BE49-F238E27FC236}">
                <a16:creationId xmlns:a16="http://schemas.microsoft.com/office/drawing/2014/main" id="{DBC3F074-0821-4DBF-F611-664ADE07D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dirty="0"/>
              <a:t>Useful band up to 2.0 – 2.5 THz</a:t>
            </a:r>
          </a:p>
        </p:txBody>
      </p:sp>
    </p:spTree>
    <p:extLst>
      <p:ext uri="{BB962C8B-B14F-4D97-AF65-F5344CB8AC3E}">
        <p14:creationId xmlns:p14="http://schemas.microsoft.com/office/powerpoint/2010/main" val="12839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Characterization: Permittivity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Wave propagation through sample is slower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 pulse delay between reference and sample </a:t>
                </a:r>
              </a:p>
              <a:p>
                <a:pPr lvl="2"/>
                <a:r>
                  <a:rPr lang="en-GB" dirty="0"/>
                  <a:t>signals to estimate the speed of light inside the </a:t>
                </a:r>
              </a:p>
              <a:p>
                <a:pPr lvl="2"/>
                <a:r>
                  <a:rPr lang="en-GB" dirty="0"/>
                  <a:t>dielectric and permittivity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A7DF779-D670-4AE1-73F8-E86F58F71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4049771"/>
            <a:ext cx="482346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Sample Signals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10" name="Picture 9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E49487ED-7A5D-8AB0-E3A3-D2CCF249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8" y="1462176"/>
            <a:ext cx="5956506" cy="1966824"/>
          </a:xfrm>
          <a:prstGeom prst="rect">
            <a:avLst/>
          </a:prstGeom>
        </p:spPr>
      </p:pic>
      <p:pic>
        <p:nvPicPr>
          <p:cNvPr id="12" name="Picture 11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079A3BA-BD45-E638-232E-ABC427E1F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8" y="3574708"/>
            <a:ext cx="5973525" cy="1972443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840E7D5-D00C-BD54-68BE-249D59BC6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75" y="2445588"/>
            <a:ext cx="5973525" cy="19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Characterization: Loss Tangent and Attenuation Constant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2"/>
                <a:r>
                  <a:rPr lang="en-US" dirty="0"/>
                  <a:t>Small losses in good dielectric approximation (Advanced EM)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ra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The ratio between input and output forward propagating waves </a:t>
                </a:r>
              </a:p>
              <a:p>
                <a:pPr lvl="2"/>
                <a:r>
                  <a:rPr lang="en-US" dirty="0"/>
                  <a:t>for each frequency is derived from the ratio between the </a:t>
                </a:r>
              </a:p>
              <a:p>
                <a:pPr lvl="2"/>
                <a:r>
                  <a:rPr lang="en-US" dirty="0"/>
                  <a:t>signals’ frequency domain 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 measurements to frequency domain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ratio between frequency domain</a:t>
                </a:r>
              </a:p>
              <a:p>
                <a:pPr lvl="2"/>
                <a:r>
                  <a:rPr lang="en-US" dirty="0"/>
                  <a:t>signals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𝑠𝑎𝑚𝑝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A0D3B-FFBB-DF65-9F54-EA2A6875A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941" y="2593723"/>
            <a:ext cx="5670761" cy="1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Characterization: Loss Tangent and Attenuation Constant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TL model ratio between input and output </a:t>
                </a:r>
              </a:p>
              <a:p>
                <a:pPr lvl="2"/>
                <a:r>
                  <a:rPr lang="en-US" dirty="0"/>
                  <a:t>forward propagating waves</a:t>
                </a:r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ratio for an array of different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  <a:p>
                <a:pPr lvl="4" indent="0">
                  <a:buNone/>
                </a:pPr>
                <a:r>
                  <a:rPr lang="en-US" dirty="0"/>
                  <a:t>values</a:t>
                </a:r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loss tangent with smallest absolute </a:t>
                </a:r>
              </a:p>
              <a:p>
                <a:pPr lvl="4" indent="0">
                  <a:buNone/>
                </a:pPr>
                <a:r>
                  <a:rPr lang="en-US" dirty="0"/>
                  <a:t>value difference between measurements and </a:t>
                </a:r>
              </a:p>
              <a:p>
                <a:pPr lvl="4" indent="0">
                  <a:buNone/>
                </a:pPr>
                <a:r>
                  <a:rPr lang="en-US" dirty="0"/>
                  <a:t>TL model calculation</a:t>
                </a:r>
              </a:p>
              <a:p>
                <a:pPr lvl="4" indent="0">
                  <a:buNone/>
                </a:pPr>
                <a:endParaRPr lang="en-US" dirty="0"/>
              </a:p>
              <a:p>
                <a:pPr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 descr="A picture containing diagram, line, sketch, parallel&#10;&#10;Description automatically generated">
            <a:extLst>
              <a:ext uri="{FF2B5EF4-FFF2-40B4-BE49-F238E27FC236}">
                <a16:creationId xmlns:a16="http://schemas.microsoft.com/office/drawing/2014/main" id="{2FC139FD-EB2D-C158-3FD8-C660503C2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00" y="1823763"/>
            <a:ext cx="5900616" cy="20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Loss Tangent and Attenuation Constant: Silicon (Sample A)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3" y="2229462"/>
            <a:ext cx="5696734" cy="3036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26569"/>
            <a:ext cx="5697650" cy="3037126"/>
          </a:xfrm>
          <a:prstGeom prst="rect">
            <a:avLst/>
          </a:prstGeom>
        </p:spPr>
      </p:pic>
      <p:sp>
        <p:nvSpPr>
          <p:cNvPr id="7" name="Tijdelijke aanduiding voor verticale tekst 10">
            <a:extLst>
              <a:ext uri="{FF2B5EF4-FFF2-40B4-BE49-F238E27FC236}">
                <a16:creationId xmlns:a16="http://schemas.microsoft.com/office/drawing/2014/main" id="{371812A6-324C-A7FD-EAE7-F094C8337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1800" dirty="0"/>
              <a:t>Highest losses</a:t>
            </a:r>
          </a:p>
        </p:txBody>
      </p:sp>
    </p:spTree>
    <p:extLst>
      <p:ext uri="{BB962C8B-B14F-4D97-AF65-F5344CB8AC3E}">
        <p14:creationId xmlns:p14="http://schemas.microsoft.com/office/powerpoint/2010/main" val="40168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Loss Tangent and Attenuation Constant: Gore-Tex (Sample B)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3" y="2229462"/>
            <a:ext cx="5696734" cy="3036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2226569"/>
            <a:ext cx="5697648" cy="3037126"/>
          </a:xfrm>
          <a:prstGeom prst="rect">
            <a:avLst/>
          </a:prstGeom>
        </p:spPr>
      </p:pic>
      <p:sp>
        <p:nvSpPr>
          <p:cNvPr id="2" name="Tijdelijke aanduiding voor verticale tekst 10">
            <a:extLst>
              <a:ext uri="{FF2B5EF4-FFF2-40B4-BE49-F238E27FC236}">
                <a16:creationId xmlns:a16="http://schemas.microsoft.com/office/drawing/2014/main" id="{2747036C-6B7C-F85C-E08B-7F349A0C9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1800" dirty="0"/>
              <a:t>Second highest losses</a:t>
            </a:r>
          </a:p>
        </p:txBody>
      </p:sp>
    </p:spTree>
    <p:extLst>
      <p:ext uri="{BB962C8B-B14F-4D97-AF65-F5344CB8AC3E}">
        <p14:creationId xmlns:p14="http://schemas.microsoft.com/office/powerpoint/2010/main" val="4151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Loss Tangent and Attenuation Constant: Teflon (Sample C)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4" y="2229462"/>
            <a:ext cx="5696732" cy="3036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2226569"/>
            <a:ext cx="5697648" cy="3037125"/>
          </a:xfrm>
          <a:prstGeom prst="rect">
            <a:avLst/>
          </a:prstGeom>
        </p:spPr>
      </p:pic>
      <p:sp>
        <p:nvSpPr>
          <p:cNvPr id="2" name="Tijdelijke aanduiding voor verticale tekst 10">
            <a:extLst>
              <a:ext uri="{FF2B5EF4-FFF2-40B4-BE49-F238E27FC236}">
                <a16:creationId xmlns:a16="http://schemas.microsoft.com/office/drawing/2014/main" id="{09DAE2A9-E54E-6F0F-2F20-A28141CB7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1800" dirty="0"/>
              <a:t>Least losses</a:t>
            </a:r>
          </a:p>
        </p:txBody>
      </p:sp>
    </p:spTree>
    <p:extLst>
      <p:ext uri="{BB962C8B-B14F-4D97-AF65-F5344CB8AC3E}">
        <p14:creationId xmlns:p14="http://schemas.microsoft.com/office/powerpoint/2010/main" val="33392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Time-Domain Setup &amp; Equipment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Beam-Path Alignment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Dielectric Characterization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Permittivity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Loss Tangent &amp; Attenuation Constant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Appendices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Power Spectral Density: Silicon (Sample A)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 descr="A picture containing plot, text, line, diagram&#10;&#10;Description automatically generated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66" y="1363630"/>
            <a:ext cx="7749268" cy="41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Power Spectral Density: Gore-Tex (Sample B)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366" y="1363630"/>
            <a:ext cx="7749268" cy="41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Power Spectral Density: Teflon (Sample C)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367" y="1363630"/>
            <a:ext cx="7749266" cy="41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50" y="2817325"/>
            <a:ext cx="1362269" cy="611675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728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Petar V Peshev</a:t>
            </a:r>
          </a:p>
        </p:txBody>
      </p:sp>
    </p:spTree>
    <p:extLst>
      <p:ext uri="{BB962C8B-B14F-4D97-AF65-F5344CB8AC3E}">
        <p14:creationId xmlns:p14="http://schemas.microsoft.com/office/powerpoint/2010/main" val="30401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638" y="3123162"/>
            <a:ext cx="2369977" cy="611675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9188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A: Transmission Line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dirty="0"/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lvl="2"/>
                <a:r>
                  <a:rPr lang="en-US" dirty="0"/>
                  <a:t>(wave is continuous across interface)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1800" dirty="0"/>
              </a:p>
              <a:p>
                <a:pPr lvl="2"/>
                <a:r>
                  <a:rPr lang="en-US" dirty="0"/>
                  <a:t>(wave is continuous across interface)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A0D3B-FFBB-DF65-9F54-EA2A6875A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941" y="2593723"/>
            <a:ext cx="5670761" cy="1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B: Photoconductive Antenna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𝑖𝑚𝑝𝑟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1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2"/>
                <a:endParaRPr lang="en-US" sz="1800" dirty="0"/>
              </a:p>
              <a:p>
                <a:pPr lvl="2"/>
                <a:r>
                  <a:rPr lang="en-US" sz="1800" dirty="0"/>
                  <a:t>Increasing optical power, increases impressed current </a:t>
                </a:r>
              </a:p>
              <a:p>
                <a:pPr lvl="2"/>
                <a:r>
                  <a:rPr lang="en-US" sz="1800" dirty="0"/>
                  <a:t>and decreases Norton impedance</a:t>
                </a:r>
              </a:p>
              <a:p>
                <a:pPr lvl="2"/>
                <a:endParaRPr lang="en-US" sz="1800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358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A0D3B-FFBB-DF65-9F54-EA2A6875A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7634" y="2453858"/>
            <a:ext cx="3415375" cy="19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(1)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91" y="2229462"/>
            <a:ext cx="6073278" cy="3036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26569"/>
            <a:ext cx="5697650" cy="3037126"/>
          </a:xfrm>
          <a:prstGeom prst="rect">
            <a:avLst/>
          </a:prstGeom>
        </p:spPr>
      </p:pic>
      <p:sp>
        <p:nvSpPr>
          <p:cNvPr id="5" name="Tijdelijke aanduiding voor verticale tekst 10">
            <a:extLst>
              <a:ext uri="{FF2B5EF4-FFF2-40B4-BE49-F238E27FC236}">
                <a16:creationId xmlns:a16="http://schemas.microsoft.com/office/drawing/2014/main" id="{DBC3F074-0821-4DBF-F611-664ADE07D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sz="1600" dirty="0"/>
              <a:t>Time-gating can be used to remove noise and reflections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(2)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487ED-7A5D-8AB0-E3A3-D2CCF249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93608" y="1585453"/>
            <a:ext cx="5956506" cy="1720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9A3BA-BD45-E638-232E-ABC427E1F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93608" y="3656191"/>
            <a:ext cx="5973525" cy="1809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40E7D5-D00C-BD54-68BE-249D59BC6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6218475" y="2555168"/>
            <a:ext cx="5973525" cy="17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Time-Domain Spectroscopy Setup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Pump pulse generation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Pulsed laser, 800nm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Beam splitter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Optical fibers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Optical delay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THz beam-path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TX &amp; RX PCA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Plano-convex lenses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Electronics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DC source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LNA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ADC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44650-563D-6055-D715-09B7B2101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866" y="1657269"/>
            <a:ext cx="7168896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(3)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3" y="2229462"/>
            <a:ext cx="5696734" cy="3036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2226569"/>
            <a:ext cx="5697648" cy="30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(4)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4" y="2229462"/>
            <a:ext cx="5696732" cy="3036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2226569"/>
            <a:ext cx="5697648" cy="30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(5)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4" y="2229462"/>
            <a:ext cx="5696732" cy="3036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C20A4-230E-C3D5-5D58-A57DC59D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226569"/>
            <a:ext cx="5697646" cy="30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(6)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366" y="1363630"/>
            <a:ext cx="7749268" cy="41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(7)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367" y="1363630"/>
            <a:ext cx="7749266" cy="41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C: Time-Gated Signals (8)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D3CCD-3798-3388-1D77-5C8F352E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367" y="1363630"/>
            <a:ext cx="7749266" cy="41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Pulsed Laser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Generates laser pulses (instead of continuous </a:t>
                </a:r>
              </a:p>
              <a:p>
                <a:pPr lvl="2"/>
                <a:r>
                  <a:rPr lang="en-US" dirty="0"/>
                  <a:t>laser signal)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Pulse repetition rate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Emitted energy has Gaussian spatial distribution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Pulses are equal and repetitive; hence, average </a:t>
                </a:r>
              </a:p>
              <a:p>
                <a:pPr lvl="2"/>
                <a:r>
                  <a:rPr lang="en-US" dirty="0"/>
                  <a:t>emitted laser power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44650-563D-6055-D715-09B7B2101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2802" y="1657269"/>
            <a:ext cx="6114136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Optical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Consists of moving mirrors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Introduces delay into gating pulse of RX PCA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Laser / gating pulse increases conductivity of</a:t>
                </a:r>
              </a:p>
              <a:p>
                <a:pPr lvl="2"/>
                <a:r>
                  <a:rPr lang="en-US" dirty="0"/>
                  <a:t>the RX PCA for a certain time (defined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sample the THz electric field, the peak</a:t>
                </a:r>
              </a:p>
              <a:p>
                <a:pPr lvl="2"/>
                <a:r>
                  <a:rPr lang="en-US" dirty="0"/>
                  <a:t>conductivity must be moved in time over the time </a:t>
                </a:r>
              </a:p>
              <a:p>
                <a:pPr lvl="2"/>
                <a:r>
                  <a:rPr lang="en-US" dirty="0"/>
                  <a:t>range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Achieved using multiple excitations over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44650-563D-6055-D715-09B7B2101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7029" y="1523741"/>
            <a:ext cx="4484972" cy="43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Photoconductive Antenna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Laser pulses moves electrons from valence</a:t>
            </a:r>
          </a:p>
          <a:p>
            <a:pPr lvl="2"/>
            <a:r>
              <a:rPr lang="en-US" dirty="0"/>
              <a:t>to conduction band (increase conductivity)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TX PCA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PCA is biased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Freed electrons start to move across the gap</a:t>
            </a:r>
          </a:p>
          <a:p>
            <a:pPr lvl="2"/>
            <a:r>
              <a:rPr lang="en-US" dirty="0"/>
              <a:t>and create THz field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RX PCA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THz field is incident on the PCA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Freed electrons move across the gap due to </a:t>
            </a:r>
          </a:p>
          <a:p>
            <a:pPr lvl="2"/>
            <a:r>
              <a:rPr lang="en-US" dirty="0"/>
              <a:t>THz field and cause current flow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44650-563D-6055-D715-09B7B210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7029" y="2244050"/>
            <a:ext cx="4484972" cy="23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Electronics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Excitation and induced current at RX PCA terminals</a:t>
                </a:r>
              </a:p>
              <a:p>
                <a:pPr lvl="2"/>
                <a:r>
                  <a:rPr lang="en-US" dirty="0"/>
                  <a:t>happens faster than sampling rate of ADC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ADC samples the average induced voltage </a:t>
                </a:r>
              </a:p>
              <a:p>
                <a:pPr lvl="2"/>
                <a:r>
                  <a:rPr lang="en-US" dirty="0"/>
                  <a:t>over many samples</a:t>
                </a:r>
              </a:p>
              <a:p>
                <a:pPr lvl="2"/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Signal-to-Noise ratio is related to the integration time</a:t>
                </a:r>
              </a:p>
              <a:p>
                <a:pPr lvl="2"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𝑆𝑁𝑅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𝑆𝑁𝑅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Larger integration time, smaller noise (larger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r>
                  <a:rPr lang="en-US" dirty="0"/>
                  <a:t>), </a:t>
                </a:r>
              </a:p>
              <a:p>
                <a:pPr lvl="2"/>
                <a:r>
                  <a:rPr lang="en-US" dirty="0"/>
                  <a:t>but slower sampling</a:t>
                </a:r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6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Plano-Convex Lenses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Four similar plano-convex lenses with focal </a:t>
                </a:r>
              </a:p>
              <a:p>
                <a:pPr lvl="2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mm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THz beam is collimated between first-second </a:t>
                </a:r>
              </a:p>
              <a:p>
                <a:pPr lvl="2"/>
                <a:r>
                  <a:rPr lang="en-US" dirty="0"/>
                  <a:t>and third-fourth lenses, and focused between </a:t>
                </a:r>
              </a:p>
              <a:p>
                <a:pPr lvl="2"/>
                <a:r>
                  <a:rPr lang="en-US" dirty="0"/>
                  <a:t>second-third</a:t>
                </a:r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 descr="A picture containing line, font, white, typography&#10;&#10;Description automatically generated">
            <a:extLst>
              <a:ext uri="{FF2B5EF4-FFF2-40B4-BE49-F238E27FC236}">
                <a16:creationId xmlns:a16="http://schemas.microsoft.com/office/drawing/2014/main" id="{E97DB0B2-ED47-5540-76D0-61240708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89" y="2616677"/>
            <a:ext cx="5458575" cy="20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dirty="0"/>
              <a:t>1. Choose number of averaged samples to </a:t>
            </a:r>
          </a:p>
          <a:p>
            <a:pPr lvl="2"/>
            <a:r>
              <a:rPr lang="en-US" dirty="0"/>
              <a:t>increase SNR</a:t>
            </a:r>
          </a:p>
          <a:p>
            <a:pPr lvl="2"/>
            <a:r>
              <a:rPr lang="en-US" dirty="0"/>
              <a:t>2. Align THz beam-path (PCAs and lenses) to </a:t>
            </a:r>
          </a:p>
          <a:p>
            <a:pPr lvl="2"/>
            <a:r>
              <a:rPr lang="en-US" dirty="0"/>
              <a:t>increase the power of the received reference </a:t>
            </a:r>
          </a:p>
          <a:p>
            <a:pPr lvl="2"/>
            <a:r>
              <a:rPr lang="en-US" dirty="0"/>
              <a:t>signal (no sample)</a:t>
            </a:r>
          </a:p>
          <a:p>
            <a:pPr lvl="2"/>
            <a:r>
              <a:rPr lang="en-US" dirty="0"/>
              <a:t>3. Record reference and sample signal </a:t>
            </a:r>
          </a:p>
          <a:p>
            <a:pPr lvl="2"/>
            <a:r>
              <a:rPr lang="en-US" dirty="0"/>
              <a:t>(reference, samples A / B / C)</a:t>
            </a:r>
          </a:p>
          <a:p>
            <a:pPr lvl="2"/>
            <a:r>
              <a:rPr lang="en-US" dirty="0"/>
              <a:t>4. Use time-delay between recorded reference </a:t>
            </a:r>
          </a:p>
          <a:p>
            <a:pPr lvl="2"/>
            <a:r>
              <a:rPr lang="en-US" dirty="0"/>
              <a:t>and sample pulses to derive sample permittivity</a:t>
            </a:r>
          </a:p>
          <a:p>
            <a:pPr lvl="2"/>
            <a:r>
              <a:rPr lang="en-US" dirty="0"/>
              <a:t>5. Use frequency domain ratio between reference </a:t>
            </a:r>
          </a:p>
          <a:p>
            <a:pPr lvl="2"/>
            <a:r>
              <a:rPr lang="en-US" dirty="0"/>
              <a:t>and sample to derive attenuation constant and </a:t>
            </a:r>
          </a:p>
          <a:p>
            <a:pPr lvl="2"/>
            <a:r>
              <a:rPr lang="en-US" dirty="0"/>
              <a:t>loss tangent with TL model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ABB9B31-C26E-9F45-B8E1-C4367596BD41}" vid="{D87E1F4C-5743-0647-9856-AA25850189FC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Jip Harthoorn</DisplayName>
        <AccountId>4450</AccountId>
        <AccountType/>
      </UserInfo>
      <UserInfo>
        <DisplayName>Roos-Anne Klok</DisplayName>
        <AccountId>6596</AccountId>
        <AccountType/>
      </UserInfo>
      <UserInfo>
        <DisplayName>Ties Kukler</DisplayName>
        <AccountId>6597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EA568F7-A774-482F-B5F0-2BA4960E3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907AC6-0320-4B90-94BB-78233CD63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67568-1C19-45B7-9A10-46A54BABB3BA}">
  <ds:schemaRefs>
    <ds:schemaRef ds:uri="http://schemas.microsoft.com/office/2006/metadata/properties"/>
    <ds:schemaRef ds:uri="http://schemas.microsoft.com/office/infopath/2007/PartnerControls"/>
    <ds:schemaRef ds:uri="4878a322-d110-404d-8591-8977e4f776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2390</TotalTime>
  <Words>888</Words>
  <Application>Microsoft Office PowerPoint</Application>
  <PresentationFormat>Widescreen</PresentationFormat>
  <Paragraphs>206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Helvetica</vt:lpstr>
      <vt:lpstr>Roboto Slab Regular Regular</vt:lpstr>
      <vt:lpstr>Wingdings</vt:lpstr>
      <vt:lpstr>TU Delft</vt:lpstr>
      <vt:lpstr>PowerPoint Presentation</vt:lpstr>
      <vt:lpstr>Table of Contents</vt:lpstr>
      <vt:lpstr>Time-Domain Spectroscopy Setup</vt:lpstr>
      <vt:lpstr>Pulsed Laser</vt:lpstr>
      <vt:lpstr>Optical Delay</vt:lpstr>
      <vt:lpstr>Photoconductive Antenna</vt:lpstr>
      <vt:lpstr>Electronics</vt:lpstr>
      <vt:lpstr>Plano-Convex Lenses</vt:lpstr>
      <vt:lpstr>Methodology</vt:lpstr>
      <vt:lpstr>Number of Averaged Samples</vt:lpstr>
      <vt:lpstr>Terahertz Beam-Path Alignment</vt:lpstr>
      <vt:lpstr>Calibrated Reference Signal</vt:lpstr>
      <vt:lpstr>Characterization: Permittivity</vt:lpstr>
      <vt:lpstr>Sample Signals</vt:lpstr>
      <vt:lpstr>Characterization: Loss Tangent and Attenuation Constant (1)</vt:lpstr>
      <vt:lpstr>Characterization: Loss Tangent and Attenuation Constant (2)</vt:lpstr>
      <vt:lpstr>Loss Tangent and Attenuation Constant: Silicon (Sample A)</vt:lpstr>
      <vt:lpstr>Loss Tangent and Attenuation Constant: Gore-Tex (Sample B)</vt:lpstr>
      <vt:lpstr>Loss Tangent and Attenuation Constant: Teflon (Sample C)</vt:lpstr>
      <vt:lpstr>Power Spectral Density: Silicon (Sample A)</vt:lpstr>
      <vt:lpstr>Power Spectral Density: Gore-Tex (Sample B)</vt:lpstr>
      <vt:lpstr>Power Spectral Density: Teflon (Sample C)</vt:lpstr>
      <vt:lpstr>Q &amp; A</vt:lpstr>
      <vt:lpstr>Thank you for your attention</vt:lpstr>
      <vt:lpstr>Appendices</vt:lpstr>
      <vt:lpstr>Appendix A: Transmission Line Model</vt:lpstr>
      <vt:lpstr>Appendix B: Photoconductive Antenna Model</vt:lpstr>
      <vt:lpstr>Appendix C: Time-Gated Signals (1)</vt:lpstr>
      <vt:lpstr>Appendix C: Time-Gated Signals (2)</vt:lpstr>
      <vt:lpstr>Appendix C: Time-Gated Signals (3)</vt:lpstr>
      <vt:lpstr>Appendix C: Time-Gated Signals (4)</vt:lpstr>
      <vt:lpstr>Appendix C: Time-Gated Signals (5)</vt:lpstr>
      <vt:lpstr>Appendix C: Time-Gated Signals (6)</vt:lpstr>
      <vt:lpstr>Appendix C: Time-Gated Signals (7)</vt:lpstr>
      <vt:lpstr>Appendix C: Time-Gated Signals 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Petar Peshev</cp:lastModifiedBy>
  <cp:revision>27</cp:revision>
  <dcterms:created xsi:type="dcterms:W3CDTF">2022-12-05T11:14:18Z</dcterms:created>
  <dcterms:modified xsi:type="dcterms:W3CDTF">2023-06-28T15:20:37Z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