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8"/>
  </p:notesMasterIdLst>
  <p:sldIdLst>
    <p:sldId id="259" r:id="rId5"/>
    <p:sldId id="260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04" r:id="rId34"/>
    <p:sldId id="333" r:id="rId35"/>
    <p:sldId id="334" r:id="rId36"/>
    <p:sldId id="335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841"/>
    <a:srgbClr val="0076C2"/>
    <a:srgbClr val="6CC24A"/>
    <a:srgbClr val="009B77"/>
    <a:srgbClr val="01B8C9"/>
    <a:srgbClr val="0066A2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EE6841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D758576-971B-12E6-3AB6-1451C6D985DA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F9CE39B7-93C8-2E32-521C-157105C2A5D6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08E526D3-65E2-5006-C064-4511CB6ED9BF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A9304E01-55C6-940C-A97B-068E4352F929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63D51E31-8AB4-9146-CA78-F5DA5C0EC404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58E94FF-4656-9940-D56F-7CE7E2E92313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EDC84AE6-1D5B-F436-3203-74DEFCF086FF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0DE6B1D8-FDA6-5401-15A3-A11A76259357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E1201A95-E4B7-FBDC-DEB3-FD4FDBCE270A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B7A611EB-BF7A-73FF-0295-9B632D3C6309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393F0DB9-9F80-02F8-7D77-3EF3832579F1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319A806-549E-C1D9-1757-06A8DE8805A6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0324CDB4-546F-4B79-144B-1DF8E00D248C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EB08E198-E566-586D-085B-F5CDF3D69F2A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r>
              <a:rPr dirty="0">
                <a:solidFill>
                  <a:schemeClr val="tx1"/>
                </a:solidFill>
              </a:rPr>
              <a:t> + </a:t>
            </a:r>
            <a:r>
              <a:rPr dirty="0" err="1">
                <a:solidFill>
                  <a:schemeClr val="tx1"/>
                </a:solidFill>
              </a:rPr>
              <a:t>Beeld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8" y="1413981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019F3B0-4BAF-EA30-F836-4562B6EAB892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1CF5C932-1356-6894-19BD-0FDD262C8DDB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2275E72-6637-6988-3F63-3BB1096036C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AB7C8AD-72A6-C65E-99B7-9C56AE09F36C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ED7DAE38-A8C4-2B5D-221D-B0A085E52676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4B9E84CB-D134-B33F-7307-55C4A10630DF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FFDB5618-B6FA-CA63-52FC-BA20419B137D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0956B755-6F14-4395-83F6-CF4277191DD2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42A36CF-B4BA-97B0-B114-3B5A08125DDB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FC1A66D1-EA8F-2092-09A9-B4D062AC845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0656F673-BAF4-A9BC-7E09-9CA3BEC84785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853BB7FC-4F06-EF01-3862-4544C25FD8E3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AD9DBE5-9A72-492A-F820-BA184314FECB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D2CF1E7C-4855-8B65-B737-C12A243271E8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Alleen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titel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64C503-FD27-FDA1-A825-712987131EC0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8FC6E029-7CCC-6ADB-A5C7-46F9C76DB31C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4EE7186A-2085-F84B-1CF4-7E9AFA943641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E766E5E-5110-C66C-CD2E-CA96800DBAF9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4DB9CAC-7A6C-2619-0765-F7CFEEA7FE88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3A0FD7A-5073-BDB9-DF49-6EFD1C50E98A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0BA35742-3908-3C2E-DF31-C012F7DB6DE4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D072F63C-FDEF-DA22-1670-1D6E31088BBF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C0B0749-EA54-1B89-E6B3-57E8C560111A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3D1B735C-4EEE-E425-B29B-A6A77ED2F2F7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B6EAF65A-C1F7-C71F-2174-E6B778A0F339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5BF42E74-3D15-7512-3DC3-70A2E5669AA1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754CDB38-D4EC-443C-3C35-8A392E5EC661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F876CF9F-4986-91F8-56F1-B8AA1FF70D63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0B7463-1E23-7A77-370D-F1C5A97C8C53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02BEC49E-92A1-D661-CFF7-4A588C9666C3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BE33077B-06BD-C5ED-F705-463F49444ED8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CF95C14C-5A5B-CD99-57DB-5963981970ED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B6482C68-326A-6F2A-8E40-3AC0B08867F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B28CDFF9-380D-8112-2CF3-A3D26E90CF34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60717622-F1EB-C8A5-81A9-DFB6FAFBD6FF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D753D436-4F2A-5A44-360C-A7D2AF1EBD5E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C360367D-A8A9-8BFD-BB3F-BF64BC50E95C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FBEA09B5-01F7-93C2-E444-83E0CCD5B29C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CD5B965E-5DF7-EEAA-4E40-FF543AF9B0E4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D18BD92B-B222-7DCC-A8FC-9C0E49DD7C6C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6F85E697-7B1F-A190-1C94-E0645E93FE3A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284E5B60-3177-5DD3-97B7-5239D1922521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664394"/>
            <a:ext cx="5415669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Logo (</a:t>
            </a:r>
            <a:r>
              <a:rPr dirty="0" err="1">
                <a:solidFill>
                  <a:schemeClr val="tx1"/>
                </a:solidFill>
              </a:rPr>
              <a:t>Animatie</a:t>
            </a:r>
            <a:r>
              <a:rPr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2D9A86-3508-DAB2-7698-A3FE350EE781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E64386FC-E977-960D-4694-D83DA282B29C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518CE64D-C78A-5C10-8FA2-7B23550C97F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389C4348-5B35-A2E4-0489-4E77F425953C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8C45F389-8AAE-2FF5-5B7E-F369874D8E75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4CBEF854-F5B9-0C06-7B32-61183F2F2B07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702FA59F-B182-EDAB-4F17-32AA37F3D1B7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92E03678-5989-3328-6963-3FB01CEABEB5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D18AFFD9-66C7-E96F-EBFA-81E828C5EC97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762F9A0E-B30F-D76E-E3CA-B8BF5A46F81D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BAED1172-C5F0-9CD9-35A8-E2672853823D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733B84F8-C746-3B32-10B3-337B858CC1BD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5B710809-5809-0D20-4B27-002049D94252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DEC67B99-E84F-227C-FBED-284074421C1A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74" r:id="rId5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8504" y="4173147"/>
            <a:ext cx="3729203" cy="248473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Petar V Peshev</a:t>
            </a:r>
            <a:endParaRPr dirty="0"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xfrm>
            <a:off x="698502" y="1388064"/>
            <a:ext cx="3202942" cy="23650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nl-NL" dirty="0"/>
              <a:t>A 70 GHz Automotive Radar Lens </a:t>
            </a:r>
            <a:r>
              <a:rPr lang="en-US" dirty="0"/>
              <a:t>Antenna</a:t>
            </a:r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xfrm>
            <a:off x="698504" y="4667195"/>
            <a:ext cx="1454400" cy="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  <p:pic>
        <p:nvPicPr>
          <p:cNvPr id="7" name="Picture 6" descr="A picture containing screenshot, art, colorfulness, green&#10;&#10;Description automatically generated">
            <a:extLst>
              <a:ext uri="{FF2B5EF4-FFF2-40B4-BE49-F238E27FC236}">
                <a16:creationId xmlns:a16="http://schemas.microsoft.com/office/drawing/2014/main" id="{EF2B08B0-5593-597C-E7AA-97EE6273D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69" y="0"/>
            <a:ext cx="7803931" cy="6858000"/>
          </a:xfrm>
          <a:prstGeom prst="rect">
            <a:avLst/>
          </a:prstGeom>
        </p:spPr>
      </p:pic>
      <p:sp>
        <p:nvSpPr>
          <p:cNvPr id="8" name="Ondertitel 23">
            <a:extLst>
              <a:ext uri="{FF2B5EF4-FFF2-40B4-BE49-F238E27FC236}">
                <a16:creationId xmlns:a16="http://schemas.microsoft.com/office/drawing/2014/main" id="{8C119672-74E1-1A23-2CDC-429F081ADBD7}"/>
              </a:ext>
            </a:extLst>
          </p:cNvPr>
          <p:cNvSpPr txBox="1">
            <a:spLocks/>
          </p:cNvSpPr>
          <p:nvPr/>
        </p:nvSpPr>
        <p:spPr>
          <a:xfrm>
            <a:off x="698504" y="4911527"/>
            <a:ext cx="3729203" cy="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AutoNum type="alphaLcPeriod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NL" dirty="0"/>
              <a:t>EE4725 Quasi Optical Systems</a:t>
            </a:r>
          </a:p>
        </p:txBody>
      </p:sp>
      <p:sp>
        <p:nvSpPr>
          <p:cNvPr id="9" name="Ondertitel 23">
            <a:extLst>
              <a:ext uri="{FF2B5EF4-FFF2-40B4-BE49-F238E27FC236}">
                <a16:creationId xmlns:a16="http://schemas.microsoft.com/office/drawing/2014/main" id="{894F7286-4F44-3431-E721-044E8ED05BED}"/>
              </a:ext>
            </a:extLst>
          </p:cNvPr>
          <p:cNvSpPr txBox="1">
            <a:spLocks/>
          </p:cNvSpPr>
          <p:nvPr/>
        </p:nvSpPr>
        <p:spPr>
          <a:xfrm>
            <a:off x="698504" y="5216623"/>
            <a:ext cx="3729203" cy="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AutoNum type="alphaLcPeriod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538162" marR="0" indent="-276225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71913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l-NL" dirty="0"/>
              <a:t>Design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Waveguide Optimization: Quartz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b="1" dirty="0"/>
                  <a:t>Strategy:</a:t>
                </a:r>
                <a:r>
                  <a:rPr lang="en-US" dirty="0"/>
                  <a:t> equal main lobe’s beamwidth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Waveguide’s width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at maximum</a:t>
                </a:r>
              </a:p>
              <a:p>
                <a:pPr lvl="2"/>
                <a:r>
                  <a:rPr lang="en-US" dirty="0"/>
                  <a:t>Hence, decrease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increase main lobe’s beamwidth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Final waveguide dimensions for silicon lens:</a:t>
                </a:r>
              </a:p>
              <a:p>
                <a:pPr lvl="2"/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=2.5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=1.88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3BEBD-6083-E6D7-B3FA-3AC3E943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314" y="615606"/>
            <a:ext cx="4959724" cy="2734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7676E-929E-9103-3FA7-61C0084B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314" y="3384553"/>
            <a:ext cx="4955753" cy="27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Waveguide Optimization: Plastic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b="1" dirty="0"/>
                  <a:t>Strategy:</a:t>
                </a:r>
                <a:r>
                  <a:rPr lang="en-US" dirty="0"/>
                  <a:t> equal main lobe’s beamwidth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Waveguide’s width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at maximum</a:t>
                </a:r>
              </a:p>
              <a:p>
                <a:pPr lvl="2"/>
                <a:r>
                  <a:rPr lang="en-US" dirty="0"/>
                  <a:t>Hence, decrease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increase main lobe’s beamwidth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Final waveguide dimensions for silicon lens:</a:t>
                </a:r>
              </a:p>
              <a:p>
                <a:pPr lvl="2"/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=2.8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=1.88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3BEBD-6083-E6D7-B3FA-3AC3E943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314" y="615606"/>
            <a:ext cx="4959724" cy="273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7676E-929E-9103-3FA7-61C0084B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314" y="3384553"/>
            <a:ext cx="4955753" cy="27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2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Waveguide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b="1" dirty="0"/>
                  <a:t>Directivity inside dielectric: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the permittivity increases, the directivity inside the </a:t>
                </a:r>
              </a:p>
              <a:p>
                <a:pPr lvl="2"/>
                <a:r>
                  <a:rPr lang="en-US" dirty="0"/>
                  <a:t>dielectric increases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decreases,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∝1/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b="1" dirty="0"/>
                  <a:t>Reflection efficiency of the waveguide feed: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permittivity increases, the reflection efficiency of the </a:t>
                </a:r>
              </a:p>
              <a:p>
                <a:pPr lvl="2"/>
                <a:r>
                  <a:rPr lang="en-US" dirty="0"/>
                  <a:t>feed decreases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3BEBD-6083-E6D7-B3FA-3AC3E943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315" y="615606"/>
            <a:ext cx="4959722" cy="273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7676E-929E-9103-3FA7-61C0084B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315" y="3384553"/>
            <a:ext cx="4955751" cy="27319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2E752B-0937-5F8E-AEC2-B5B216FCA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886" y="3993809"/>
            <a:ext cx="5668518" cy="18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Transmission Coefficient: Flat Interface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Critical angle (increasing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decreases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TE Fresnel’s reflection coefficient:</a:t>
                </a:r>
              </a:p>
              <a:p>
                <a:pPr lvl="2"/>
                <a:r>
                  <a:rPr lang="en-US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TM Fresnel’s reflection coefficient: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𝑇𝑀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TE Fresnel’s transmission coefficient: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𝑇𝐸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TM Fresnel’s transmission coefficient: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1D399165-98C5-158D-7D05-710368EAF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74" y="2149028"/>
            <a:ext cx="6906827" cy="26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Transmission Coefficient: Elliptical Interface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Maximum elevation angle: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Ellipse eccentricity (quantifies the deviation of </a:t>
                </a:r>
              </a:p>
              <a:p>
                <a:pPr lvl="2"/>
                <a:r>
                  <a:rPr lang="en-US" dirty="0"/>
                  <a:t>the two focal points from the center):</a:t>
                </a:r>
              </a:p>
              <a:p>
                <a:pPr lvl="2"/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Transmission coefficient pattern is stretched over</a:t>
                </a:r>
              </a:p>
              <a:p>
                <a:pPr lvl="2"/>
                <a:r>
                  <a:rPr lang="en-US" dirty="0"/>
                  <a:t>larger angular domain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9165-98C5-158D-7D05-710368EAF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5274" y="2113915"/>
            <a:ext cx="6906827" cy="26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Elliptical Lens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Ellipse eccentricity:</a:t>
                </a:r>
              </a:p>
              <a:p>
                <a:pPr lvl="2"/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/>
                  <a:t>Lens physical dimensions: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elliptical shape moves towards circular </a:t>
                </a:r>
              </a:p>
              <a:p>
                <a:pPr lvl="2"/>
                <a:r>
                  <a:rPr lang="en-US" dirty="0"/>
                  <a:t>(higher permittivity, lower eccentricity; lens </a:t>
                </a:r>
              </a:p>
              <a:p>
                <a:pPr lvl="2"/>
                <a:r>
                  <a:rPr lang="en-US" dirty="0"/>
                  <a:t>foci distance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lens semi-major axis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decrease)</a:t>
                </a:r>
              </a:p>
              <a:p>
                <a:pPr lvl="2"/>
                <a:r>
                  <a:rPr lang="en-US" b="1" dirty="0"/>
                  <a:t>Angular domain of lens: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angular domain increases with decreasing </a:t>
                </a:r>
              </a:p>
              <a:p>
                <a:pPr lvl="2"/>
                <a:r>
                  <a:rPr lang="en-US" dirty="0"/>
                  <a:t>eccentricity (smaller critical angle in flat interface)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9165-98C5-158D-7D05-710368EAF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7816" y="1523741"/>
            <a:ext cx="3661743" cy="2630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D7A785-B34A-07D2-20AE-EF018AD58966}"/>
              </a:ext>
            </a:extLst>
          </p:cNvPr>
          <p:cNvSpPr txBox="1"/>
          <p:nvPr/>
        </p:nvSpPr>
        <p:spPr>
          <a:xfrm>
            <a:off x="6560598" y="4136156"/>
            <a:ext cx="491140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Instruction Lecture 3: Lens Antennas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, Prof. Shahab Dabironezare, 6</a:t>
            </a:r>
            <a:r>
              <a:rPr kumimoji="0" lang="en-US" sz="10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March 2023</a:t>
            </a:r>
          </a:p>
        </p:txBody>
      </p:sp>
      <p:pic>
        <p:nvPicPr>
          <p:cNvPr id="4" name="Picture 3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5ECB867D-5935-31CB-0EA8-083C56AAA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79" y="4674216"/>
            <a:ext cx="54254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Equivalent Aperture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Schelkunoff’s formulation and image theorem</a:t>
                </a:r>
              </a:p>
              <a:p>
                <a:pPr lvl="2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𝑊𝐺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𝑇𝐸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𝑊𝐺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neglected phase terms added by wave’s propagation</a:t>
                </a:r>
              </a:p>
              <a:p>
                <a:pPr lvl="2"/>
                <a:r>
                  <a:rPr lang="en-US" dirty="0"/>
                  <a:t>inside and outside the lens (uniform phase)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spreading factor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Coordinate translation from waveguide’s spherical</a:t>
                </a:r>
              </a:p>
              <a:p>
                <a:pPr lvl="2"/>
                <a:r>
                  <a:rPr lang="en-US" dirty="0"/>
                  <a:t>coordinates to the lens aperture’s cylindrical coordinates;</a:t>
                </a:r>
              </a:p>
              <a:p>
                <a:pPr lvl="2"/>
                <a:r>
                  <a:rPr lang="en-US" dirty="0"/>
                  <a:t>however spherical coordinates inside the lens are derived</a:t>
                </a:r>
              </a:p>
              <a:p>
                <a:pPr lvl="2"/>
                <a:r>
                  <a:rPr lang="en-US" dirty="0"/>
                  <a:t>from the aperture’s cylindrical coordinates (functions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77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Lens Far-Field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Electric far-field of lens</a:t>
                </a:r>
              </a:p>
              <a:p>
                <a:pPr lvl="2"/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𝐸𝐽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FT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)}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Fourier Transform of equivalent aperture</a:t>
                </a:r>
              </a:p>
              <a:p>
                <a:pPr lvl="2"/>
                <a:r>
                  <a:rPr lang="en-US" dirty="0"/>
                  <a:t>electric current (numerically computed)</a:t>
                </a:r>
              </a:p>
              <a:p>
                <a:pPr lvl="2"/>
                <a:r>
                  <a:rPr lang="en-US" sz="1800" b="0" dirty="0"/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FT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sup>
                            </m:sSup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nary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/>
              <a:t>Lens Far-Field Optimization: Silicon Lens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b="1" dirty="0"/>
                  <a:t>Goal:</a:t>
                </a:r>
                <a:r>
                  <a:rPr lang="en-US" dirty="0"/>
                  <a:t> increase broadside directivity</a:t>
                </a:r>
              </a:p>
              <a:p>
                <a:pPr lvl="2"/>
                <a:r>
                  <a:rPr lang="en-US" b="1" dirty="0"/>
                  <a:t>Strategy:</a:t>
                </a:r>
                <a:r>
                  <a:rPr lang="en-US" dirty="0"/>
                  <a:t> increase aperture</a:t>
                </a:r>
              </a:p>
              <a:p>
                <a:pPr lvl="2"/>
                <a:endParaRPr lang="en-US" sz="1800" dirty="0"/>
              </a:p>
              <a:p>
                <a:pPr lvl="2"/>
                <a:r>
                  <a:rPr lang="en-US" dirty="0"/>
                  <a:t>Final lens dimensions:</a:t>
                </a:r>
              </a:p>
              <a:p>
                <a:pPr lvl="2"/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  <a:r>
                  <a:rPr lang="en-US" dirty="0"/>
                  <a:t>and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AF21F-E922-D1BD-6376-52C3EE23D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1804266"/>
            <a:ext cx="6095998" cy="32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Equivalent Aperture Current: Silicon Lens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894" y="2112410"/>
            <a:ext cx="9454710" cy="36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Constraints &amp;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Feed: rectangular waveguide (fundamental TE10 mode)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Frequency: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en-US" dirty="0"/>
                  <a:t> GHz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Bandwidth: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GHz (</a:t>
                </a:r>
                <a:r>
                  <a:rPr lang="en-US" i="1" dirty="0"/>
                  <a:t>REC ITU-R M.2057-1, 01/2018</a:t>
                </a:r>
                <a:r>
                  <a:rPr lang="en-US" dirty="0"/>
                  <a:t>)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Materials:</a:t>
                </a:r>
              </a:p>
              <a:p>
                <a:pPr marL="549275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silicon,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=11.9</m:t>
                    </m:r>
                  </m:oMath>
                </a14:m>
                <a:endParaRPr lang="en-US" dirty="0"/>
              </a:p>
              <a:p>
                <a:pPr marL="549275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quartz,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549275" lvl="4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plastic,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075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Radiation Pattern: Silicon Lens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b="1" dirty="0"/>
              <a:t>Result:</a:t>
            </a:r>
            <a:r>
              <a:rPr lang="en-US" dirty="0"/>
              <a:t> approximately airy pattern</a:t>
            </a:r>
            <a:endParaRPr lang="en-US" sz="1800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895" y="2112410"/>
            <a:ext cx="9454708" cy="36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Lens Far-Field Optimization: Quartz Lens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b="1" dirty="0"/>
                  <a:t>Strategy:</a:t>
                </a:r>
                <a:r>
                  <a:rPr lang="en-US" dirty="0"/>
                  <a:t> increase aperture</a:t>
                </a:r>
              </a:p>
              <a:p>
                <a:pPr lvl="2"/>
                <a:endParaRPr lang="en-US" sz="1800" dirty="0"/>
              </a:p>
              <a:p>
                <a:pPr lvl="2"/>
                <a:r>
                  <a:rPr lang="en-US" dirty="0"/>
                  <a:t>Final lens dimensions:</a:t>
                </a:r>
              </a:p>
              <a:p>
                <a:pPr lvl="2"/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  <a:r>
                  <a:rPr lang="en-US" dirty="0"/>
                  <a:t>and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AF21F-E922-D1BD-6376-52C3EE23D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1804266"/>
            <a:ext cx="6095998" cy="32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Equivalent Aperture Current: Quartz Lens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895" y="2112410"/>
            <a:ext cx="9454708" cy="36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Radiation Pattern: Quartz Lens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b="1" dirty="0"/>
              <a:t>Result:</a:t>
            </a:r>
            <a:r>
              <a:rPr lang="en-US" dirty="0"/>
              <a:t> approximately airy pattern</a:t>
            </a:r>
            <a:endParaRPr lang="en-US" sz="1800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895" y="2112410"/>
            <a:ext cx="9454708" cy="36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Lens Far-Field Optimization: Plastic Lens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b="1" dirty="0"/>
                  <a:t>Strategy:</a:t>
                </a:r>
                <a:r>
                  <a:rPr lang="en-US" dirty="0"/>
                  <a:t> increase aperture</a:t>
                </a:r>
              </a:p>
              <a:p>
                <a:pPr lvl="2"/>
                <a:endParaRPr lang="en-US" sz="1800" dirty="0"/>
              </a:p>
              <a:p>
                <a:pPr lvl="2"/>
                <a:r>
                  <a:rPr lang="en-US" dirty="0"/>
                  <a:t>Final lens dimensions:</a:t>
                </a:r>
              </a:p>
              <a:p>
                <a:pPr lvl="2"/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  <a:r>
                  <a:rPr lang="en-US" dirty="0"/>
                  <a:t>and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AF21F-E922-D1BD-6376-52C3EE23D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1804266"/>
            <a:ext cx="6095996" cy="32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Equivalent Aperture Current: Plastic Lens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895" y="2112410"/>
            <a:ext cx="9454708" cy="36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Radiation Pattern: Plastic Lens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b="1" dirty="0"/>
              <a:t>Result:</a:t>
            </a:r>
            <a:r>
              <a:rPr lang="en-US" dirty="0"/>
              <a:t> approximately airy pattern</a:t>
            </a:r>
            <a:endParaRPr lang="en-US" sz="1800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56C2A-5574-BA82-0CBD-DF36B2B0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896" y="2112410"/>
            <a:ext cx="9454705" cy="36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Radiation Patterns Comparison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b="1" dirty="0"/>
              <a:t>Result:</a:t>
            </a:r>
            <a:r>
              <a:rPr lang="en-US" dirty="0"/>
              <a:t> patterns approximate airy pattern</a:t>
            </a:r>
            <a:endParaRPr lang="en-US" sz="1800" dirty="0"/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5429E-D452-BE04-E28B-81D93699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2279613"/>
            <a:ext cx="5417487" cy="2986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FDC02-C2F4-046F-4A66-D05D98222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681" y="2279613"/>
            <a:ext cx="5417487" cy="29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Lens Antenna Specifications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Radiation efficiency:</a:t>
                </a:r>
              </a:p>
              <a:p>
                <a:pPr lvl="2"/>
                <a:r>
                  <a:rPr lang="en-US" sz="180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𝑟𝑎𝑑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𝑙𝑒𝑛𝑠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𝑟𝑎𝑑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𝑊𝐺</m:t>
                            </m:r>
                          </m:sup>
                        </m:sSubSup>
                      </m:den>
                    </m:f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Gain:</a:t>
                </a:r>
              </a:p>
              <a:p>
                <a:pPr lvl="2"/>
                <a:r>
                  <a:rPr lang="en-US" sz="1800" b="0" dirty="0"/>
                  <a:t>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35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BCA17-1F71-874A-A11F-B930A5CFE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5612" y="2022545"/>
            <a:ext cx="7413187" cy="28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150" y="2817325"/>
            <a:ext cx="1362269" cy="611675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7726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Procedure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Far-field of the open-ended waveguide feed (analytical derivations)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Equivalent currents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Electric far-field</a:t>
            </a:r>
          </a:p>
          <a:p>
            <a:pPr marL="549275" lvl="4" indent="-285750">
              <a:buFont typeface="Arial" panose="020B0604020202020204" pitchFamily="34" charset="0"/>
              <a:buChar char="•"/>
            </a:pPr>
            <a:r>
              <a:rPr lang="en-US" dirty="0"/>
              <a:t>Optimization of the waveguide dimensions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Transmission coefficients at lens interface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Equivalent aperture currents of the lens (analytical)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Far-field of the lens (numerical)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Optimization of the lens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4" name="Ondertitel 33">
            <a:extLst>
              <a:ext uri="{FF2B5EF4-FFF2-40B4-BE49-F238E27FC236}">
                <a16:creationId xmlns:a16="http://schemas.microsoft.com/office/drawing/2014/main" id="{55F2191D-2484-4649-8731-A1464E3FA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Petar V Peshev</a:t>
            </a:r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304" y="3123162"/>
            <a:ext cx="2360646" cy="611675"/>
          </a:xfrm>
        </p:spPr>
        <p:txBody>
          <a:bodyPr/>
          <a:lstStyle/>
          <a:p>
            <a:r>
              <a:rPr lang="en-US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277254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A: Phase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2"/>
                <a:r>
                  <a:rPr lang="en-US" dirty="0"/>
                  <a:t>Phase is constant at lens aperture; therefore, the aperture field phase can be </a:t>
                </a:r>
              </a:p>
              <a:p>
                <a:pPr lvl="2"/>
                <a:r>
                  <a:rPr lang="en-US" dirty="0"/>
                  <a:t>either neglected or calculated on the aperture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It has been chosen for the phase to be neglected</a:t>
                </a:r>
              </a:p>
              <a:p>
                <a:pPr lvl="2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𝑊𝐺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𝑇𝐸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𝑊𝐺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b="0" dirty="0"/>
                  <a:t>However, due to an error in the function calculat</a:t>
                </a:r>
                <a:r>
                  <a:rPr lang="en-US" dirty="0"/>
                  <a:t>ing the feed’s electric field, the phase was </a:t>
                </a:r>
              </a:p>
              <a:p>
                <a:pPr lvl="2"/>
                <a:r>
                  <a:rPr lang="en-US" dirty="0"/>
                  <a:t>not neglected, but calculated over the lens interface</a:t>
                </a:r>
                <a:endParaRPr lang="en-US" b="0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 descr="A picture containing diagram, line, circle&#10;&#10;Description automatically generated">
            <a:extLst>
              <a:ext uri="{FF2B5EF4-FFF2-40B4-BE49-F238E27FC236}">
                <a16:creationId xmlns:a16="http://schemas.microsoft.com/office/drawing/2014/main" id="{4AFF6129-15B4-D05C-D1F3-498FCA986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52" y="836431"/>
            <a:ext cx="408432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Appendix B: Improvements</a:t>
            </a:r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en-US" dirty="0"/>
              <a:t>In order to improve the lens antenna design, matching layer should be considered.</a:t>
            </a:r>
          </a:p>
          <a:p>
            <a:pPr lvl="2"/>
            <a:endParaRPr lang="en-US" dirty="0"/>
          </a:p>
          <a:p>
            <a:pPr lvl="2"/>
            <a:r>
              <a:rPr lang="en-US" b="0" dirty="0"/>
              <a:t>By implementing a matching layer at the lens interface</a:t>
            </a:r>
            <a:r>
              <a:rPr lang="en-US" dirty="0"/>
              <a:t>, the transmission coefficient is increased.</a:t>
            </a:r>
          </a:p>
          <a:p>
            <a:pPr lvl="2"/>
            <a:r>
              <a:rPr lang="en-US" dirty="0"/>
              <a:t>However, the angular domain remains the same.</a:t>
            </a:r>
          </a:p>
        </p:txBody>
      </p:sp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Feed Equivalent Currents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Electric field in waveguide (fundamental TE10 mode)</a:t>
                </a:r>
              </a:p>
              <a:p>
                <a:pPr lvl="2"/>
                <a:r>
                  <a:rPr lang="en-US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sz="18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800" dirty="0"/>
                  <a:t>;</a:t>
                </a:r>
              </a:p>
              <a:p>
                <a:pPr lvl="2"/>
                <a:r>
                  <a:rPr lang="en-US" dirty="0"/>
                  <a:t>wave is propagating in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-direction and bounded by the waveguide; considering</a:t>
                </a:r>
              </a:p>
              <a:p>
                <a:pPr lvl="2"/>
                <a:r>
                  <a:rPr lang="en-US" dirty="0"/>
                  <a:t>feed’s aperture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rect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rect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</m:oMath>
                </a14:m>
                <a:r>
                  <a:rPr lang="en-US" sz="1800" dirty="0"/>
                  <a:t>  at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2"/>
                <a:r>
                  <a:rPr lang="en-US" dirty="0"/>
                  <a:t>Transmission coefficient at waveguide-dielectric interface (normal incidence)</a:t>
                </a:r>
              </a:p>
              <a:p>
                <a:pPr lvl="2"/>
                <a:r>
                  <a:rPr lang="en-US" sz="1800" dirty="0"/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𝑊𝐺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𝑊𝐺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𝑊𝐺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1800" dirty="0"/>
                  <a:t>   </a:t>
                </a:r>
                <a:r>
                  <a:rPr lang="en-US" dirty="0"/>
                  <a:t>and 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electric field at waveguide aperture</a:t>
                </a:r>
              </a:p>
              <a:p>
                <a:pPr lvl="2"/>
                <a:r>
                  <a:rPr lang="en-US" sz="18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rect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rect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func>
                  </m:oMath>
                </a14:m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 descr="A picture containing line, diagram, plot, font&#10;&#10;Description automatically generated">
            <a:extLst>
              <a:ext uri="{FF2B5EF4-FFF2-40B4-BE49-F238E27FC236}">
                <a16:creationId xmlns:a16="http://schemas.microsoft.com/office/drawing/2014/main" id="{320FFF3B-C470-AAE7-A09A-69E7A8C40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0" y="1231572"/>
            <a:ext cx="2975356" cy="25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4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Feed Equivalent Currents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Equivalent magnetic current (equivalence with PEC + image theorem)</a:t>
                </a:r>
              </a:p>
              <a:p>
                <a:pPr lvl="2"/>
                <a:r>
                  <a:rPr lang="en-US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𝑊𝐺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:r>
                  <a:rPr lang="en-US" dirty="0"/>
                  <a:t>and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the equivalent magnetic current distribution</a:t>
                </a:r>
                <a:endParaRPr lang="en-US" sz="1800" dirty="0"/>
              </a:p>
              <a:p>
                <a:pPr lvl="2"/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rect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rect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func>
                  </m:oMath>
                </a14:m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FFF3B-C470-AAE7-A09A-69E7A8C40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515" y="741499"/>
            <a:ext cx="2846666" cy="55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Feed Far-Field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Electric far-field of feed</a:t>
                </a:r>
              </a:p>
              <a:p>
                <a:pPr lvl="2"/>
                <a:r>
                  <a:rPr lang="en-US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̿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FT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𝑊𝐺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𝑗𝑘𝑟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Fourier Transform of feed’s magnetic current</a:t>
                </a:r>
              </a:p>
              <a:p>
                <a:pPr lvl="2"/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FT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acc>
                          <m:accPr>
                            <m:chr m:val="⃗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}=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𝑊𝐺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𝑇𝐸</m:t>
                        </m:r>
                      </m:sup>
                    </m:sSubSup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sSubSup>
                              <m:sSub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sinc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func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with</a:t>
                </a:r>
              </a:p>
              <a:p>
                <a:pPr lvl="2"/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̿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func>
                        </m:e>
                      </m:mr>
                      <m:mr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func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mr>
                    </m:m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func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func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</m:func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therefore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𝑊𝐺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𝑗𝑘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𝑊𝐺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𝑇𝐸</m:t>
                          </m:r>
                        </m:sup>
                      </m:sSubSup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sinc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𝑗𝑘𝑟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7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Waveguide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Required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r>
                  <a:rPr lang="en-US" dirty="0"/>
                  <a:t>, additional 9.5 GHz of spacing at each sideband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GHz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&lt;80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GHz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(absolute supported limits)</a:t>
                </a:r>
              </a:p>
              <a:p>
                <a:pPr lvl="2"/>
                <a:endParaRPr lang="en-US" sz="1800" dirty="0"/>
              </a:p>
              <a:p>
                <a:pPr lvl="2"/>
                <a:r>
                  <a:rPr lang="en-US" dirty="0"/>
                  <a:t>Second mode: TE01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Minimum waveguide length</a:t>
                </a:r>
              </a:p>
              <a:p>
                <a:pPr lvl="2"/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𝑇𝐸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b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60 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GHz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=2.5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Maximum waveguide width</a:t>
                </a:r>
              </a:p>
              <a:p>
                <a:pPr lvl="2"/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𝑇𝐸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b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80 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GHz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=1.88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Absolute limits: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=1.88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9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Waveguide-Lens Transmission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dirty="0"/>
                  <a:t>Reflection coefficient decreases and transmission</a:t>
                </a:r>
              </a:p>
              <a:p>
                <a:pPr lvl="2"/>
                <a:r>
                  <a:rPr lang="en-US" dirty="0"/>
                  <a:t>coefficient increases, 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increases </a:t>
                </a:r>
              </a:p>
              <a:p>
                <a:pPr lvl="2"/>
                <a:r>
                  <a:rPr lang="en-US" sz="1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𝑊𝐺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2"/>
                <a:endParaRPr lang="en-US" sz="1800" dirty="0"/>
              </a:p>
              <a:p>
                <a:pPr lvl="2"/>
                <a:r>
                  <a:rPr lang="en-US" b="1" dirty="0"/>
                  <a:t>Goal:</a:t>
                </a:r>
                <a:r>
                  <a:rPr lang="en-US" dirty="0"/>
                  <a:t> high initial transmission coefficient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Chosen initial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at a point providing sufficiently</a:t>
                </a:r>
              </a:p>
              <a:p>
                <a:pPr lvl="2"/>
                <a:r>
                  <a:rPr lang="en-US" dirty="0"/>
                  <a:t>close to the transmission coefficient’s final value</a:t>
                </a:r>
              </a:p>
              <a:p>
                <a:pPr lvl="2"/>
                <a:r>
                  <a:rPr lang="en-US" dirty="0"/>
                  <a:t>     initial: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=3.5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3" name="Picture 2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DCE8CDF6-2107-CD98-4F58-C4C53EB99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98" y="1078312"/>
            <a:ext cx="6545477" cy="3489060"/>
          </a:xfrm>
          <a:prstGeom prst="rect">
            <a:avLst/>
          </a:prstGeom>
        </p:spPr>
      </p:pic>
      <p:pic>
        <p:nvPicPr>
          <p:cNvPr id="7" name="Picture 6" descr="A picture containing text, line, number, font&#10;&#10;Description automatically generated">
            <a:extLst>
              <a:ext uri="{FF2B5EF4-FFF2-40B4-BE49-F238E27FC236}">
                <a16:creationId xmlns:a16="http://schemas.microsoft.com/office/drawing/2014/main" id="{53E8F296-D797-3697-B7E6-7158D35C1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98" y="4927371"/>
            <a:ext cx="5268971" cy="7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/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US" dirty="0"/>
              <a:t>Waveguide Optimization: Silicon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8" name="Tijdelijke aanduiding voor verticale tekst 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</p:spPr>
            <p:txBody>
              <a:bodyPr/>
              <a:lstStyle/>
              <a:p>
                <a:pPr lvl="2"/>
                <a:r>
                  <a:rPr lang="en-US" b="1" dirty="0"/>
                  <a:t>Goal:</a:t>
                </a:r>
                <a:r>
                  <a:rPr lang="en-US" dirty="0"/>
                  <a:t> uniform lens equivalent aperture current distribution </a:t>
                </a:r>
              </a:p>
              <a:p>
                <a:pPr lvl="2"/>
                <a:r>
                  <a:rPr lang="en-US" dirty="0"/>
                  <a:t>(airy pattern)</a:t>
                </a:r>
              </a:p>
              <a:p>
                <a:pPr lvl="2"/>
                <a:r>
                  <a:rPr lang="en-US" b="1" dirty="0"/>
                  <a:t>Strategy:</a:t>
                </a:r>
                <a:r>
                  <a:rPr lang="en-US" dirty="0"/>
                  <a:t> equal main lobe’s beamwidth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main lobe’s beamwidth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; </a:t>
                </a:r>
              </a:p>
              <a:p>
                <a:pPr lvl="2"/>
                <a:r>
                  <a:rPr lang="en-US" dirty="0"/>
                  <a:t>however,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at maximum</a:t>
                </a:r>
              </a:p>
              <a:p>
                <a:pPr lvl="2"/>
                <a:r>
                  <a:rPr lang="en-US" dirty="0"/>
                  <a:t>Hence, decrease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increase main lobe’s beamwidth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Final waveguide dimensions for silicon lens:</a:t>
                </a:r>
              </a:p>
              <a:p>
                <a:pPr lvl="2"/>
                <a:r>
                  <a:rPr lang="en-US" sz="1800" b="0" dirty="0"/>
                  <a:t>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=2.8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=1.88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8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158" name="Tijdelijke aanduiding voor verticale teks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499" y="1591899"/>
                <a:ext cx="10773502" cy="4356465"/>
              </a:xfrm>
              <a:prstGeom prst="rect">
                <a:avLst/>
              </a:prstGeom>
              <a:blipFill>
                <a:blip r:embed="rId2"/>
                <a:stretch>
                  <a:fillRect l="-1188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9" name="Tijdelijke aanduiding voor datum 3"/>
          <p:cNvSpPr txBox="1"/>
          <p:nvPr/>
        </p:nvSpPr>
        <p:spPr>
          <a:xfrm>
            <a:off x="9789848" y="6240205"/>
            <a:ext cx="118110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r>
              <a:rPr lang="en-US" dirty="0"/>
              <a:t>30-07-2023</a:t>
            </a:r>
            <a:endParaRPr dirty="0"/>
          </a:p>
        </p:txBody>
      </p:sp>
      <p:pic>
        <p:nvPicPr>
          <p:cNvPr id="4" name="Picture 3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0393BEBD-6083-E6D7-B3FA-3AC3E943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14" y="615606"/>
            <a:ext cx="4959725" cy="2734137"/>
          </a:xfrm>
          <a:prstGeom prst="rect">
            <a:avLst/>
          </a:prstGeom>
        </p:spPr>
      </p:pic>
      <p:pic>
        <p:nvPicPr>
          <p:cNvPr id="6" name="Picture 5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3097676E-929E-9103-3FA7-61C0084B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14" y="3384553"/>
            <a:ext cx="4955754" cy="27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s uitgebreid sjabloon" id="{7ABB9B31-C26E-9F45-B8E1-C4367596BD41}" vid="{D87E1F4C-5743-0647-9856-AA25850189FC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78a322-d110-404d-8591-8977e4f7768d">
      <UserInfo>
        <DisplayName>Jip Harthoorn</DisplayName>
        <AccountId>4450</AccountId>
        <AccountType/>
      </UserInfo>
      <UserInfo>
        <DisplayName>Roos-Anne Klok</DisplayName>
        <AccountId>6596</AccountId>
        <AccountType/>
      </UserInfo>
      <UserInfo>
        <DisplayName>Ties Kukler</DisplayName>
        <AccountId>6597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A568F7-A774-482F-B5F0-2BA4960E3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267568-1C19-45B7-9A10-46A54BABB3BA}">
  <ds:schemaRefs>
    <ds:schemaRef ds:uri="http://schemas.microsoft.com/office/2006/metadata/properties"/>
    <ds:schemaRef ds:uri="http://schemas.microsoft.com/office/infopath/2007/PartnerControls"/>
    <ds:schemaRef ds:uri="4878a322-d110-404d-8591-8977e4f7768d"/>
  </ds:schemaRefs>
</ds:datastoreItem>
</file>

<file path=customXml/itemProps3.xml><?xml version="1.0" encoding="utf-8"?>
<ds:datastoreItem xmlns:ds="http://schemas.openxmlformats.org/officeDocument/2006/customXml" ds:itemID="{D3907AC6-0320-4B90-94BB-78233CD636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 Delft</Template>
  <TotalTime>1697</TotalTime>
  <Words>1266</Words>
  <Application>Microsoft Office PowerPoint</Application>
  <PresentationFormat>Widescreen</PresentationFormat>
  <Paragraphs>239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Helvetica</vt:lpstr>
      <vt:lpstr>Roboto Slab Regular Regular</vt:lpstr>
      <vt:lpstr>Wingdings</vt:lpstr>
      <vt:lpstr>TU Delft</vt:lpstr>
      <vt:lpstr>PowerPoint Presentation</vt:lpstr>
      <vt:lpstr>Constraints &amp; Requirements</vt:lpstr>
      <vt:lpstr>Procedure</vt:lpstr>
      <vt:lpstr>Feed Equivalent Currents (1)</vt:lpstr>
      <vt:lpstr>Feed Equivalent Currents (2)</vt:lpstr>
      <vt:lpstr>Feed Far-Field</vt:lpstr>
      <vt:lpstr>Waveguide Considerations</vt:lpstr>
      <vt:lpstr>Waveguide-Lens Transmission</vt:lpstr>
      <vt:lpstr>Waveguide Optimization: Silicon</vt:lpstr>
      <vt:lpstr>Waveguide Optimization: Quartz</vt:lpstr>
      <vt:lpstr>Waveguide Optimization: Plastic</vt:lpstr>
      <vt:lpstr>Waveguide Optimization</vt:lpstr>
      <vt:lpstr>Transmission Coefficient: Flat Interface</vt:lpstr>
      <vt:lpstr>Transmission Coefficient: Elliptical Interface</vt:lpstr>
      <vt:lpstr>Elliptical Lens Geometry</vt:lpstr>
      <vt:lpstr>Equivalent Aperture Current</vt:lpstr>
      <vt:lpstr>Lens Far-Field</vt:lpstr>
      <vt:lpstr>Lens Far-Field Optimization: Silicon Lens</vt:lpstr>
      <vt:lpstr>Equivalent Aperture Current: Silicon Lens</vt:lpstr>
      <vt:lpstr>Radiation Pattern: Silicon Lens</vt:lpstr>
      <vt:lpstr>Lens Far-Field Optimization: Quartz Lens</vt:lpstr>
      <vt:lpstr>Equivalent Aperture Current: Quartz Lens</vt:lpstr>
      <vt:lpstr>Radiation Pattern: Quartz Lens</vt:lpstr>
      <vt:lpstr>Lens Far-Field Optimization: Plastic Lens</vt:lpstr>
      <vt:lpstr>Equivalent Aperture Current: Plastic Lens</vt:lpstr>
      <vt:lpstr>Radiation Pattern: Plastic Lens</vt:lpstr>
      <vt:lpstr>Radiation Patterns Comparison</vt:lpstr>
      <vt:lpstr>Lens Antenna Specifications</vt:lpstr>
      <vt:lpstr>Q &amp; A</vt:lpstr>
      <vt:lpstr>Thank you for your attention</vt:lpstr>
      <vt:lpstr>Appendices</vt:lpstr>
      <vt:lpstr>Appendix A: Phase Error</vt:lpstr>
      <vt:lpstr>Appendix B: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Petar Peshev</cp:lastModifiedBy>
  <cp:revision>27</cp:revision>
  <dcterms:created xsi:type="dcterms:W3CDTF">2022-12-05T11:14:18Z</dcterms:created>
  <dcterms:modified xsi:type="dcterms:W3CDTF">2023-06-30T09:46:10Z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