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sldIdLst>
    <p:sldId id="259" r:id="rId5"/>
    <p:sldId id="260" r:id="rId6"/>
    <p:sldId id="305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32" r:id="rId19"/>
    <p:sldId id="304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841"/>
    <a:srgbClr val="0076C2"/>
    <a:srgbClr val="6CC24A"/>
    <a:srgbClr val="009B77"/>
    <a:srgbClr val="01B8C9"/>
    <a:srgbClr val="0066A2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F0"/>
          </a:solidFill>
        </a:fill>
      </a:tcStyle>
    </a:wholeTbl>
    <a:band2H>
      <a:tcTxStyle/>
      <a:tcStyle>
        <a:tcBdr/>
        <a:fill>
          <a:solidFill>
            <a:srgbClr val="E6F0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4CE"/>
          </a:solidFill>
        </a:fill>
      </a:tcStyle>
    </a:wholeTbl>
    <a:band2H>
      <a:tcTxStyle/>
      <a:tcStyle>
        <a:tcBdr/>
        <a:fill>
          <a:solidFill>
            <a:srgbClr val="FBEB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CCC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Shape 3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44" name="Shape 3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8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18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Rechthoek 6"/>
          <p:cNvSpPr/>
          <p:nvPr/>
        </p:nvSpPr>
        <p:spPr>
          <a:xfrm>
            <a:off x="-10751" y="0"/>
            <a:ext cx="12202752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Plaats hier de titel van de presentatie, max. 2 regels"/>
          <p:cNvSpPr txBox="1">
            <a:spLocks noGrp="1"/>
          </p:cNvSpPr>
          <p:nvPr>
            <p:ph type="title" hasCustomPrompt="1"/>
          </p:nvPr>
        </p:nvSpPr>
        <p:spPr>
          <a:xfrm>
            <a:off x="2153412" y="3879851"/>
            <a:ext cx="9358257" cy="16210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800">
                <a:solidFill>
                  <a:srgbClr val="FFFFFF"/>
                </a:solidFill>
              </a:defRPr>
            </a:lvl1pPr>
          </a:lstStyle>
          <a:p>
            <a:r>
              <a:t>Plaats hier de titel van de presentatie, max. 2 regels</a:t>
            </a:r>
          </a:p>
        </p:txBody>
      </p:sp>
      <p:sp>
        <p:nvSpPr>
          <p:cNvPr id="129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82466" y="5664394"/>
            <a:ext cx="3729204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 algn="r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 algn="r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 algn="r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4" name="Tijdelijke aanduiding voor tekst 49"/>
          <p:cNvSpPr>
            <a:spLocks noGrp="1"/>
          </p:cNvSpPr>
          <p:nvPr>
            <p:ph type="body" idx="21" hasCustomPrompt="1"/>
          </p:nvPr>
        </p:nvSpPr>
        <p:spPr>
          <a:xfrm>
            <a:off x="-10752" y="0"/>
            <a:ext cx="12202753" cy="6858000"/>
          </a:xfrm>
          <a:prstGeom prst="rect">
            <a:avLst/>
          </a:prstGeom>
          <a:solidFill>
            <a:srgbClr val="EE6841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</a:lstStyle>
          <a:p>
            <a:r>
              <a:rPr dirty="0"/>
              <a:t>  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FD562B1-BCC1-B244-96D2-5173AD701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450" y="5847858"/>
            <a:ext cx="1460500" cy="698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D758576-971B-12E6-3AB6-1451C6D985DA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F9CE39B7-93C8-2E32-521C-157105C2A5D6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08E526D3-65E2-5006-C064-4511CB6ED9BF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A9304E01-55C6-940C-A97B-068E4352F929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63D51E31-8AB4-9146-CA78-F5DA5C0EC404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958E94FF-4656-9940-D56F-7CE7E2E92313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EDC84AE6-1D5B-F436-3203-74DEFCF086FF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0DE6B1D8-FDA6-5401-15A3-A11A76259357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E1201A95-E4B7-FBDC-DEB3-FD4FDBCE270A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B7A611EB-BF7A-73FF-0295-9B632D3C6309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393F0DB9-9F80-02F8-7D77-3EF3832579F1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6319A806-549E-C1D9-1757-06A8DE8805A6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0324CDB4-546F-4B79-144B-1DF8E00D248C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EB08E198-E566-586D-085B-F5CDF3D69F2A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0" name="Rechthoek 6"/>
          <p:cNvSpPr/>
          <p:nvPr/>
        </p:nvSpPr>
        <p:spPr>
          <a:xfrm>
            <a:off x="-12032" y="-1"/>
            <a:ext cx="12204032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r>
              <a:rPr dirty="0">
                <a:solidFill>
                  <a:schemeClr val="tx1"/>
                </a:solidFill>
              </a:rPr>
              <a:t> + </a:t>
            </a:r>
            <a:r>
              <a:rPr dirty="0" err="1">
                <a:solidFill>
                  <a:schemeClr val="tx1"/>
                </a:solidFill>
              </a:rPr>
              <a:t>Beeld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2" name="Tijdelijke aanduiding voor afbeelding 16"/>
          <p:cNvSpPr>
            <a:spLocks noGrp="1"/>
          </p:cNvSpPr>
          <p:nvPr>
            <p:ph type="pic" idx="21"/>
          </p:nvPr>
        </p:nvSpPr>
        <p:spPr>
          <a:xfrm>
            <a:off x="4852465" y="0"/>
            <a:ext cx="7339534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98500" y="4883660"/>
            <a:ext cx="3729203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4" name="Tijdelijke aanduiding voor tekst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8" y="1413981"/>
            <a:ext cx="3729206" cy="29254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38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Plaats hier de titel van de presentatie</a:t>
            </a:r>
          </a:p>
        </p:txBody>
      </p:sp>
      <p:sp>
        <p:nvSpPr>
          <p:cNvPr id="255" name="Tijdelijke aanduiding voor tekst 17"/>
          <p:cNvSpPr>
            <a:spLocks noGrp="1"/>
          </p:cNvSpPr>
          <p:nvPr>
            <p:ph type="body" sz="quarter" idx="23" hasCustomPrompt="1"/>
          </p:nvPr>
        </p:nvSpPr>
        <p:spPr>
          <a:xfrm>
            <a:off x="698500" y="5377708"/>
            <a:ext cx="1454400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t>  </a:t>
            </a:r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8B2F066-9B7C-C54F-9CB0-80B54583A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019F3B0-4BAF-EA30-F836-4562B6EAB892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1CF5C932-1356-6894-19BD-0FDD262C8DDB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C2275E72-6637-6988-3F63-3BB1096036C3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0AB7C8AD-72A6-C65E-99B7-9C56AE09F36C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ED7DAE38-A8C4-2B5D-221D-B0A085E52676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4B9E84CB-D134-B33F-7307-55C4A10630DF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FFDB5618-B6FA-CA63-52FC-BA20419B137D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0956B755-6F14-4395-83F6-CF4277191DD2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C42A36CF-B4BA-97B0-B114-3B5A08125DDB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FC1A66D1-EA8F-2092-09A9-B4D062AC8453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0656F673-BAF4-A9BC-7E09-9CA3BEC84785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853BB7FC-4F06-EF01-3862-4544C25FD8E3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1AD9DBE5-9A72-492A-F820-BA184314FECB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D2CF1E7C-4855-8B65-B737-C12A243271E8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1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0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2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Alleen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titel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64C503-FD27-FDA1-A825-712987131EC0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8FC6E029-7CCC-6ADB-A5C7-46F9C76DB31C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4EE7186A-2085-F84B-1CF4-7E9AFA943641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8E766E5E-5110-C66C-CD2E-CA96800DBAF9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94DB9CAC-7A6C-2619-0765-F7CFEEA7FE88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93A0FD7A-5073-BDB9-DF49-6EFD1C50E98A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0BA35742-3908-3C2E-DF31-C012F7DB6DE4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D072F63C-FDEF-DA22-1670-1D6E31088BBF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CC0B0749-EA54-1B89-E6B3-57E8C560111A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3D1B735C-4EEE-E425-B29B-A6A77ED2F2F7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B6EAF65A-C1F7-C71F-2174-E6B778A0F339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5BF42E74-3D15-7512-3DC3-70A2E5669AA1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754CDB38-D4EC-443C-3C35-8A392E5EC661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F876CF9F-4986-91F8-56F1-B8AA1FF70D63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2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7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1591900"/>
            <a:ext cx="10773500" cy="4356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5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0B7463-1E23-7A77-370D-F1C5A97C8C53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02BEC49E-92A1-D661-CFF7-4A588C9666C3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BE33077B-06BD-C5ED-F705-463F49444ED8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CF95C14C-5A5B-CD99-57DB-5963981970ED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B6482C68-326A-6F2A-8E40-3AC0B08867FF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B28CDFF9-380D-8112-2CF3-A3D26E90CF34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60717622-F1EB-C8A5-81A9-DFB6FAFBD6FF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D753D436-4F2A-5A44-360C-A7D2AF1EBD5E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C360367D-A8A9-8BFD-BB3F-BF64BC50E95C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FBEA09B5-01F7-93C2-E444-83E0CCD5B29C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CD5B965E-5DF7-EEAA-4E40-FF543AF9B0E4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D18BD92B-B222-7DCC-A8FC-9C0E49DD7C6C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6F85E697-7B1F-A190-1C94-E0645E93FE3A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284E5B60-3177-5DD3-97B7-5239D1922521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B2A1188-7655-3942-B402-ABAD519EE9F7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96A52489-BD48-5A40-AF40-C7FE89A516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0"/>
            <a:ext cx="12202750" cy="6858000"/>
          </a:xfrm>
          <a:custGeom>
            <a:avLst/>
            <a:gdLst>
              <a:gd name="connsiteX0" fmla="*/ 12202750 w 12202750"/>
              <a:gd name="connsiteY0" fmla="*/ 4626493 h 6858000"/>
              <a:gd name="connsiteX1" fmla="*/ 12202750 w 12202750"/>
              <a:gd name="connsiteY1" fmla="*/ 6858000 h 6858000"/>
              <a:gd name="connsiteX2" fmla="*/ 11270933 w 12202750"/>
              <a:gd name="connsiteY2" fmla="*/ 6858000 h 6858000"/>
              <a:gd name="connsiteX3" fmla="*/ 11292806 w 12202750"/>
              <a:gd name="connsiteY3" fmla="*/ 6823366 h 6858000"/>
              <a:gd name="connsiteX4" fmla="*/ 12132976 w 12202750"/>
              <a:gd name="connsiteY4" fmla="*/ 4864546 h 6858000"/>
              <a:gd name="connsiteX5" fmla="*/ 7211067 w 12202750"/>
              <a:gd name="connsiteY5" fmla="*/ 0 h 6858000"/>
              <a:gd name="connsiteX6" fmla="*/ 12202750 w 12202750"/>
              <a:gd name="connsiteY6" fmla="*/ 0 h 6858000"/>
              <a:gd name="connsiteX7" fmla="*/ 12202750 w 12202750"/>
              <a:gd name="connsiteY7" fmla="*/ 1701685 h 6858000"/>
              <a:gd name="connsiteX8" fmla="*/ 12201531 w 12202750"/>
              <a:gd name="connsiteY8" fmla="*/ 1703737 h 6858000"/>
              <a:gd name="connsiteX9" fmla="*/ 12013073 w 12202750"/>
              <a:gd name="connsiteY9" fmla="*/ 2040528 h 6858000"/>
              <a:gd name="connsiteX10" fmla="*/ 6393116 w 12202750"/>
              <a:gd name="connsiteY10" fmla="*/ 3130572 h 6858000"/>
              <a:gd name="connsiteX11" fmla="*/ 7006806 w 12202750"/>
              <a:gd name="connsiteY11" fmla="*/ 307865 h 6858000"/>
              <a:gd name="connsiteX12" fmla="*/ 0 w 12202750"/>
              <a:gd name="connsiteY12" fmla="*/ 0 h 6858000"/>
              <a:gd name="connsiteX13" fmla="*/ 4305911 w 12202750"/>
              <a:gd name="connsiteY13" fmla="*/ 0 h 6858000"/>
              <a:gd name="connsiteX14" fmla="*/ 4155867 w 12202750"/>
              <a:gd name="connsiteY14" fmla="*/ 111493 h 6858000"/>
              <a:gd name="connsiteX15" fmla="*/ 71946 w 12202750"/>
              <a:gd name="connsiteY15" fmla="*/ 4799708 h 6858000"/>
              <a:gd name="connsiteX16" fmla="*/ 0 w 12202750"/>
              <a:gd name="connsiteY16" fmla="*/ 50361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8000">
                <a:moveTo>
                  <a:pt x="12202750" y="4626493"/>
                </a:moveTo>
                <a:lnTo>
                  <a:pt x="12202750" y="6858000"/>
                </a:lnTo>
                <a:lnTo>
                  <a:pt x="11270933" y="6858000"/>
                </a:lnTo>
                <a:lnTo>
                  <a:pt x="11292806" y="6823366"/>
                </a:lnTo>
                <a:cubicBezTo>
                  <a:pt x="11642946" y="6229435"/>
                  <a:pt x="11912279" y="5587138"/>
                  <a:pt x="12132976" y="4864546"/>
                </a:cubicBezTo>
                <a:close/>
                <a:moveTo>
                  <a:pt x="7211067" y="0"/>
                </a:moveTo>
                <a:lnTo>
                  <a:pt x="12202750" y="0"/>
                </a:lnTo>
                <a:lnTo>
                  <a:pt x="12202750" y="1701685"/>
                </a:lnTo>
                <a:lnTo>
                  <a:pt x="12201531" y="1703737"/>
                </a:lnTo>
                <a:cubicBezTo>
                  <a:pt x="12144874" y="1802592"/>
                  <a:pt x="12082910" y="1915911"/>
                  <a:pt x="12013073" y="2040528"/>
                </a:cubicBezTo>
                <a:cubicBezTo>
                  <a:pt x="10966860" y="3848144"/>
                  <a:pt x="7570785" y="5940600"/>
                  <a:pt x="6393116" y="3130572"/>
                </a:cubicBezTo>
                <a:cubicBezTo>
                  <a:pt x="5995310" y="2183970"/>
                  <a:pt x="6384878" y="1279305"/>
                  <a:pt x="7006806" y="307865"/>
                </a:cubicBezTo>
                <a:close/>
                <a:moveTo>
                  <a:pt x="0" y="0"/>
                </a:moveTo>
                <a:lnTo>
                  <a:pt x="4305911" y="0"/>
                </a:lnTo>
                <a:lnTo>
                  <a:pt x="4155867" y="111493"/>
                </a:lnTo>
                <a:cubicBezTo>
                  <a:pt x="2427429" y="1408339"/>
                  <a:pt x="762773" y="2806566"/>
                  <a:pt x="71946" y="4799708"/>
                </a:cubicBezTo>
                <a:lnTo>
                  <a:pt x="0" y="503612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7AE71AD1-5D76-2045-8B27-CC0C09C9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FCFFB82-1AE5-3D4E-9AD9-487B27ADF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664394"/>
            <a:ext cx="5415669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79C7039-4CB9-294D-98BC-738FE5C22E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" name="Rechthoek 6"/>
          <p:cNvSpPr/>
          <p:nvPr/>
        </p:nvSpPr>
        <p:spPr>
          <a:xfrm>
            <a:off x="161518" y="119267"/>
            <a:ext cx="11868965" cy="6408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Logo (</a:t>
            </a:r>
            <a:r>
              <a:rPr dirty="0" err="1">
                <a:solidFill>
                  <a:schemeClr val="tx1"/>
                </a:solidFill>
              </a:rPr>
              <a:t>Animatie</a:t>
            </a:r>
            <a:r>
              <a:rPr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Freeform 5"/>
          <p:cNvSpPr/>
          <p:nvPr/>
        </p:nvSpPr>
        <p:spPr>
          <a:xfrm>
            <a:off x="4543471" y="3282713"/>
            <a:ext cx="950757" cy="103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Freeform 6"/>
          <p:cNvSpPr/>
          <p:nvPr/>
        </p:nvSpPr>
        <p:spPr>
          <a:xfrm>
            <a:off x="3518892" y="3282713"/>
            <a:ext cx="892593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Freeform 7"/>
          <p:cNvSpPr/>
          <p:nvPr/>
        </p:nvSpPr>
        <p:spPr>
          <a:xfrm>
            <a:off x="3790419" y="2276031"/>
            <a:ext cx="943961" cy="94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5" h="21600" extrusionOk="0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Freeform 8"/>
          <p:cNvSpPr/>
          <p:nvPr/>
        </p:nvSpPr>
        <p:spPr>
          <a:xfrm>
            <a:off x="6713432" y="3569060"/>
            <a:ext cx="624144" cy="75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Rectangle 9"/>
          <p:cNvSpPr/>
          <p:nvPr/>
        </p:nvSpPr>
        <p:spPr>
          <a:xfrm>
            <a:off x="7500883" y="3282713"/>
            <a:ext cx="118566" cy="10089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Freeform 10"/>
          <p:cNvSpPr/>
          <p:nvPr/>
        </p:nvSpPr>
        <p:spPr>
          <a:xfrm>
            <a:off x="7767094" y="3269291"/>
            <a:ext cx="447416" cy="102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Freeform 11"/>
          <p:cNvSpPr/>
          <p:nvPr/>
        </p:nvSpPr>
        <p:spPr>
          <a:xfrm>
            <a:off x="8272673" y="3403515"/>
            <a:ext cx="400437" cy="917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Freeform 12"/>
          <p:cNvSpPr/>
          <p:nvPr/>
        </p:nvSpPr>
        <p:spPr>
          <a:xfrm>
            <a:off x="5776098" y="3282713"/>
            <a:ext cx="803111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2D9A86-3508-DAB2-7698-A3FE350EE781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E64386FC-E977-960D-4694-D83DA282B29C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518CE64D-C78A-5C10-8FA2-7B23550C97F3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389C4348-5B35-A2E4-0489-4E77F425953C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8C45F389-8AAE-2FF5-5B7E-F369874D8E75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4CBEF854-F5B9-0C06-7B32-61183F2F2B07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702FA59F-B182-EDAB-4F17-32AA37F3D1B7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92E03678-5989-3328-6963-3FB01CEABEB5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D18AFFD9-66C7-E96F-EBFA-81E828C5EC97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762F9A0E-B30F-D76E-E3CA-B8BF5A46F81D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BAED1172-C5F0-9CD9-35A8-E2672853823D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733B84F8-C746-3B32-10B3-337B858CC1BD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5B710809-5809-0D20-4B27-002049D94252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DEC67B99-E84F-227C-FBED-284074421C1A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74" r:id="rId5"/>
  </p:sldLayoutIdLst>
  <p:transition spd="med"/>
  <p:hf sldNum="0" hdr="0" ft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9pPr>
    </p:titleStyle>
    <p:bodyStyle>
      <a:lvl1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38162" marR="0" indent="-274638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rabi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lphaL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G"/><Relationship Id="rId5" Type="http://schemas.openxmlformats.org/officeDocument/2006/relationships/image" Target="../media/image31.jpeg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Ondertitel 23"/>
          <p:cNvSpPr txBox="1">
            <a:spLocks noGrp="1"/>
          </p:cNvSpPr>
          <p:nvPr>
            <p:ph type="body" sz="quarter" idx="1"/>
          </p:nvPr>
        </p:nvSpPr>
        <p:spPr>
          <a:xfrm>
            <a:off x="698504" y="4173147"/>
            <a:ext cx="3729203" cy="248473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Petar V Peshev</a:t>
            </a:r>
            <a:endParaRPr dirty="0"/>
          </a:p>
        </p:txBody>
      </p:sp>
      <p:sp>
        <p:nvSpPr>
          <p:cNvPr id="3153" name="Tijdelijke aanduiding voor tekst 18"/>
          <p:cNvSpPr>
            <a:spLocks noGrp="1"/>
          </p:cNvSpPr>
          <p:nvPr>
            <p:ph type="body" idx="22"/>
          </p:nvPr>
        </p:nvSpPr>
        <p:spPr>
          <a:xfrm>
            <a:off x="698502" y="1388064"/>
            <a:ext cx="3202942" cy="23650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/>
              <a:t>Planar PCB Antenna of Two Dipoles </a:t>
            </a:r>
          </a:p>
        </p:txBody>
      </p:sp>
      <p:sp>
        <p:nvSpPr>
          <p:cNvPr id="3154" name="Tijdelijke aanduiding voor tekst 42"/>
          <p:cNvSpPr>
            <a:spLocks noGrp="1"/>
          </p:cNvSpPr>
          <p:nvPr>
            <p:ph type="body" idx="23"/>
          </p:nvPr>
        </p:nvSpPr>
        <p:spPr>
          <a:xfrm>
            <a:off x="698504" y="4667195"/>
            <a:ext cx="1454400" cy="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25000" lnSpcReduction="20000"/>
          </a:bodyPr>
          <a:lstStyle/>
          <a:p>
            <a:r>
              <a:t> </a:t>
            </a:r>
          </a:p>
        </p:txBody>
      </p:sp>
      <p:sp>
        <p:nvSpPr>
          <p:cNvPr id="8" name="Ondertitel 23">
            <a:extLst>
              <a:ext uri="{FF2B5EF4-FFF2-40B4-BE49-F238E27FC236}">
                <a16:creationId xmlns:a16="http://schemas.microsoft.com/office/drawing/2014/main" id="{8C119672-74E1-1A23-2CDC-429F081ADBD7}"/>
              </a:ext>
            </a:extLst>
          </p:cNvPr>
          <p:cNvSpPr txBox="1">
            <a:spLocks/>
          </p:cNvSpPr>
          <p:nvPr/>
        </p:nvSpPr>
        <p:spPr>
          <a:xfrm>
            <a:off x="698504" y="4911527"/>
            <a:ext cx="3729203" cy="551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Autofit/>
          </a:bodyPr>
          <a:lstStyle>
            <a:lvl1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538162" marR="0" indent="-276225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AutoNum type="alphaLcPeriod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538162" marR="0" indent="-276225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▪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50000"/>
              </a:lnSpc>
            </a:pPr>
            <a:r>
              <a:rPr lang="en-US" dirty="0"/>
              <a:t>EE4620 Spectral Domain Methods </a:t>
            </a:r>
          </a:p>
          <a:p>
            <a:pPr>
              <a:lnSpc>
                <a:spcPct val="50000"/>
              </a:lnSpc>
            </a:pPr>
            <a:r>
              <a:rPr lang="en-US" dirty="0"/>
              <a:t>in Electromagnetics</a:t>
            </a:r>
          </a:p>
        </p:txBody>
      </p:sp>
      <p:grpSp>
        <p:nvGrpSpPr>
          <p:cNvPr id="2" name="Tijdelijke aanduiding voor afbeelding 38">
            <a:extLst>
              <a:ext uri="{FF2B5EF4-FFF2-40B4-BE49-F238E27FC236}">
                <a16:creationId xmlns:a16="http://schemas.microsoft.com/office/drawing/2014/main" id="{5B42C3F1-B135-7504-BA27-D01F2C1421D9}"/>
              </a:ext>
            </a:extLst>
          </p:cNvPr>
          <p:cNvGrpSpPr/>
          <p:nvPr/>
        </p:nvGrpSpPr>
        <p:grpSpPr>
          <a:xfrm>
            <a:off x="4852465" y="-2"/>
            <a:ext cx="7339535" cy="6858002"/>
            <a:chOff x="0" y="-1"/>
            <a:chExt cx="7339533" cy="6858002"/>
          </a:xfrm>
        </p:grpSpPr>
        <p:sp>
          <p:nvSpPr>
            <p:cNvPr id="3" name="Rectangle">
              <a:extLst>
                <a:ext uri="{FF2B5EF4-FFF2-40B4-BE49-F238E27FC236}">
                  <a16:creationId xmlns:a16="http://schemas.microsoft.com/office/drawing/2014/main" id="{08EEB8B0-4704-49B1-D1A1-74EB5FA8AB3F}"/>
                </a:ext>
              </a:extLst>
            </p:cNvPr>
            <p:cNvSpPr/>
            <p:nvPr/>
          </p:nvSpPr>
          <p:spPr>
            <a:xfrm>
              <a:off x="0" y="0"/>
              <a:ext cx="7339533" cy="6858000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/>
            </a:p>
          </p:txBody>
        </p:sp>
        <p:pic>
          <p:nvPicPr>
            <p:cNvPr id="4" name="image11.jpeg">
              <a:extLst>
                <a:ext uri="{FF2B5EF4-FFF2-40B4-BE49-F238E27FC236}">
                  <a16:creationId xmlns:a16="http://schemas.microsoft.com/office/drawing/2014/main" id="{7F095726-5B39-A708-99D1-074ABF662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2" b="32"/>
            <a:stretch>
              <a:fillRect/>
            </a:stretch>
          </p:blipFill>
          <p:spPr>
            <a:xfrm>
              <a:off x="0" y="-1"/>
              <a:ext cx="7339533" cy="6858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Surface Wave Minimization (2)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20-09-2023</a:t>
            </a:r>
          </a:p>
        </p:txBody>
      </p:sp>
      <p:pic>
        <p:nvPicPr>
          <p:cNvPr id="3" name="Picture 2" descr="A diagram of a circle with a number of circles&#10;&#10;Description automatically generated">
            <a:extLst>
              <a:ext uri="{FF2B5EF4-FFF2-40B4-BE49-F238E27FC236}">
                <a16:creationId xmlns:a16="http://schemas.microsoft.com/office/drawing/2014/main" id="{CA5A5B99-25DD-218D-C5BF-494549E6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35" y="1678586"/>
            <a:ext cx="5264265" cy="3930035"/>
          </a:xfrm>
          <a:prstGeom prst="rect">
            <a:avLst/>
          </a:prstGeom>
        </p:spPr>
      </p:pic>
      <p:pic>
        <p:nvPicPr>
          <p:cNvPr id="7" name="Picture 6" descr="A graph of a power line&#10;&#10;Description automatically generated with medium confidence">
            <a:extLst>
              <a:ext uri="{FF2B5EF4-FFF2-40B4-BE49-F238E27FC236}">
                <a16:creationId xmlns:a16="http://schemas.microsoft.com/office/drawing/2014/main" id="{A85EA34A-97C3-68C7-1B2D-5A9195871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77" y="1885002"/>
            <a:ext cx="6373623" cy="30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Slot Below Substrate (1)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Free space solution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Substrate solution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Dispersion equation (same as for ground substrate)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20-09-2023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5F1F2-5AE5-9296-75C1-A9FF74884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741" y="1833119"/>
            <a:ext cx="3368040" cy="815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BA4274-503E-1998-16DE-80023E39D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638" y="3028363"/>
            <a:ext cx="3276600" cy="902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86D4EF-DD7A-EBF0-6433-F33E5F34B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927" y="5157136"/>
            <a:ext cx="2674050" cy="395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73FD00-7C9C-73FA-C118-89B8CCB1D8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8896" y="2232660"/>
            <a:ext cx="2197886" cy="2392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63A0A1-B0E8-0C1C-4471-C61C60EF4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638" y="4511009"/>
            <a:ext cx="2674050" cy="5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9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Slot Below Substrate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Expectation: </a:t>
                </a:r>
                <a:r>
                  <a:rPr lang="en-US" dirty="0"/>
                  <a:t>Higher dielectric permittivity</a:t>
                </a:r>
              </a:p>
              <a:p>
                <a:pPr lvl="2"/>
                <a:r>
                  <a:rPr lang="en-US" dirty="0"/>
                  <a:t>increases the front-to-back ratio, resulting in</a:t>
                </a:r>
              </a:p>
              <a:p>
                <a:pPr lvl="2"/>
                <a:r>
                  <a:rPr lang="en-US" dirty="0"/>
                  <a:t>higher radiated power</a:t>
                </a:r>
              </a:p>
              <a:p>
                <a:pPr lvl="2"/>
                <a:endParaRPr lang="en-US" dirty="0"/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TM0 surface wave propagates in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/>
                  <a:t> plane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minimize the power lost in the TM0</a:t>
                </a:r>
              </a:p>
              <a:p>
                <a:pPr lvl="2"/>
                <a:r>
                  <a:rPr lang="en-US" dirty="0"/>
                  <a:t>surface wave, the slots need to be in on the </a:t>
                </a:r>
              </a:p>
              <a:p>
                <a:pPr lvl="2"/>
                <a:r>
                  <a:rPr lang="en-US" dirty="0"/>
                  <a:t>same tangential axis</a:t>
                </a:r>
              </a:p>
            </p:txBody>
          </p:sp>
        </mc:Choice>
        <mc:Fallback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20-09-2023</a:t>
            </a:r>
          </a:p>
        </p:txBody>
      </p:sp>
      <p:pic>
        <p:nvPicPr>
          <p:cNvPr id="5" name="Picture 4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4AF5C7B7-463F-3BB4-7AD2-911A1C3DD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2" y="4907961"/>
            <a:ext cx="5455920" cy="716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8350B-7D8E-9D9A-6A36-992BEFD93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5200" y="1523741"/>
            <a:ext cx="2801516" cy="2390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4F2517-6B10-836E-37E5-E93D629EE8C7}"/>
              </a:ext>
            </a:extLst>
          </p:cNvPr>
          <p:cNvSpPr txBox="1"/>
          <p:nvPr/>
        </p:nvSpPr>
        <p:spPr>
          <a:xfrm>
            <a:off x="6327514" y="4073455"/>
            <a:ext cx="491140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Characterization of Printed Transmission Lines at High Frequencies Using quasi-analytical expressions, M.Sc. Thesis, Sven van </a:t>
            </a:r>
            <a:r>
              <a:rPr kumimoji="0" lang="en-GB" sz="1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Berkel</a:t>
            </a:r>
            <a:r>
              <a:rPr lang="en-GB" sz="1000" i="1" dirty="0"/>
              <a:t>, 23</a:t>
            </a:r>
            <a:r>
              <a:rPr lang="en-GB" sz="1000" i="1" baseline="30000" dirty="0"/>
              <a:t>rd</a:t>
            </a:r>
            <a:r>
              <a:rPr lang="en-GB" sz="1000" i="1" dirty="0"/>
              <a:t> April 2015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23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Slot Below Substrate (3)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Higher permittivity results in higher</a:t>
            </a:r>
          </a:p>
          <a:p>
            <a:pPr lvl="2"/>
            <a:r>
              <a:rPr lang="en-US" dirty="0"/>
              <a:t>front-to-back ratio and higher radiated power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However, higher permittivity increases </a:t>
            </a:r>
          </a:p>
          <a:p>
            <a:pPr lvl="2"/>
            <a:r>
              <a:rPr lang="en-US" dirty="0"/>
              <a:t>the losses in surface wave (reduces surface</a:t>
            </a:r>
          </a:p>
          <a:p>
            <a:pPr lvl="2"/>
            <a:r>
              <a:rPr lang="en-US" dirty="0"/>
              <a:t>wave efficiency); these, surface wave must</a:t>
            </a:r>
          </a:p>
          <a:p>
            <a:pPr lvl="2"/>
            <a:r>
              <a:rPr lang="en-US" dirty="0"/>
              <a:t>be minimized</a:t>
            </a:r>
          </a:p>
          <a:p>
            <a:pPr lvl="2"/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b="1" dirty="0"/>
              <a:t>Conclusion: </a:t>
            </a:r>
            <a:r>
              <a:rPr lang="en-US" dirty="0"/>
              <a:t>It is more convenient to use</a:t>
            </a:r>
          </a:p>
          <a:p>
            <a:pPr lvl="2"/>
            <a:r>
              <a:rPr lang="en-US" dirty="0"/>
              <a:t>slots to increase the front-to-back ratio, when</a:t>
            </a:r>
          </a:p>
          <a:p>
            <a:pPr lvl="2"/>
            <a:r>
              <a:rPr lang="en-US" dirty="0"/>
              <a:t>the surface waves are minimized / cancelled</a:t>
            </a:r>
          </a:p>
          <a:p>
            <a:pPr lvl="2"/>
            <a:endParaRPr lang="en-US" b="1" dirty="0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20-09-2023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041224-6422-D940-B92C-B181B2AA3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8963" y="1591899"/>
            <a:ext cx="7293036" cy="38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Slot Surface Wave Cancellation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Double arc slot achieves full cancellation</a:t>
            </a:r>
          </a:p>
          <a:p>
            <a:pPr lvl="2"/>
            <a:r>
              <a:rPr lang="en-US" dirty="0"/>
              <a:t>of surface waves, but limits the bandwidth</a:t>
            </a:r>
          </a:p>
          <a:p>
            <a:pPr lvl="2"/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ADL has angle-dependent refractive </a:t>
            </a:r>
          </a:p>
          <a:p>
            <a:pPr lvl="2"/>
            <a:r>
              <a:rPr lang="en-US" dirty="0"/>
              <a:t>Index, it can be used to increase the </a:t>
            </a:r>
          </a:p>
          <a:p>
            <a:pPr lvl="2"/>
            <a:r>
              <a:rPr lang="en-US" dirty="0"/>
              <a:t>front-to-back ratio, while not allowing surface</a:t>
            </a:r>
          </a:p>
          <a:p>
            <a:pPr lvl="2"/>
            <a:r>
              <a:rPr lang="en-US" dirty="0"/>
              <a:t>waves to propagate; results in high bandwidth</a:t>
            </a:r>
          </a:p>
          <a:p>
            <a:pPr lvl="2"/>
            <a:r>
              <a:rPr lang="en-US" dirty="0"/>
              <a:t>and no surface waves</a:t>
            </a:r>
          </a:p>
          <a:p>
            <a:pPr lvl="2"/>
            <a:endParaRPr lang="en-US" dirty="0"/>
          </a:p>
          <a:p>
            <a:pPr lvl="2"/>
            <a:endParaRPr lang="en-US" b="1" dirty="0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20-09-2023</a:t>
            </a:r>
          </a:p>
        </p:txBody>
      </p:sp>
      <p:pic>
        <p:nvPicPr>
          <p:cNvPr id="4" name="Picture 3" descr="A math equations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A8737D37-33A4-09BB-EF86-E114204FB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9" y="4656485"/>
            <a:ext cx="18135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150" y="2817325"/>
            <a:ext cx="1362269" cy="611675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7285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4" name="Ondertitel 33">
            <a:extLst>
              <a:ext uri="{FF2B5EF4-FFF2-40B4-BE49-F238E27FC236}">
                <a16:creationId xmlns:a16="http://schemas.microsoft.com/office/drawing/2014/main" id="{55F2191D-2484-4649-8731-A1464E3FA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Petar V Peshev</a:t>
            </a:r>
          </a:p>
        </p:txBody>
      </p:sp>
    </p:spTree>
    <p:extLst>
      <p:ext uri="{BB962C8B-B14F-4D97-AF65-F5344CB8AC3E}">
        <p14:creationId xmlns:p14="http://schemas.microsoft.com/office/powerpoint/2010/main" val="30401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Solutions of grounded substrate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Substrate permittivity &amp; height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en-US" dirty="0"/>
              <a:t>Surface wave modes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en-US" dirty="0"/>
              <a:t>Surface wave power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en-US" dirty="0"/>
              <a:t>Reference with higher permittivity dielectric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Minimization of surface waves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Slots below substrate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Cancellation of surface waves in slots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20-09-2023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Grounded Substrate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Free space solution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Substrate solution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Dispersion equation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20-09-2023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5F1F2-5AE5-9296-75C1-A9FF74884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443" y="1951110"/>
            <a:ext cx="3368040" cy="1049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BA4274-503E-1998-16DE-80023E39D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061" y="3429000"/>
            <a:ext cx="3276600" cy="1197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86D4EF-DD7A-EBF0-6433-F33E5F34B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061" y="5293296"/>
            <a:ext cx="3970020" cy="395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73FD00-7C9C-73FA-C118-89B8CCB1D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4602" y="1591899"/>
            <a:ext cx="2621280" cy="2392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7B1AAC-2A5F-6343-1FCB-21AF1E3B955B}"/>
              </a:ext>
            </a:extLst>
          </p:cNvPr>
          <p:cNvSpPr txBox="1"/>
          <p:nvPr/>
        </p:nvSpPr>
        <p:spPr>
          <a:xfrm>
            <a:off x="5966219" y="3930446"/>
            <a:ext cx="491140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EE4620 Spectral Methods in Electromagnetics: Spectral Green’s Function for Stratified Media MATLAB Instruction 1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, Prof. Shahab Dabironezare, 3</a:t>
            </a:r>
            <a:r>
              <a:rPr kumimoji="0" lang="en-US" sz="1000" b="0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rd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May 2023</a:t>
            </a:r>
          </a:p>
        </p:txBody>
      </p:sp>
    </p:spTree>
    <p:extLst>
      <p:ext uri="{BB962C8B-B14F-4D97-AF65-F5344CB8AC3E}">
        <p14:creationId xmlns:p14="http://schemas.microsoft.com/office/powerpoint/2010/main" val="29817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Surface Wave Modes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For TM0 and TE1 modes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TE1 starts propagating at around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20-09-2023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6D4EF-DD7A-EBF0-6433-F33E5F34B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019" y="2018189"/>
            <a:ext cx="3239830" cy="44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041224-6422-D940-B92C-B181B2AA3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332" y="1596334"/>
            <a:ext cx="7020668" cy="3742360"/>
          </a:xfrm>
          <a:prstGeom prst="rect">
            <a:avLst/>
          </a:prstGeom>
        </p:spPr>
      </p:pic>
      <p:pic>
        <p:nvPicPr>
          <p:cNvPr id="5" name="Picture 4" descr="A black text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748E505E-6CD3-275A-51A0-63FE9EA16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19" y="3467514"/>
            <a:ext cx="147066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6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Surface Wave Power (1)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601230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For TM0 surface wave power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For TE1 surface wave power</a:t>
            </a:r>
          </a:p>
          <a:p>
            <a:pPr lvl="2"/>
            <a:endParaRPr lang="en-US" b="1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b="1" dirty="0"/>
              <a:t>Expectation: </a:t>
            </a:r>
            <a:r>
              <a:rPr lang="en-US" dirty="0"/>
              <a:t>Higher substrate </a:t>
            </a:r>
          </a:p>
          <a:p>
            <a:pPr lvl="2"/>
            <a:r>
              <a:rPr lang="en-US" dirty="0"/>
              <a:t>permittivity decreases the front-to-back ratio</a:t>
            </a:r>
          </a:p>
          <a:p>
            <a:pPr lvl="2"/>
            <a:r>
              <a:rPr lang="en-US" dirty="0"/>
              <a:t>and results in more power added to the</a:t>
            </a:r>
          </a:p>
          <a:p>
            <a:pPr lvl="2"/>
            <a:r>
              <a:rPr lang="en-US" dirty="0"/>
              <a:t>surface wave (higher substrate permittivity higher losses)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20-09-2023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FE0CE-3B55-F031-568A-A4EE9B02E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01" y="1950798"/>
            <a:ext cx="7360920" cy="754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0E4D6B-AECE-4B58-0C0D-BEBAFE696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01" y="3064077"/>
            <a:ext cx="743712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5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Surface Wave Power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Elementary current source</a:t>
                </a:r>
              </a:p>
              <a:p>
                <a:pPr lvl="2"/>
                <a:endParaRPr lang="en-US" dirty="0"/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Higher permittivity results in more power</a:t>
                </a:r>
              </a:p>
              <a:p>
                <a:pPr lvl="2"/>
                <a:r>
                  <a:rPr lang="en-US" dirty="0"/>
                  <a:t>in surface waves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low substrate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≤0.15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2"/>
                <a:r>
                  <a:rPr lang="en-US" dirty="0"/>
                  <a:t>surface wave power is minimum; however,</a:t>
                </a:r>
              </a:p>
              <a:p>
                <a:pPr lvl="2"/>
                <a:r>
                  <a:rPr lang="en-US" dirty="0"/>
                  <a:t>there is limitation in the bandwidth (dipole </a:t>
                </a:r>
              </a:p>
              <a:p>
                <a:pPr lvl="2"/>
                <a:r>
                  <a:rPr lang="en-US" dirty="0"/>
                  <a:t>is close to the ground plane)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low substrate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2"/>
                <a:r>
                  <a:rPr lang="en-US" dirty="0"/>
                  <a:t>larger bandwidth, no TE1 mode, and highest </a:t>
                </a:r>
              </a:p>
              <a:p>
                <a:pPr lvl="2"/>
                <a:r>
                  <a:rPr lang="en-US" dirty="0"/>
                  <a:t>radiated power; however, largest TM0</a:t>
                </a:r>
              </a:p>
              <a:p>
                <a:pPr lvl="2"/>
                <a:r>
                  <a:rPr lang="en-US" dirty="0"/>
                  <a:t>surface wave power</a:t>
                </a:r>
              </a:p>
            </p:txBody>
          </p:sp>
        </mc:Choice>
        <mc:Fallback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20-09-2023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041224-6422-D940-B92C-B181B2AA3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8962" y="1591899"/>
            <a:ext cx="7293038" cy="3887546"/>
          </a:xfrm>
          <a:prstGeom prst="rect">
            <a:avLst/>
          </a:prstGeom>
        </p:spPr>
      </p:pic>
      <p:pic>
        <p:nvPicPr>
          <p:cNvPr id="4" name="Picture 3" descr="A math equation with arrows and numbers&#10;&#10;Description automatically generated with medium confidence">
            <a:extLst>
              <a:ext uri="{FF2B5EF4-FFF2-40B4-BE49-F238E27FC236}">
                <a16:creationId xmlns:a16="http://schemas.microsoft.com/office/drawing/2014/main" id="{5D8F29B3-9054-5B2A-E149-631C01F6B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12" y="1817369"/>
            <a:ext cx="1082040" cy="4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Substrate Permittivity &amp; 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Dielectric with lowest permittivity is </a:t>
                </a:r>
              </a:p>
              <a:p>
                <a:pPr lvl="2"/>
                <a:r>
                  <a:rPr lang="en-US" dirty="0"/>
                  <a:t>chosen to decrease the power in the surface</a:t>
                </a:r>
              </a:p>
              <a:p>
                <a:pPr lvl="2"/>
                <a:r>
                  <a:rPr lang="en-US" dirty="0"/>
                  <a:t>waves (PTFE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maximize the bandwidth and radiated</a:t>
                </a:r>
              </a:p>
              <a:p>
                <a:pPr lvl="2"/>
                <a:r>
                  <a:rPr lang="en-US" dirty="0"/>
                  <a:t>power, while cutting-off the TE1 mode, the </a:t>
                </a:r>
              </a:p>
              <a:p>
                <a:pPr lvl="2"/>
                <a:r>
                  <a:rPr lang="en-US" dirty="0"/>
                  <a:t>height is chosen at quarter-wavelength of </a:t>
                </a:r>
              </a:p>
              <a:p>
                <a:pPr lvl="2"/>
                <a:r>
                  <a:rPr lang="en-US" dirty="0"/>
                  <a:t>dielectric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quarter-wavelength, the radiated and </a:t>
                </a:r>
              </a:p>
              <a:p>
                <a:pPr lvl="2"/>
                <a:r>
                  <a:rPr lang="en-US" dirty="0"/>
                  <a:t>reflected wave from the ground plane add </a:t>
                </a:r>
              </a:p>
              <a:p>
                <a:pPr lvl="2"/>
                <a:r>
                  <a:rPr lang="en-US" dirty="0"/>
                  <a:t>constructively, increasing the radiated power</a:t>
                </a:r>
              </a:p>
            </p:txBody>
          </p:sp>
        </mc:Choice>
        <mc:Fallback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20-09-2023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041224-6422-D940-B92C-B181B2AA3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0245" y="981318"/>
            <a:ext cx="4845819" cy="2583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7025D-56E0-B008-CF4C-E6B51EAB5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0245" y="3564376"/>
            <a:ext cx="4845816" cy="25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1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Reference With Higher Permittivity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20-09-2023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6C2A-5574-BA82-0CBD-DF36B2B0E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70" y="1897696"/>
            <a:ext cx="6007030" cy="32020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BC20A4-230E-C3D5-5D58-A57DC59D3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897696"/>
            <a:ext cx="6007033" cy="32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2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Surface Wave Minimization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the chosen parameters, only TM0</a:t>
                </a:r>
              </a:p>
              <a:p>
                <a:pPr lvl="2"/>
                <a:r>
                  <a:rPr lang="en-US" dirty="0"/>
                  <a:t>surface wave propagates</a:t>
                </a:r>
              </a:p>
              <a:p>
                <a:pPr lvl="2"/>
                <a:endParaRPr lang="en-US" dirty="0"/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TM0 surface wave propagates in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/>
                  <a:t> plane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minimize the power lost in the TM0</a:t>
                </a:r>
              </a:p>
              <a:p>
                <a:pPr lvl="2"/>
                <a:r>
                  <a:rPr lang="en-US" dirty="0"/>
                  <a:t>surface wave, the dipoles need to be on the </a:t>
                </a:r>
              </a:p>
              <a:p>
                <a:pPr lvl="2"/>
                <a:r>
                  <a:rPr lang="en-US" dirty="0"/>
                  <a:t>same longitudinal axis</a:t>
                </a:r>
              </a:p>
            </p:txBody>
          </p:sp>
        </mc:Choice>
        <mc:Fallback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20-09-2023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22F33-E3FB-8AD0-AC59-E9BC41D7D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99" y="4591437"/>
            <a:ext cx="4887608" cy="1095037"/>
          </a:xfrm>
          <a:prstGeom prst="rect">
            <a:avLst/>
          </a:prstGeom>
        </p:spPr>
      </p:pic>
      <p:pic>
        <p:nvPicPr>
          <p:cNvPr id="6" name="Picture 5" descr="Diagram of a diagram of waves&#10;&#10;Description automatically generated">
            <a:extLst>
              <a:ext uri="{FF2B5EF4-FFF2-40B4-BE49-F238E27FC236}">
                <a16:creationId xmlns:a16="http://schemas.microsoft.com/office/drawing/2014/main" id="{1EFC49F3-1FAB-F9B0-345B-AD955A435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16" y="922811"/>
            <a:ext cx="2667000" cy="2461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727789-B3CA-16CB-25FB-2C243157434D}"/>
              </a:ext>
            </a:extLst>
          </p:cNvPr>
          <p:cNvSpPr txBox="1"/>
          <p:nvPr/>
        </p:nvSpPr>
        <p:spPr>
          <a:xfrm>
            <a:off x="6327514" y="3450681"/>
            <a:ext cx="491140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Characterization of Printed Transmission Lines at High Frequencies Using quasi-analytical expressions, M.Sc. Thesis, Sven van </a:t>
            </a:r>
            <a:r>
              <a:rPr kumimoji="0" lang="en-GB" sz="1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Berkel</a:t>
            </a:r>
            <a:r>
              <a:rPr lang="en-GB" sz="1000" i="1" dirty="0"/>
              <a:t>, 23</a:t>
            </a:r>
            <a:r>
              <a:rPr lang="en-GB" sz="1000" i="1" baseline="30000" dirty="0"/>
              <a:t>rd</a:t>
            </a:r>
            <a:r>
              <a:rPr lang="en-GB" sz="1000" i="1" dirty="0"/>
              <a:t> April 2015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 yellow sticky note with a diagram&#10;&#10;Description automatically generated">
            <a:extLst>
              <a:ext uri="{FF2B5EF4-FFF2-40B4-BE49-F238E27FC236}">
                <a16:creationId xmlns:a16="http://schemas.microsoft.com/office/drawing/2014/main" id="{AF5F8A67-EE7F-841A-328B-13D59800D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85" y="4095867"/>
            <a:ext cx="3451860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8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is uitgebreid sjabloon" id="{7ABB9B31-C26E-9F45-B8E1-C4367596BD41}" vid="{D87E1F4C-5743-0647-9856-AA25850189FC}"/>
    </a:ext>
  </a:extLst>
</a:theme>
</file>

<file path=ppt/theme/theme2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78a322-d110-404d-8591-8977e4f7768d">
      <UserInfo>
        <DisplayName>Jip Harthoorn</DisplayName>
        <AccountId>4450</AccountId>
        <AccountType/>
      </UserInfo>
      <UserInfo>
        <DisplayName>Roos-Anne Klok</DisplayName>
        <AccountId>6596</AccountId>
        <AccountType/>
      </UserInfo>
      <UserInfo>
        <DisplayName>Ties Kukler</DisplayName>
        <AccountId>6597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D4DCF60591A44AAB3EE560AB47ABB" ma:contentTypeVersion="4" ma:contentTypeDescription="Een nieuw document maken." ma:contentTypeScope="" ma:versionID="82ac3a51116a7e2a5ddbdd1ed37f67c1">
  <xsd:schema xmlns:xsd="http://www.w3.org/2001/XMLSchema" xmlns:xs="http://www.w3.org/2001/XMLSchema" xmlns:p="http://schemas.microsoft.com/office/2006/metadata/properties" xmlns:ns2="0fee4eeb-e725-4e09-a2c6-b2e7e1963b2c" xmlns:ns3="4878a322-d110-404d-8591-8977e4f7768d" targetNamespace="http://schemas.microsoft.com/office/2006/metadata/properties" ma:root="true" ma:fieldsID="d0d60f5b3da63a431ec21b1780a4f539" ns2:_="" ns3:_="">
    <xsd:import namespace="0fee4eeb-e725-4e09-a2c6-b2e7e1963b2c"/>
    <xsd:import namespace="4878a322-d110-404d-8591-8977e4f776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e4eeb-e725-4e09-a2c6-b2e7e1963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8a322-d110-404d-8591-8977e4f776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267568-1C19-45B7-9A10-46A54BABB3BA}">
  <ds:schemaRefs>
    <ds:schemaRef ds:uri="http://schemas.microsoft.com/office/2006/metadata/properties"/>
    <ds:schemaRef ds:uri="http://schemas.microsoft.com/office/infopath/2007/PartnerControls"/>
    <ds:schemaRef ds:uri="4878a322-d110-404d-8591-8977e4f7768d"/>
  </ds:schemaRefs>
</ds:datastoreItem>
</file>

<file path=customXml/itemProps2.xml><?xml version="1.0" encoding="utf-8"?>
<ds:datastoreItem xmlns:ds="http://schemas.openxmlformats.org/officeDocument/2006/customXml" ds:itemID="{D3907AC6-0320-4B90-94BB-78233CD636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A568F7-A774-482F-B5F0-2BA4960E3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e4eeb-e725-4e09-a2c6-b2e7e1963b2c"/>
    <ds:schemaRef ds:uri="4878a322-d110-404d-8591-8977e4f776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 Delft</Template>
  <TotalTime>2850</TotalTime>
  <Words>609</Words>
  <Application>Microsoft Office PowerPoint</Application>
  <PresentationFormat>Widescreen</PresentationFormat>
  <Paragraphs>141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Helvetica</vt:lpstr>
      <vt:lpstr>Roboto Slab Regular Regular</vt:lpstr>
      <vt:lpstr>Wingdings</vt:lpstr>
      <vt:lpstr>TU Delft</vt:lpstr>
      <vt:lpstr>PowerPoint Presentation</vt:lpstr>
      <vt:lpstr>Table of Contents</vt:lpstr>
      <vt:lpstr>Grounded Substrate</vt:lpstr>
      <vt:lpstr>Surface Wave Modes</vt:lpstr>
      <vt:lpstr>Surface Wave Power (1)</vt:lpstr>
      <vt:lpstr>Surface Wave Power (2)</vt:lpstr>
      <vt:lpstr>Substrate Permittivity &amp; Height</vt:lpstr>
      <vt:lpstr>Reference With Higher Permittivity</vt:lpstr>
      <vt:lpstr>Surface Wave Minimization (1)</vt:lpstr>
      <vt:lpstr>Surface Wave Minimization (2)</vt:lpstr>
      <vt:lpstr>Slot Below Substrate (1)</vt:lpstr>
      <vt:lpstr>Slot Below Substrate (2)</vt:lpstr>
      <vt:lpstr>Slot Below Substrate (3)</vt:lpstr>
      <vt:lpstr>Slot Surface Wave Cancellation</vt:lpstr>
      <vt:lpstr>Q &amp; A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Petar Peshev</cp:lastModifiedBy>
  <cp:revision>33</cp:revision>
  <dcterms:created xsi:type="dcterms:W3CDTF">2022-12-05T11:14:18Z</dcterms:created>
  <dcterms:modified xsi:type="dcterms:W3CDTF">2023-09-19T23:41:17Z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0x01010051ED4DCF60591A44AAB3EE560AB47ABB</vt:lpwstr>
  </property>
</Properties>
</file>