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3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6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340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35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86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2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22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6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5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1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6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D4E4-B6F6-46DE-B3AC-E260F00888B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3C758-E969-4084-9B32-27AC29B6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13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rojecthub.arduino.cc/Shubhamkumar97/home-automation-using-arduino-and-bluetooth-control-2fd19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in/Generic-Channel-Relay-Module-Electronic/dp/B00C59NOHK" TargetMode="External"/><Relationship Id="rId13" Type="http://schemas.openxmlformats.org/officeDocument/2006/relationships/image" Target="../media/image5.jpeg"/><Relationship Id="rId18" Type="http://schemas.openxmlformats.org/officeDocument/2006/relationships/image" Target="../media/image10.jpeg"/><Relationship Id="rId3" Type="http://schemas.openxmlformats.org/officeDocument/2006/relationships/hyperlink" Target="https://www.electronicevolution.bg/bg-product-details-53.html" TargetMode="External"/><Relationship Id="rId7" Type="http://schemas.openxmlformats.org/officeDocument/2006/relationships/hyperlink" Target="https://octopart.com/tmp36gt9z-analog+devices-93082" TargetMode="External"/><Relationship Id="rId12" Type="http://schemas.openxmlformats.org/officeDocument/2006/relationships/image" Target="../media/image4.jpeg"/><Relationship Id="rId17" Type="http://schemas.openxmlformats.org/officeDocument/2006/relationships/image" Target="../media/image9.jpeg"/><Relationship Id="rId2" Type="http://schemas.openxmlformats.org/officeDocument/2006/relationships/hyperlink" Target="https://www.sparkfun.com/products/13285" TargetMode="Externa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e.arduino.cc/products/arduino-uno-rev3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www.sparkfun.com/products/9590" TargetMode="External"/><Relationship Id="rId15" Type="http://schemas.openxmlformats.org/officeDocument/2006/relationships/image" Target="../media/image7.jpeg"/><Relationship Id="rId10" Type="http://schemas.openxmlformats.org/officeDocument/2006/relationships/hyperlink" Target="https://elimex.bg/product/71199-kit-k2012-mikro-servo-motor-sg90-180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www.amazon.com/10pcs-Dependent-Resistor-Photoresistor-GL5528/dp/B00XDT8KI4" TargetMode="External"/><Relationship Id="rId9" Type="http://schemas.openxmlformats.org/officeDocument/2006/relationships/hyperlink" Target="https://www.sparkfun.com/products/11026" TargetMode="Externa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jqBG8-vRCA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18C6-0367-4EDF-9321-4ECA58985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i="0" dirty="0">
                <a:effectLst/>
                <a:latin typeface="Roboto" panose="02000000000000000000" pitchFamily="2" charset="0"/>
              </a:rPr>
              <a:t>Домашна автоматизация с помощта на Arduino и Bluetooth контрол</a:t>
            </a:r>
            <a:endParaRPr lang="en-US" dirty="0">
              <a:latin typeface="Inder" panose="020B06030305000608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B7C8-2508-4632-BBF4-3A1715553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0729" y="3763402"/>
            <a:ext cx="3487270" cy="871350"/>
          </a:xfrm>
        </p:spPr>
        <p:txBody>
          <a:bodyPr/>
          <a:lstStyle/>
          <a:p>
            <a:r>
              <a:rPr lang="bg-BG" dirty="0">
                <a:solidFill>
                  <a:schemeClr val="tx1">
                    <a:lumMod val="85000"/>
                  </a:schemeClr>
                </a:solidFill>
                <a:latin typeface="Inder" panose="020B0603030500060804" pitchFamily="34" charset="0"/>
              </a:rPr>
              <a:t>Автор: Петър Пенев</a:t>
            </a:r>
            <a:br>
              <a:rPr lang="bg-BG" dirty="0">
                <a:solidFill>
                  <a:schemeClr val="tx1">
                    <a:lumMod val="85000"/>
                  </a:schemeClr>
                </a:solidFill>
                <a:latin typeface="Inder" panose="020B0603030500060804" pitchFamily="34" charset="0"/>
              </a:rPr>
            </a:br>
            <a:r>
              <a:rPr lang="bg-BG" dirty="0">
                <a:solidFill>
                  <a:schemeClr val="tx1">
                    <a:lumMod val="85000"/>
                  </a:schemeClr>
                </a:solidFill>
                <a:latin typeface="Inder" panose="020B0603030500060804" pitchFamily="34" charset="0"/>
              </a:rPr>
              <a:t>№ 2101681010, СТД 3 курс</a:t>
            </a:r>
            <a:endParaRPr lang="en-US" dirty="0">
              <a:solidFill>
                <a:schemeClr val="tx1">
                  <a:lumMod val="85000"/>
                </a:schemeClr>
              </a:solidFill>
              <a:latin typeface="Inder" panose="020B060303050006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5870CA-4EC4-4B44-92A4-F6A54FB00D63}"/>
              </a:ext>
            </a:extLst>
          </p:cNvPr>
          <p:cNvSpPr txBox="1">
            <a:spLocks/>
          </p:cNvSpPr>
          <p:nvPr/>
        </p:nvSpPr>
        <p:spPr>
          <a:xfrm>
            <a:off x="1141413" y="18821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Код за домашна автоматизация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5B6DD-7F86-48FF-B604-AA3D6AC56167}"/>
              </a:ext>
            </a:extLst>
          </p:cNvPr>
          <p:cNvSpPr txBox="1"/>
          <p:nvPr/>
        </p:nvSpPr>
        <p:spPr>
          <a:xfrm>
            <a:off x="1286435" y="1825296"/>
            <a:ext cx="61049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void loop() {</a:t>
            </a:r>
          </a:p>
          <a:p>
            <a:r>
              <a:rPr lang="en-US">
                <a:latin typeface="Consolas" panose="020B0609020204030204" pitchFamily="49" charset="0"/>
              </a:rPr>
              <a:t> x=analogRead(0);</a:t>
            </a:r>
          </a:p>
          <a:p>
            <a:r>
              <a:rPr lang="en-US">
                <a:latin typeface="Consolas" panose="020B0609020204030204" pitchFamily="49" charset="0"/>
              </a:rPr>
              <a:t>                 //TEMP</a:t>
            </a:r>
          </a:p>
          <a:p>
            <a:r>
              <a:rPr lang="en-US">
                <a:latin typeface="Consolas" panose="020B0609020204030204" pitchFamily="49" charset="0"/>
              </a:rPr>
              <a:t>  y=((x/1024)*5)*100;</a:t>
            </a:r>
          </a:p>
          <a:p>
            <a:r>
              <a:rPr lang="en-US">
                <a:latin typeface="Consolas" panose="020B0609020204030204" pitchFamily="49" charset="0"/>
              </a:rPr>
              <a:t>  Serial.println(y);</a:t>
            </a:r>
          </a:p>
          <a:p>
            <a:r>
              <a:rPr lang="en-US">
                <a:latin typeface="Consolas" panose="020B0609020204030204" pitchFamily="49" charset="0"/>
              </a:rPr>
              <a:t>  delay(500);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  </a:t>
            </a:r>
          </a:p>
          <a:p>
            <a:r>
              <a:rPr lang="en-US">
                <a:latin typeface="Consolas" panose="020B0609020204030204" pitchFamily="49" charset="0"/>
              </a:rPr>
              <a:t>  if(y&gt;44)</a:t>
            </a:r>
          </a:p>
          <a:p>
            <a:r>
              <a:rPr lang="en-US">
                <a:latin typeface="Consolas" panose="020B0609020204030204" pitchFamily="49" charset="0"/>
              </a:rPr>
              <a:t>  {</a:t>
            </a:r>
          </a:p>
          <a:p>
            <a:r>
              <a:rPr lang="en-US">
                <a:latin typeface="Consolas" panose="020B0609020204030204" pitchFamily="49" charset="0"/>
              </a:rPr>
              <a:t>  digitalWrite(7,1);</a:t>
            </a:r>
          </a:p>
          <a:p>
            <a:r>
              <a:rPr lang="en-US">
                <a:latin typeface="Consolas" panose="020B0609020204030204" pitchFamily="49" charset="0"/>
              </a:rPr>
              <a:t>  }</a:t>
            </a:r>
          </a:p>
          <a:p>
            <a:r>
              <a:rPr lang="en-US">
                <a:latin typeface="Consolas" panose="020B0609020204030204" pitchFamily="49" charset="0"/>
              </a:rPr>
              <a:t>  else</a:t>
            </a:r>
          </a:p>
          <a:p>
            <a:r>
              <a:rPr lang="en-US">
                <a:latin typeface="Consolas" panose="020B0609020204030204" pitchFamily="49" charset="0"/>
              </a:rPr>
              <a:t>  {</a:t>
            </a:r>
          </a:p>
          <a:p>
            <a:r>
              <a:rPr lang="en-US">
                <a:latin typeface="Consolas" panose="020B0609020204030204" pitchFamily="49" charset="0"/>
              </a:rPr>
              <a:t>  digitalWrite(7,0);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3599A-79CC-43D2-8D0C-DC67B49A5360}"/>
              </a:ext>
            </a:extLst>
          </p:cNvPr>
          <p:cNvSpPr txBox="1"/>
          <p:nvPr/>
        </p:nvSpPr>
        <p:spPr>
          <a:xfrm>
            <a:off x="7203142" y="2464911"/>
            <a:ext cx="44509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delay(500);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//TEMP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digitalRead</a:t>
            </a:r>
            <a:r>
              <a:rPr lang="en-US" dirty="0">
                <a:latin typeface="Consolas" panose="020B0609020204030204" pitchFamily="49" charset="0"/>
              </a:rPr>
              <a:t>(8)==HIGH)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//</a:t>
            </a:r>
            <a:r>
              <a:rPr lang="en-US" dirty="0" err="1">
                <a:latin typeface="Consolas" panose="020B0609020204030204" pitchFamily="49" charset="0"/>
              </a:rPr>
              <a:t>pir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digitalWrite</a:t>
            </a:r>
            <a:r>
              <a:rPr lang="en-US" dirty="0">
                <a:latin typeface="Consolas" panose="020B0609020204030204" pitchFamily="49" charset="0"/>
              </a:rPr>
              <a:t>(9,HIGH);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else</a:t>
            </a:r>
          </a:p>
          <a:p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digitalWrite</a:t>
            </a:r>
            <a:r>
              <a:rPr lang="en-US" dirty="0">
                <a:latin typeface="Consolas" panose="020B0609020204030204" pitchFamily="49" charset="0"/>
              </a:rPr>
              <a:t>(9,LOW);}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63DBD78-0925-4DD2-97FA-78179D1D12F9}"/>
              </a:ext>
            </a:extLst>
          </p:cNvPr>
          <p:cNvCxnSpPr>
            <a:cxnSpLocks/>
          </p:cNvCxnSpPr>
          <p:nvPr/>
        </p:nvCxnSpPr>
        <p:spPr>
          <a:xfrm flipV="1">
            <a:off x="2761130" y="2698377"/>
            <a:ext cx="4419600" cy="3639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1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3EA1C1-53B7-42BD-9EA8-FD6AC723674A}"/>
              </a:ext>
            </a:extLst>
          </p:cNvPr>
          <p:cNvSpPr txBox="1">
            <a:spLocks/>
          </p:cNvSpPr>
          <p:nvPr/>
        </p:nvSpPr>
        <p:spPr>
          <a:xfrm>
            <a:off x="1141413" y="18821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Код за домашна автоматизация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E00EF-2170-47F4-BF47-8E5ADACED331}"/>
              </a:ext>
            </a:extLst>
          </p:cNvPr>
          <p:cNvSpPr txBox="1"/>
          <p:nvPr/>
        </p:nvSpPr>
        <p:spPr>
          <a:xfrm>
            <a:off x="1026459" y="1868474"/>
            <a:ext cx="567914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digitalWrite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trigPin</a:t>
            </a:r>
            <a:r>
              <a:rPr lang="en-US" dirty="0">
                <a:latin typeface="Consolas" panose="020B0609020204030204" pitchFamily="49" charset="0"/>
              </a:rPr>
              <a:t>, HIGH);  //ULTRA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delayMicroseconds</a:t>
            </a:r>
            <a:r>
              <a:rPr lang="en-US" dirty="0">
                <a:latin typeface="Consolas" panose="020B0609020204030204" pitchFamily="49" charset="0"/>
              </a:rPr>
              <a:t>(10);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digitalWrite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trigPin</a:t>
            </a:r>
            <a:r>
              <a:rPr lang="en-US" dirty="0">
                <a:latin typeface="Consolas" panose="020B0609020204030204" pitchFamily="49" charset="0"/>
              </a:rPr>
              <a:t>, LOW);</a:t>
            </a:r>
          </a:p>
          <a:p>
            <a:r>
              <a:rPr lang="en-US" dirty="0">
                <a:latin typeface="Consolas" panose="020B0609020204030204" pitchFamily="49" charset="0"/>
              </a:rPr>
              <a:t>   duration = </a:t>
            </a:r>
            <a:r>
              <a:rPr lang="en-US" dirty="0" err="1">
                <a:latin typeface="Consolas" panose="020B0609020204030204" pitchFamily="49" charset="0"/>
              </a:rPr>
              <a:t>pulseIn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echoPin</a:t>
            </a:r>
            <a:r>
              <a:rPr lang="en-US" dirty="0">
                <a:latin typeface="Consolas" panose="020B0609020204030204" pitchFamily="49" charset="0"/>
              </a:rPr>
              <a:t>, HIGH);</a:t>
            </a:r>
          </a:p>
          <a:p>
            <a:r>
              <a:rPr lang="en-US" dirty="0">
                <a:latin typeface="Consolas" panose="020B0609020204030204" pitchFamily="49" charset="0"/>
              </a:rPr>
              <a:t>   distance</a:t>
            </a:r>
          </a:p>
          <a:p>
            <a:r>
              <a:rPr lang="en-US" dirty="0">
                <a:latin typeface="Consolas" panose="020B0609020204030204" pitchFamily="49" charset="0"/>
              </a:rPr>
              <a:t>  = (duration/2) / 29.1;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(distance &gt;= 10 || distance &lt;= 0) </a:t>
            </a:r>
          </a:p>
          <a:p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// </a:t>
            </a:r>
            <a:r>
              <a:rPr lang="en-US" dirty="0" err="1">
                <a:latin typeface="Consolas" panose="020B0609020204030204" pitchFamily="49" charset="0"/>
              </a:rPr>
              <a:t>Serial.println</a:t>
            </a:r>
            <a:r>
              <a:rPr lang="en-US" dirty="0">
                <a:latin typeface="Consolas" panose="020B0609020204030204" pitchFamily="49" charset="0"/>
              </a:rPr>
              <a:t>("no object detected");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digitalWrite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ledPin,LOW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B9A7C-28EE-47EF-8B4B-337084E4448E}"/>
              </a:ext>
            </a:extLst>
          </p:cNvPr>
          <p:cNvSpPr txBox="1"/>
          <p:nvPr/>
        </p:nvSpPr>
        <p:spPr>
          <a:xfrm>
            <a:off x="7185211" y="1591475"/>
            <a:ext cx="48364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else </a:t>
            </a:r>
          </a:p>
          <a:p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Serial.println</a:t>
            </a:r>
            <a:r>
              <a:rPr lang="en-US" dirty="0">
                <a:latin typeface="Consolas" panose="020B0609020204030204" pitchFamily="49" charset="0"/>
              </a:rPr>
              <a:t>("object detected \</a:t>
            </a:r>
          </a:p>
          <a:p>
            <a:r>
              <a:rPr lang="en-US" dirty="0">
                <a:latin typeface="Consolas" panose="020B0609020204030204" pitchFamily="49" charset="0"/>
              </a:rPr>
              <a:t>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Serial.print</a:t>
            </a:r>
            <a:r>
              <a:rPr lang="en-US" dirty="0">
                <a:latin typeface="Consolas" panose="020B0609020204030204" pitchFamily="49" charset="0"/>
              </a:rPr>
              <a:t>("distance=</a:t>
            </a:r>
          </a:p>
          <a:p>
            <a:r>
              <a:rPr lang="en-US" dirty="0">
                <a:latin typeface="Consolas" panose="020B0609020204030204" pitchFamily="49" charset="0"/>
              </a:rPr>
              <a:t>  ");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Serial.print</a:t>
            </a:r>
            <a:r>
              <a:rPr lang="en-US" dirty="0">
                <a:latin typeface="Consolas" panose="020B0609020204030204" pitchFamily="49" charset="0"/>
              </a:rPr>
              <a:t>(distance);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digitalWrite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ledPin,HIGH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}                                              //ULTRA</a:t>
            </a:r>
          </a:p>
          <a:p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digitalRead</a:t>
            </a:r>
            <a:r>
              <a:rPr lang="en-US" dirty="0">
                <a:latin typeface="Consolas" panose="020B0609020204030204" pitchFamily="49" charset="0"/>
              </a:rPr>
              <a:t>(2)==HIGH)</a:t>
            </a:r>
          </a:p>
          <a:p>
            <a:r>
              <a:rPr lang="en-US" dirty="0">
                <a:latin typeface="Consolas" panose="020B0609020204030204" pitchFamily="49" charset="0"/>
              </a:rPr>
              <a:t>        //gate first        </a:t>
            </a:r>
          </a:p>
          <a:p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my.write</a:t>
            </a:r>
            <a:r>
              <a:rPr lang="en-US" dirty="0">
                <a:latin typeface="Consolas" panose="020B0609020204030204" pitchFamily="49" charset="0"/>
              </a:rPr>
              <a:t>(0);          //servo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9BA8F4A-924E-4A71-9A01-A0223C7492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9427" y="1770005"/>
            <a:ext cx="4247317" cy="4444252"/>
          </a:xfrm>
          <a:prstGeom prst="bentConnector4">
            <a:avLst>
              <a:gd name="adj1" fmla="val -5382"/>
              <a:gd name="adj2" fmla="val 819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8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A41571-5796-45E3-85E7-56B00B9418B4}"/>
              </a:ext>
            </a:extLst>
          </p:cNvPr>
          <p:cNvSpPr txBox="1">
            <a:spLocks/>
          </p:cNvSpPr>
          <p:nvPr/>
        </p:nvSpPr>
        <p:spPr>
          <a:xfrm>
            <a:off x="1141413" y="18821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Код за домашна автоматизация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1303F-35BE-4EE3-8922-A89BF552D8DC}"/>
              </a:ext>
            </a:extLst>
          </p:cNvPr>
          <p:cNvSpPr txBox="1"/>
          <p:nvPr/>
        </p:nvSpPr>
        <p:spPr>
          <a:xfrm>
            <a:off x="1141413" y="1390824"/>
            <a:ext cx="369952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else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my.write</a:t>
            </a:r>
            <a:r>
              <a:rPr lang="en-US" sz="1600" dirty="0">
                <a:latin typeface="Consolas" panose="020B0609020204030204" pitchFamily="49" charset="0"/>
              </a:rPr>
              <a:t>(90);  //servo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analogRead</a:t>
            </a:r>
            <a:r>
              <a:rPr lang="en-US" sz="1600" dirty="0">
                <a:latin typeface="Consolas" panose="020B0609020204030204" pitchFamily="49" charset="0"/>
              </a:rPr>
              <a:t>(5);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//</a:t>
            </a:r>
            <a:r>
              <a:rPr lang="en-US" sz="1600" dirty="0" err="1">
                <a:latin typeface="Consolas" panose="020B0609020204030204" pitchFamily="49" charset="0"/>
              </a:rPr>
              <a:t>ldr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float a = </a:t>
            </a:r>
            <a:r>
              <a:rPr lang="en-US" sz="1600" dirty="0" err="1">
                <a:latin typeface="Consolas" panose="020B0609020204030204" pitchFamily="49" charset="0"/>
              </a:rPr>
              <a:t>analogRead</a:t>
            </a:r>
            <a:r>
              <a:rPr lang="en-US" sz="1600" dirty="0">
                <a:latin typeface="Consolas" panose="020B0609020204030204" pitchFamily="49" charset="0"/>
              </a:rPr>
              <a:t>(5);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Serial.println</a:t>
            </a:r>
            <a:r>
              <a:rPr lang="en-US" sz="1600" dirty="0">
                <a:latin typeface="Consolas" panose="020B0609020204030204" pitchFamily="49" charset="0"/>
              </a:rPr>
              <a:t>(a);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1BF7B-BA95-4633-BEAE-A3FB04DA0EEC}"/>
              </a:ext>
            </a:extLst>
          </p:cNvPr>
          <p:cNvSpPr txBox="1"/>
          <p:nvPr/>
        </p:nvSpPr>
        <p:spPr>
          <a:xfrm>
            <a:off x="1141413" y="3655265"/>
            <a:ext cx="337255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(a &lt;=200)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digitalWrite</a:t>
            </a:r>
            <a:r>
              <a:rPr lang="en-US" sz="1600" dirty="0">
                <a:latin typeface="Consolas" panose="020B0609020204030204" pitchFamily="49" charset="0"/>
              </a:rPr>
              <a:t>(4,1);          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Serial.println</a:t>
            </a:r>
            <a:r>
              <a:rPr lang="en-US" sz="1600" dirty="0">
                <a:latin typeface="Consolas" panose="020B0609020204030204" pitchFamily="49" charset="0"/>
              </a:rPr>
              <a:t>("LDR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is DARK, LED is ON");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else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digitalWrite</a:t>
            </a:r>
            <a:r>
              <a:rPr lang="en-US" sz="1600" dirty="0">
                <a:latin typeface="Consolas" panose="020B0609020204030204" pitchFamily="49" charset="0"/>
              </a:rPr>
              <a:t>(4,0);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Serial.println</a:t>
            </a:r>
            <a:r>
              <a:rPr lang="en-US" sz="1600" dirty="0">
                <a:latin typeface="Consolas" panose="020B0609020204030204" pitchFamily="49" charset="0"/>
              </a:rPr>
              <a:t>("-----");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 //</a:t>
            </a:r>
            <a:r>
              <a:rPr lang="en-US" sz="1600" dirty="0" err="1">
                <a:latin typeface="Consolas" panose="020B0609020204030204" pitchFamily="49" charset="0"/>
              </a:rPr>
              <a:t>ldr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88048-35D1-4C0A-AAC2-706B9A57E22B}"/>
              </a:ext>
            </a:extLst>
          </p:cNvPr>
          <p:cNvSpPr txBox="1"/>
          <p:nvPr/>
        </p:nvSpPr>
        <p:spPr>
          <a:xfrm>
            <a:off x="6511212" y="1764525"/>
            <a:ext cx="47694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Serial.available</a:t>
            </a:r>
            <a:r>
              <a:rPr lang="en-US" dirty="0">
                <a:latin typeface="Consolas" panose="020B0609020204030204" pitchFamily="49" charset="0"/>
              </a:rPr>
              <a:t>())                                       //</a:t>
            </a:r>
            <a:r>
              <a:rPr lang="en-US" dirty="0" err="1">
                <a:latin typeface="Consolas" panose="020B0609020204030204" pitchFamily="49" charset="0"/>
              </a:rPr>
              <a:t>bluetooth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Serial.read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Serial.println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  if(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== 'TV')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digitalWrite</a:t>
            </a:r>
            <a:r>
              <a:rPr lang="en-US" dirty="0">
                <a:latin typeface="Consolas" panose="020B0609020204030204" pitchFamily="49" charset="0"/>
              </a:rPr>
              <a:t>(3,HIGH);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  else if(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== 'tv')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digitalWrite</a:t>
            </a:r>
            <a:r>
              <a:rPr lang="en-US" dirty="0">
                <a:latin typeface="Consolas" panose="020B0609020204030204" pitchFamily="49" charset="0"/>
              </a:rPr>
              <a:t>(3,LOW);</a:t>
            </a:r>
          </a:p>
          <a:p>
            <a:r>
              <a:rPr lang="en-US" dirty="0">
                <a:latin typeface="Consolas" panose="020B0609020204030204" pitchFamily="49" charset="0"/>
              </a:rPr>
              <a:t>  }                                                     //</a:t>
            </a:r>
            <a:r>
              <a:rPr lang="en-US" dirty="0" err="1">
                <a:latin typeface="Consolas" panose="020B0609020204030204" pitchFamily="49" charset="0"/>
              </a:rPr>
              <a:t>bluetooth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7BC14F4-A679-44E8-9A7B-A505E0EB3A3B}"/>
              </a:ext>
            </a:extLst>
          </p:cNvPr>
          <p:cNvCxnSpPr>
            <a:cxnSpLocks/>
          </p:cNvCxnSpPr>
          <p:nvPr/>
        </p:nvCxnSpPr>
        <p:spPr>
          <a:xfrm flipV="1">
            <a:off x="1316562" y="1892114"/>
            <a:ext cx="5215812" cy="4819806"/>
          </a:xfrm>
          <a:prstGeom prst="bentConnector3">
            <a:avLst>
              <a:gd name="adj1" fmla="val 65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37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C477-AA94-4F46-8DFB-6CB6892C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57" y="384235"/>
            <a:ext cx="9369489" cy="950042"/>
          </a:xfrm>
        </p:spPr>
        <p:txBody>
          <a:bodyPr/>
          <a:lstStyle/>
          <a:p>
            <a:pPr algn="ctr"/>
            <a:r>
              <a:rPr lang="bg-BG" dirty="0"/>
              <a:t>Схема на проекта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F99543-41BE-4519-8C6A-B8E29D87C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33" y="1807839"/>
            <a:ext cx="4893339" cy="4591281"/>
          </a:xfrm>
        </p:spPr>
      </p:pic>
    </p:spTree>
    <p:extLst>
      <p:ext uri="{BB962C8B-B14F-4D97-AF65-F5344CB8AC3E}">
        <p14:creationId xmlns:p14="http://schemas.microsoft.com/office/powerpoint/2010/main" val="408291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75BC-9CEA-47D3-B6EA-A4FFC943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717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bg-BG" sz="5400" dirty="0"/>
              <a:t>Източник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A56C-DD0B-4F61-A80D-4A301402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4562381"/>
            <a:ext cx="9905999" cy="1179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https://projecthub.arduino.cc/Shubhamkumar97/home-automation-using-arduino-and-bluetooth-control-2fd190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3B956-E986-4E68-B5F6-1F94C138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715" y="1765892"/>
            <a:ext cx="4169180" cy="2625661"/>
          </a:xfrm>
          <a:prstGeom prst="snip2DiagRect">
            <a:avLst>
              <a:gd name="adj1" fmla="val 0"/>
              <a:gd name="adj2" fmla="val 6766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E7611ED-66CF-4C27-8D26-2B6349EE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523" y="1765891"/>
            <a:ext cx="4048479" cy="2625661"/>
          </a:xfrm>
          <a:prstGeom prst="snip2DiagRect">
            <a:avLst>
              <a:gd name="adj1" fmla="val 7511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6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EA0E-6DBB-4277-ADEA-A42D79D4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99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bg-BG" sz="4000" dirty="0"/>
              <a:t>Благодаря за вниманието!</a:t>
            </a:r>
            <a:endParaRPr lang="en-US" sz="4000" dirty="0"/>
          </a:p>
        </p:txBody>
      </p:sp>
      <p:pic>
        <p:nvPicPr>
          <p:cNvPr id="9218" name="Picture 2" descr="LCD 16x2 character art (posting all my char art here) - Exhibition /  Gallery - Arduino Forum">
            <a:extLst>
              <a:ext uri="{FF2B5EF4-FFF2-40B4-BE49-F238E27FC236}">
                <a16:creationId xmlns:a16="http://schemas.microsoft.com/office/drawing/2014/main" id="{6B36D851-CBE8-4E87-9E29-D6B8DCA98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59" y="2331944"/>
            <a:ext cx="381000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D4BF03-1CD8-4BA0-B8AD-7A64B1939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6947">
            <a:off x="6094412" y="2331944"/>
            <a:ext cx="5000625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822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3E19-D43D-473E-939F-7FE3CE00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439" y="451152"/>
            <a:ext cx="6917121" cy="894009"/>
          </a:xfrm>
        </p:spPr>
        <p:txBody>
          <a:bodyPr>
            <a:normAutofit/>
          </a:bodyPr>
          <a:lstStyle/>
          <a:p>
            <a:pPr algn="ctr"/>
            <a:r>
              <a:rPr lang="bg-BG" sz="4400" dirty="0"/>
              <a:t>Нужни Компоненти</a:t>
            </a:r>
            <a:endParaRPr lang="en-US" sz="4400" dirty="0">
              <a:latin typeface="Inder" panose="020B060303050006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84EE-E236-497B-8E87-18AAAA78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636" y="2158785"/>
            <a:ext cx="5058313" cy="4187172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1х </a:t>
            </a:r>
            <a:r>
              <a:rPr lang="en-US" dirty="0">
                <a:hlinkClick r:id="rId2"/>
              </a:rPr>
              <a:t>PIR </a:t>
            </a:r>
            <a:r>
              <a:rPr lang="bg-BG" dirty="0">
                <a:hlinkClick r:id="rId2"/>
              </a:rPr>
              <a:t>датчик за движение</a:t>
            </a:r>
            <a:endParaRPr lang="bg-BG" dirty="0"/>
          </a:p>
          <a:p>
            <a:r>
              <a:rPr lang="bg-BG" dirty="0"/>
              <a:t>1х </a:t>
            </a:r>
            <a:r>
              <a:rPr lang="en-US" dirty="0">
                <a:hlinkClick r:id="rId3"/>
              </a:rPr>
              <a:t>HC</a:t>
            </a:r>
            <a:r>
              <a:rPr lang="bg-BG" dirty="0">
                <a:hlinkClick r:id="rId3"/>
              </a:rPr>
              <a:t>-0</a:t>
            </a:r>
            <a:r>
              <a:rPr lang="en-US" dirty="0">
                <a:hlinkClick r:id="rId3"/>
              </a:rPr>
              <a:t>5 Bluetooth </a:t>
            </a:r>
            <a:r>
              <a:rPr lang="bg-BG" dirty="0">
                <a:hlinkClick r:id="rId3"/>
              </a:rPr>
              <a:t>модул</a:t>
            </a:r>
            <a:endParaRPr lang="bg-BG" dirty="0"/>
          </a:p>
          <a:p>
            <a:r>
              <a:rPr lang="bg-BG" dirty="0"/>
              <a:t>1х </a:t>
            </a:r>
            <a:r>
              <a:rPr lang="en-US" dirty="0">
                <a:hlinkClick r:id="rId4"/>
              </a:rPr>
              <a:t>LDR (</a:t>
            </a:r>
            <a:r>
              <a:rPr lang="bg-BG" dirty="0">
                <a:hlinkClick r:id="rId4"/>
              </a:rPr>
              <a:t>Светлинно зависим резистор</a:t>
            </a:r>
            <a:r>
              <a:rPr lang="en-US" dirty="0">
                <a:hlinkClick r:id="rId4"/>
              </a:rPr>
              <a:t>)</a:t>
            </a:r>
            <a:endParaRPr lang="bg-BG" dirty="0"/>
          </a:p>
          <a:p>
            <a:r>
              <a:rPr lang="bg-BG" dirty="0"/>
              <a:t>1х </a:t>
            </a:r>
            <a:r>
              <a:rPr lang="en-US" dirty="0">
                <a:hlinkClick r:id="rId5"/>
              </a:rPr>
              <a:t>LED </a:t>
            </a:r>
            <a:endParaRPr lang="en-US" dirty="0"/>
          </a:p>
          <a:p>
            <a:r>
              <a:rPr lang="en-US" dirty="0"/>
              <a:t>1</a:t>
            </a:r>
            <a:r>
              <a:rPr lang="bg-BG" dirty="0"/>
              <a:t>х </a:t>
            </a:r>
            <a:r>
              <a:rPr lang="en-US" dirty="0">
                <a:hlinkClick r:id="rId6"/>
              </a:rPr>
              <a:t>Arduino Uno</a:t>
            </a:r>
            <a:endParaRPr lang="en-US" dirty="0"/>
          </a:p>
          <a:p>
            <a:r>
              <a:rPr lang="en-US" dirty="0"/>
              <a:t>1</a:t>
            </a:r>
            <a:r>
              <a:rPr lang="bg-BG" dirty="0"/>
              <a:t>х </a:t>
            </a:r>
            <a:r>
              <a:rPr lang="bg-BG" dirty="0">
                <a:hlinkClick r:id="rId7"/>
              </a:rPr>
              <a:t>Сензор за температура</a:t>
            </a:r>
            <a:endParaRPr lang="en-US" dirty="0"/>
          </a:p>
          <a:p>
            <a:r>
              <a:rPr lang="en-US" dirty="0"/>
              <a:t>1</a:t>
            </a:r>
            <a:r>
              <a:rPr lang="bg-BG" dirty="0"/>
              <a:t>х </a:t>
            </a:r>
            <a:r>
              <a:rPr lang="bg-BG" dirty="0">
                <a:hlinkClick r:id="rId8"/>
              </a:rPr>
              <a:t>Реле </a:t>
            </a:r>
            <a:endParaRPr lang="bg-BG" dirty="0"/>
          </a:p>
          <a:p>
            <a:r>
              <a:rPr lang="bg-BG" dirty="0"/>
              <a:t>1х </a:t>
            </a:r>
            <a:r>
              <a:rPr lang="bg-BG" dirty="0">
                <a:hlinkClick r:id="rId9"/>
              </a:rPr>
              <a:t>Джъмпер (жици)</a:t>
            </a:r>
            <a:endParaRPr lang="bg-BG" dirty="0"/>
          </a:p>
          <a:p>
            <a:r>
              <a:rPr lang="bg-BG" dirty="0"/>
              <a:t>1х </a:t>
            </a:r>
            <a:r>
              <a:rPr lang="bg-BG" dirty="0">
                <a:hlinkClick r:id="rId10"/>
              </a:rPr>
              <a:t>Серво мотор</a:t>
            </a:r>
            <a:endParaRPr lang="bg-BG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08D32-14A2-42B1-BB3B-0060BD0520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9456" y="3292755"/>
            <a:ext cx="1304295" cy="1088169"/>
          </a:xfrm>
          <a:prstGeom prst="snip2DiagRect">
            <a:avLst>
              <a:gd name="adj1" fmla="val 18948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8BC299-98B6-4624-828F-8623D34B4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83" y="1906604"/>
            <a:ext cx="1019294" cy="101929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065691-D53A-4824-9350-A94FF9FC6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659" y="1970688"/>
            <a:ext cx="894009" cy="894009"/>
          </a:xfrm>
          <a:prstGeom prst="snip2DiagRect">
            <a:avLst>
              <a:gd name="adj1" fmla="val 24066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F12B82-CA85-4371-92CA-18301A39BC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61711" y="1805859"/>
            <a:ext cx="1036541" cy="125092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Arduino Uno Rev3">
            <a:extLst>
              <a:ext uri="{FF2B5EF4-FFF2-40B4-BE49-F238E27FC236}">
                <a16:creationId xmlns:a16="http://schemas.microsoft.com/office/drawing/2014/main" id="{30EAB438-E5E8-41B0-AAB8-26DDEAD1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275" y="3292755"/>
            <a:ext cx="1450374" cy="108816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mperature and Humidity Sensors : Analog Devices : TMP36GT9Z">
            <a:extLst>
              <a:ext uri="{FF2B5EF4-FFF2-40B4-BE49-F238E27FC236}">
                <a16:creationId xmlns:a16="http://schemas.microsoft.com/office/drawing/2014/main" id="{92A6BF7E-6358-4552-9247-FEE304C95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173" y="3324196"/>
            <a:ext cx="1476375" cy="942975"/>
          </a:xfrm>
          <a:prstGeom prst="snip2DiagRect">
            <a:avLst>
              <a:gd name="adj1" fmla="val 25282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994F677-1B8C-41B2-82D3-B3764FED5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129" y="4873492"/>
            <a:ext cx="1310401" cy="16045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umper Wires Standard 7&quot; M/M - 30 AWG (30 Pack)">
            <a:extLst>
              <a:ext uri="{FF2B5EF4-FFF2-40B4-BE49-F238E27FC236}">
                <a16:creationId xmlns:a16="http://schemas.microsoft.com/office/drawing/2014/main" id="{C413BC93-6E44-4D8E-9C63-05F1DBF3F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44" y="5004379"/>
            <a:ext cx="1310401" cy="1310401"/>
          </a:xfrm>
          <a:prstGeom prst="snip2DiagRect">
            <a:avLst>
              <a:gd name="adj1" fmla="val 22523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C3D790-68B2-4829-8517-8C211278E9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71159" y="5004379"/>
            <a:ext cx="1450374" cy="12445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342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794C-A796-4BD5-A33E-8FBFEAB1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Кратко видео показващо пълна автоматизация върху макет</a:t>
            </a:r>
            <a:endParaRPr lang="en-US" dirty="0">
              <a:latin typeface="Inder" panose="020B0603030500060804" pitchFamily="34" charset="0"/>
            </a:endParaRPr>
          </a:p>
        </p:txBody>
      </p:sp>
      <p:pic>
        <p:nvPicPr>
          <p:cNvPr id="4" name="Online Media 3" title="Arduino Based Home Automation System with Bluetooth Control | Minor Project | Electronics Hardware">
            <a:hlinkClick r:id="" action="ppaction://media"/>
            <a:extLst>
              <a:ext uri="{FF2B5EF4-FFF2-40B4-BE49-F238E27FC236}">
                <a16:creationId xmlns:a16="http://schemas.microsoft.com/office/drawing/2014/main" id="{6A721416-FCBA-4796-8CB0-458B1F744EC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60688" y="2249488"/>
            <a:ext cx="626903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9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8A-4B51-4007-A641-370ADDCC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1318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КонфигуриранЕ на различните сензори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FB3B-234D-4518-9DD0-97EFC314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639888"/>
            <a:ext cx="7310717" cy="4689194"/>
          </a:xfrm>
        </p:spPr>
        <p:txBody>
          <a:bodyPr>
            <a:normAutofit fontScale="70000" lnSpcReduction="20000"/>
          </a:bodyPr>
          <a:lstStyle/>
          <a:p>
            <a:r>
              <a:rPr lang="bg-BG" sz="3400" dirty="0"/>
              <a:t>Серво мотори:</a:t>
            </a:r>
          </a:p>
          <a:p>
            <a:pPr marL="0" indent="0">
              <a:buNone/>
            </a:pPr>
            <a:r>
              <a:rPr lang="ru-RU" dirty="0"/>
              <a:t>Серво моторите са двигатели с постоянен ток с редуктори, които имат вградена верига със затворен контур. Основната конфигурация на серво мотор, съставен от DC двигател, скоростна кутия, потенциометър и управляваща верига.</a:t>
            </a:r>
          </a:p>
          <a:p>
            <a:pPr marL="0" indent="0">
              <a:buNone/>
            </a:pPr>
            <a:r>
              <a:rPr lang="ru-RU" dirty="0"/>
              <a:t>DC моторът се използва за задвижване на скоростна кутия с голямо съотношение на редукция. Крайният вал налага сила върху външния товар и едновременно действа върху оста на потенциометъра за обратна връзка. И така, потенциометърът усеща позицията на оста и изпраща съответно напрежение към операционен усилвател. Това напрежение се сравнява с входното напрежение, което определя желаната позиция на вала, произвеждайки напрежение в изхода на компаратора. Това напрежение захранва двигателя така, че валът да се движи в необходимата посока, за да се изравни с ъгъла, който съответства на напрежението, приложено към входа.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35B3C-E51B-4F7B-B91C-FBA501DE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880" y="2613500"/>
            <a:ext cx="2687507" cy="19047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729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938B-FBAA-4F9E-BB73-1FE7CF3E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8212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КонфигуриранЕ на различните сензори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91D5-E7FA-46C9-BFA6-74F728F1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118" y="1917793"/>
            <a:ext cx="4775294" cy="3541714"/>
          </a:xfrm>
        </p:spPr>
        <p:txBody>
          <a:bodyPr/>
          <a:lstStyle/>
          <a:p>
            <a:r>
              <a:rPr lang="en-US" dirty="0">
                <a:effectLst/>
              </a:rPr>
              <a:t>LM35</a:t>
            </a:r>
            <a:r>
              <a:rPr lang="bg-BG" dirty="0">
                <a:effectLst/>
              </a:rPr>
              <a:t>:</a:t>
            </a:r>
          </a:p>
          <a:p>
            <a:pPr marL="0" indent="0">
              <a:buNone/>
            </a:pPr>
            <a:r>
              <a:rPr lang="ru-RU" dirty="0"/>
              <a:t>Прецизен IC температурен сензор с изход, пропорционален на температурата. Веригата на сензора е запечатана и следователно не е подложена на окисляване и други процеси.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C5E12-B656-4A3B-BBD1-776AD8FEE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92" y="2106051"/>
            <a:ext cx="3801689" cy="3801689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648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0C2E-FB70-4C38-865F-F089D7E31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261" y="1855694"/>
            <a:ext cx="6051176" cy="4312023"/>
          </a:xfrm>
        </p:spPr>
        <p:txBody>
          <a:bodyPr/>
          <a:lstStyle/>
          <a:p>
            <a:r>
              <a:rPr lang="en-US" dirty="0">
                <a:effectLst/>
              </a:rPr>
              <a:t>PIR</a:t>
            </a:r>
            <a:r>
              <a:rPr lang="bg-BG" dirty="0">
                <a:effectLst/>
              </a:rPr>
              <a:t>:</a:t>
            </a:r>
          </a:p>
          <a:p>
            <a:pPr marL="0" indent="0">
              <a:buNone/>
            </a:pPr>
            <a:r>
              <a:rPr lang="ru-RU" dirty="0"/>
              <a:t>Конфигурацията на щифта на PIR сензора е показана на фигурата. PIR сензорът се състои от три щифта, земя, сигнал и захранване отстрани или отдолу. Обикновено мощността на PIR сензора е до 5V, но PIR модулите с голям размер работят с реле вместо директен изход.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D09933-3BE5-4863-91F9-4DD93336D062}"/>
              </a:ext>
            </a:extLst>
          </p:cNvPr>
          <p:cNvSpPr txBox="1">
            <a:spLocks/>
          </p:cNvSpPr>
          <p:nvPr/>
        </p:nvSpPr>
        <p:spPr>
          <a:xfrm>
            <a:off x="1141413" y="18821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КонфигуриранЕ на различните сензори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4F5DF-EE77-4CC2-99A7-2ADB0151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47" y="2042419"/>
            <a:ext cx="3069292" cy="37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9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47CD-BFAE-4327-887E-1E7DAF5C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1305"/>
            <a:ext cx="10270658" cy="211697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HC-05 (Bluetooth)</a:t>
            </a:r>
            <a:r>
              <a:rPr lang="bg-BG" dirty="0"/>
              <a:t> Модул:</a:t>
            </a:r>
          </a:p>
          <a:p>
            <a:pPr marL="0" indent="0">
              <a:buNone/>
            </a:pPr>
            <a:r>
              <a:rPr lang="ru-RU" dirty="0"/>
              <a:t>Конфигурацията на щифта на PIR сензора е показана на фигурата. PIR сензорът се състои от три щифта, земя, сигнал и захранване отстрани или отдолу. Обикновено мощността на PIR сензора е до 5V, но PIR модулите с голям размер работят с реле вместо директен изход.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476C36-AD14-4903-9989-9E7577BBC36E}"/>
              </a:ext>
            </a:extLst>
          </p:cNvPr>
          <p:cNvSpPr txBox="1">
            <a:spLocks/>
          </p:cNvSpPr>
          <p:nvPr/>
        </p:nvSpPr>
        <p:spPr>
          <a:xfrm>
            <a:off x="1141413" y="18821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КонфигуриранЕ на различните сензори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415CD-E33E-4011-A729-A20DBF80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04" y="3738282"/>
            <a:ext cx="6100416" cy="285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9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E149436-A539-4147-9DAD-E19807B9AF17}"/>
              </a:ext>
            </a:extLst>
          </p:cNvPr>
          <p:cNvSpPr txBox="1">
            <a:spLocks/>
          </p:cNvSpPr>
          <p:nvPr/>
        </p:nvSpPr>
        <p:spPr>
          <a:xfrm>
            <a:off x="1141413" y="18821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Код за домашна автоматизация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3891C-EEAC-4379-8188-2516EE9F427E}"/>
              </a:ext>
            </a:extLst>
          </p:cNvPr>
          <p:cNvSpPr txBox="1"/>
          <p:nvPr/>
        </p:nvSpPr>
        <p:spPr>
          <a:xfrm>
            <a:off x="3041930" y="2075936"/>
            <a:ext cx="61049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float </a:t>
            </a:r>
            <a:r>
              <a:rPr lang="en-US" dirty="0" err="1">
                <a:latin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</a:rPr>
              <a:t>;             //TEMP</a:t>
            </a:r>
          </a:p>
          <a:p>
            <a:r>
              <a:rPr lang="en-US" dirty="0">
                <a:latin typeface="Consolas" panose="020B0609020204030204" pitchFamily="49" charset="0"/>
              </a:rPr>
              <a:t>#define </a:t>
            </a:r>
            <a:r>
              <a:rPr lang="en-US" dirty="0" err="1">
                <a:latin typeface="Consolas" panose="020B0609020204030204" pitchFamily="49" charset="0"/>
              </a:rPr>
              <a:t>trigPin</a:t>
            </a:r>
            <a:r>
              <a:rPr lang="en-US" dirty="0">
                <a:latin typeface="Consolas" panose="020B0609020204030204" pitchFamily="49" charset="0"/>
              </a:rPr>
              <a:t> 12     //ULTRA</a:t>
            </a:r>
          </a:p>
          <a:p>
            <a:r>
              <a:rPr lang="en-US" dirty="0">
                <a:latin typeface="Consolas" panose="020B0609020204030204" pitchFamily="49" charset="0"/>
              </a:rPr>
              <a:t>#define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echoPin</a:t>
            </a:r>
            <a:r>
              <a:rPr lang="en-US" dirty="0">
                <a:latin typeface="Consolas" panose="020B0609020204030204" pitchFamily="49" charset="0"/>
              </a:rPr>
              <a:t> 10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ledPin</a:t>
            </a:r>
            <a:r>
              <a:rPr lang="en-US" dirty="0">
                <a:latin typeface="Consolas" panose="020B0609020204030204" pitchFamily="49" charset="0"/>
              </a:rPr>
              <a:t>= 13;  </a:t>
            </a:r>
          </a:p>
          <a:p>
            <a:r>
              <a:rPr lang="en-US" dirty="0">
                <a:latin typeface="Consolas" panose="020B0609020204030204" pitchFamily="49" charset="0"/>
              </a:rPr>
              <a:t>int duration, distance; //ULTRA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#include&lt;Servo.h&gt;</a:t>
            </a:r>
          </a:p>
          <a:p>
            <a:r>
              <a:rPr lang="en-US" dirty="0">
                <a:latin typeface="Consolas" panose="020B0609020204030204" pitchFamily="49" charset="0"/>
              </a:rPr>
              <a:t>     //servo   </a:t>
            </a:r>
          </a:p>
          <a:p>
            <a:r>
              <a:rPr lang="en-US" dirty="0">
                <a:latin typeface="Consolas" panose="020B0609020204030204" pitchFamily="49" charset="0"/>
              </a:rPr>
              <a:t>Servo my;              //servo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             //</a:t>
            </a:r>
            <a:r>
              <a:rPr lang="en-US" dirty="0" err="1">
                <a:latin typeface="Consolas" panose="020B0609020204030204" pitchFamily="49" charset="0"/>
              </a:rPr>
              <a:t>bluetooth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2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09893D7-9222-4839-B75D-FBA965AACF51}"/>
              </a:ext>
            </a:extLst>
          </p:cNvPr>
          <p:cNvSpPr txBox="1"/>
          <p:nvPr/>
        </p:nvSpPr>
        <p:spPr>
          <a:xfrm>
            <a:off x="997977" y="2243914"/>
            <a:ext cx="6104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</a:p>
          <a:p>
            <a:r>
              <a:rPr lang="en-US" dirty="0">
                <a:latin typeface="Consolas" panose="020B0609020204030204" pitchFamily="49" charset="0"/>
              </a:rPr>
              <a:t>  setup()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Serial.begin</a:t>
            </a:r>
            <a:r>
              <a:rPr lang="en-US" dirty="0">
                <a:latin typeface="Consolas" panose="020B0609020204030204" pitchFamily="49" charset="0"/>
              </a:rPr>
              <a:t>(9600);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pinMode</a:t>
            </a:r>
            <a:r>
              <a:rPr lang="en-US" dirty="0">
                <a:latin typeface="Consolas" panose="020B0609020204030204" pitchFamily="49" charset="0"/>
              </a:rPr>
              <a:t>(2,INPUT); //IR  GATE FIRST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pinMode</a:t>
            </a:r>
            <a:r>
              <a:rPr lang="en-US" dirty="0">
                <a:latin typeface="Consolas" panose="020B0609020204030204" pitchFamily="49" charset="0"/>
              </a:rPr>
              <a:t>(3,INPUT);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my.attach</a:t>
            </a:r>
            <a:r>
              <a:rPr lang="en-US" dirty="0">
                <a:latin typeface="Consolas" panose="020B0609020204030204" pitchFamily="49" charset="0"/>
              </a:rPr>
              <a:t>(11);     //servo  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pinMode</a:t>
            </a:r>
            <a:r>
              <a:rPr lang="en-US" dirty="0">
                <a:latin typeface="Consolas" panose="020B0609020204030204" pitchFamily="49" charset="0"/>
              </a:rPr>
              <a:t>(4, OUTPUT);    //IR GATE FIRST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BFB85C6-9908-4EA5-BF89-C44E6C224FC6}"/>
              </a:ext>
            </a:extLst>
          </p:cNvPr>
          <p:cNvSpPr txBox="1">
            <a:spLocks/>
          </p:cNvSpPr>
          <p:nvPr/>
        </p:nvSpPr>
        <p:spPr>
          <a:xfrm>
            <a:off x="1141413" y="18821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Код за домашна автоматизация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FD634-18DE-4F49-9F2F-2A69C019A36D}"/>
              </a:ext>
            </a:extLst>
          </p:cNvPr>
          <p:cNvSpPr txBox="1"/>
          <p:nvPr/>
        </p:nvSpPr>
        <p:spPr>
          <a:xfrm>
            <a:off x="6539753" y="2172633"/>
            <a:ext cx="61049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pinMode</a:t>
            </a:r>
            <a:r>
              <a:rPr lang="en-US" dirty="0">
                <a:latin typeface="Consolas" panose="020B0609020204030204" pitchFamily="49" charset="0"/>
              </a:rPr>
              <a:t>(7,OUTPUT);              //TEM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pinMode</a:t>
            </a:r>
            <a:r>
              <a:rPr lang="en-US" dirty="0">
                <a:latin typeface="Consolas" panose="020B0609020204030204" pitchFamily="49" charset="0"/>
              </a:rPr>
              <a:t>(8,INPUT);            //</a:t>
            </a:r>
            <a:r>
              <a:rPr lang="en-US" dirty="0" err="1">
                <a:latin typeface="Consolas" panose="020B0609020204030204" pitchFamily="49" charset="0"/>
              </a:rPr>
              <a:t>pir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1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pinMode</a:t>
            </a:r>
            <a:r>
              <a:rPr lang="en-US" dirty="0">
                <a:latin typeface="Consolas" panose="020B0609020204030204" pitchFamily="49" charset="0"/>
              </a:rPr>
              <a:t>(9,OUTPUT);           //LED 1</a:t>
            </a:r>
          </a:p>
          <a:p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err="1">
                <a:latin typeface="Consolas" panose="020B0609020204030204" pitchFamily="49" charset="0"/>
              </a:rPr>
              <a:t>pinMode</a:t>
            </a:r>
            <a:r>
              <a:rPr lang="en-US" dirty="0">
                <a:latin typeface="Consolas" panose="020B0609020204030204" pitchFamily="49" charset="0"/>
              </a:rPr>
              <a:t>(10,INPUT);          //</a:t>
            </a:r>
            <a:r>
              <a:rPr lang="en-US" dirty="0" err="1">
                <a:latin typeface="Consolas" panose="020B0609020204030204" pitchFamily="49" charset="0"/>
              </a:rPr>
              <a:t>pir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2</a:t>
            </a:r>
          </a:p>
          <a:p>
            <a:r>
              <a:rPr lang="en-US" dirty="0">
                <a:latin typeface="Consolas" panose="020B0609020204030204" pitchFamily="49" charset="0"/>
              </a:rPr>
              <a:t>  //</a:t>
            </a:r>
            <a:r>
              <a:rPr lang="en-US" dirty="0" err="1">
                <a:latin typeface="Consolas" panose="020B0609020204030204" pitchFamily="49" charset="0"/>
              </a:rPr>
              <a:t>pinMode</a:t>
            </a:r>
            <a:r>
              <a:rPr lang="en-US" dirty="0">
                <a:latin typeface="Consolas" panose="020B0609020204030204" pitchFamily="49" charset="0"/>
              </a:rPr>
              <a:t>(11,OUTPUT);             //LED2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pinMode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trigPin</a:t>
            </a:r>
            <a:r>
              <a:rPr lang="en-US" dirty="0">
                <a:latin typeface="Consolas" panose="020B0609020204030204" pitchFamily="49" charset="0"/>
              </a:rPr>
              <a:t>, OUTPUT); //12</a:t>
            </a:r>
          </a:p>
          <a:p>
            <a:r>
              <a:rPr lang="en-US" dirty="0">
                <a:latin typeface="Consolas" panose="020B0609020204030204" pitchFamily="49" charset="0"/>
              </a:rPr>
              <a:t>  PIN  ULTRA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pinMode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echoPin</a:t>
            </a:r>
            <a:r>
              <a:rPr lang="en-US" dirty="0">
                <a:latin typeface="Consolas" panose="020B0609020204030204" pitchFamily="49" charset="0"/>
              </a:rPr>
              <a:t>, INPUT);  //10 PIN ULTRA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pinMode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ledPin</a:t>
            </a:r>
            <a:r>
              <a:rPr lang="en-US" dirty="0">
                <a:latin typeface="Consolas" panose="020B0609020204030204" pitchFamily="49" charset="0"/>
              </a:rPr>
              <a:t>, OUTPUT);</a:t>
            </a:r>
          </a:p>
          <a:p>
            <a:r>
              <a:rPr lang="en-US" dirty="0">
                <a:latin typeface="Consolas" panose="020B0609020204030204" pitchFamily="49" charset="0"/>
              </a:rPr>
              <a:t>  //13 PIN  ULTRA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pinMode</a:t>
            </a:r>
            <a:r>
              <a:rPr lang="en-US" dirty="0">
                <a:latin typeface="Consolas" panose="020B0609020204030204" pitchFamily="49" charset="0"/>
              </a:rPr>
              <a:t>(3,OUTPUT);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//</a:t>
            </a:r>
            <a:r>
              <a:rPr lang="en-US" dirty="0" err="1">
                <a:latin typeface="Consolas" panose="020B0609020204030204" pitchFamily="49" charset="0"/>
              </a:rPr>
              <a:t>bluetooth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E2702A7-AD76-4779-A604-4649771D61FA}"/>
              </a:ext>
            </a:extLst>
          </p:cNvPr>
          <p:cNvCxnSpPr>
            <a:cxnSpLocks/>
          </p:cNvCxnSpPr>
          <p:nvPr/>
        </p:nvCxnSpPr>
        <p:spPr>
          <a:xfrm flipV="1">
            <a:off x="3439272" y="2483224"/>
            <a:ext cx="3100481" cy="2789922"/>
          </a:xfrm>
          <a:prstGeom prst="bentConnector3">
            <a:avLst>
              <a:gd name="adj1" fmla="val 87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71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990</Words>
  <Application>Microsoft Office PowerPoint</Application>
  <PresentationFormat>Widescreen</PresentationFormat>
  <Paragraphs>167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Consolas</vt:lpstr>
      <vt:lpstr>Inder</vt:lpstr>
      <vt:lpstr>Roboto</vt:lpstr>
      <vt:lpstr>Tw Cen MT</vt:lpstr>
      <vt:lpstr>Circuit</vt:lpstr>
      <vt:lpstr>Домашна автоматизация с помощта на Arduino и Bluetooth контрол</vt:lpstr>
      <vt:lpstr>Нужни Компоненти</vt:lpstr>
      <vt:lpstr>Кратко видео показващо пълна автоматизация върху макет</vt:lpstr>
      <vt:lpstr>КонфигуриранЕ на различните сензори</vt:lpstr>
      <vt:lpstr>КонфигуриранЕ на различните сензори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Схема на проекта</vt:lpstr>
      <vt:lpstr>Източник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Домашна автоматизация с помощта на Arduino и Bluetooth контрол</dc:title>
  <dc:creator>Петър Пенев 2101681010</dc:creator>
  <cp:lastModifiedBy>Roy PC</cp:lastModifiedBy>
  <cp:revision>48</cp:revision>
  <dcterms:created xsi:type="dcterms:W3CDTF">2023-10-26T14:24:59Z</dcterms:created>
  <dcterms:modified xsi:type="dcterms:W3CDTF">2023-10-26T15:32:41Z</dcterms:modified>
</cp:coreProperties>
</file>