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8" r:id="rId6"/>
    <p:sldId id="274" r:id="rId7"/>
    <p:sldId id="276" r:id="rId8"/>
    <p:sldId id="275" r:id="rId9"/>
    <p:sldId id="282" r:id="rId10"/>
    <p:sldId id="277" r:id="rId11"/>
    <p:sldId id="278" r:id="rId12"/>
    <p:sldId id="279" r:id="rId13"/>
    <p:sldId id="280" r:id="rId14"/>
    <p:sldId id="283" r:id="rId15"/>
    <p:sldId id="259" r:id="rId16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501" autoAdjust="0"/>
  </p:normalViewPr>
  <p:slideViewPr>
    <p:cSldViewPr>
      <p:cViewPr varScale="1">
        <p:scale>
          <a:sx n="85" d="100"/>
          <a:sy n="85" d="100"/>
        </p:scale>
        <p:origin x="547" y="5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ен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bg-BG" dirty="0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7E540E6-378E-4861-ADEB-68BEBA121F3B}" type="datetime1">
              <a:rPr lang="bg-BG" smtClean="0"/>
              <a:t>24.10.2023 г.</a:t>
            </a:fld>
            <a:endParaRPr lang="bg-BG" dirty="0"/>
          </a:p>
        </p:txBody>
      </p:sp>
      <p:sp>
        <p:nvSpPr>
          <p:cNvPr id="4" name="Контейнер за долен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bg-BG" dirty="0"/>
          </a:p>
        </p:txBody>
      </p:sp>
      <p:sp>
        <p:nvSpPr>
          <p:cNvPr id="5" name="Контейнер за номер на слайд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bg-BG" smtClean="0"/>
              <a:pPr algn="r" rtl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ен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bg-BG" dirty="0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891B5D5-818E-4F9D-B63D-6AF63E5C5260}" type="datetime1">
              <a:rPr lang="bg-BG" smtClean="0"/>
              <a:pPr/>
              <a:t>24.10.2023 г.</a:t>
            </a:fld>
            <a:endParaRPr lang="bg-BG" dirty="0"/>
          </a:p>
        </p:txBody>
      </p:sp>
      <p:sp>
        <p:nvSpPr>
          <p:cNvPr id="4" name="Контейнер за изображение на слайд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bg-BG" dirty="0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dirty="0"/>
              <a:t>Щракнете, за да редактирате стиловете на текста в образеца</a:t>
            </a:r>
          </a:p>
          <a:p>
            <a:pPr lvl="1" rtl="0"/>
            <a:r>
              <a:rPr lang="bg-BG" dirty="0"/>
              <a:t>Второ ниво</a:t>
            </a:r>
          </a:p>
          <a:p>
            <a:pPr lvl="2" rtl="0"/>
            <a:r>
              <a:rPr lang="bg-BG" dirty="0"/>
              <a:t>Трето ниво</a:t>
            </a:r>
          </a:p>
          <a:p>
            <a:pPr lvl="3" rtl="0"/>
            <a:r>
              <a:rPr lang="bg-BG" dirty="0"/>
              <a:t>Четвърто ниво</a:t>
            </a:r>
          </a:p>
          <a:p>
            <a:pPr lvl="4" rtl="0"/>
            <a:r>
              <a:rPr lang="bg-BG" dirty="0"/>
              <a:t>Пето ниво</a:t>
            </a:r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bg-BG" dirty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bg-BG" smtClean="0"/>
              <a:pPr algn="r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bg-BG" smtClean="0"/>
              <a:pPr algn="r"/>
              <a:t>1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2875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bg-BG" smtClean="0"/>
              <a:pPr algn="r"/>
              <a:t>10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09565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bg-BG" smtClean="0"/>
              <a:pPr algn="r"/>
              <a:t>11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23938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bg-BG" smtClean="0"/>
              <a:pPr algn="r"/>
              <a:t>12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3129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bg-BG" smtClean="0"/>
              <a:pPr algn="r"/>
              <a:t>2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14353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bg-BG" smtClean="0"/>
              <a:pPr algn="r"/>
              <a:t>3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2309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bg-BG" smtClean="0"/>
              <a:pPr algn="r"/>
              <a:t>4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84284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bg-BG" smtClean="0"/>
              <a:pPr algn="r"/>
              <a:t>5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91958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bg-BG" smtClean="0"/>
              <a:pPr algn="r"/>
              <a:t>6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48825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bg-BG" smtClean="0"/>
              <a:pPr algn="r"/>
              <a:t>7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31154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bg-BG" smtClean="0"/>
              <a:pPr algn="r"/>
              <a:t>8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97367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bg-BG" smtClean="0"/>
              <a:pPr algn="r"/>
              <a:t>9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2331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336" y="1769541"/>
            <a:ext cx="9437576" cy="1828801"/>
          </a:xfrm>
        </p:spPr>
        <p:txBody>
          <a:bodyPr anchor="b">
            <a:normAutofit/>
          </a:bodyPr>
          <a:lstStyle>
            <a:lvl1pPr algn="ctr">
              <a:defRPr sz="5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336" y="3598339"/>
            <a:ext cx="943757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5B7D-838E-44D9-A5A5-051DBB38922E}" type="datetime1">
              <a:rPr lang="bg-BG" smtClean="0"/>
              <a:pPr/>
              <a:t>24.10.2023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bg-BG" smtClean="0"/>
              <a:pPr algn="r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1090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9" y="547807"/>
            <a:ext cx="10139158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68" y="4565255"/>
            <a:ext cx="10352629" cy="543472"/>
          </a:xfrm>
        </p:spPr>
        <p:txBody>
          <a:bodyPr anchor="b">
            <a:normAutofit/>
          </a:bodyPr>
          <a:lstStyle>
            <a:lvl1pPr algn="ctr">
              <a:defRPr sz="2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045" y="695010"/>
            <a:ext cx="9842782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99"/>
            </a:lvl1pPr>
            <a:lvl2pPr marL="457063" indent="0">
              <a:buNone/>
              <a:defRPr sz="1999"/>
            </a:lvl2pPr>
            <a:lvl3pPr marL="914126" indent="0">
              <a:buNone/>
              <a:defRPr sz="19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5108728"/>
            <a:ext cx="10351066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5B7D-838E-44D9-A5A5-051DBB38922E}" type="datetime1">
              <a:rPr lang="bg-BG" smtClean="0"/>
              <a:pPr/>
              <a:t>24.10.2023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bg-BG" smtClean="0"/>
              <a:pPr algn="r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1965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8437"/>
            <a:ext cx="10351066" cy="353434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295180"/>
            <a:ext cx="10351067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5B7D-838E-44D9-A5A5-051DBB38922E}" type="datetime1">
              <a:rPr lang="bg-BG" smtClean="0"/>
              <a:pPr/>
              <a:t>24.10.2023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bg-BG" smtClean="0"/>
              <a:pPr algn="r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2342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99290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610033"/>
            <a:ext cx="8750020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304353"/>
            <a:ext cx="10351067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5B7D-838E-44D9-A5A5-051DBB38922E}" type="datetime1">
              <a:rPr lang="bg-BG" smtClean="0"/>
              <a:pPr/>
              <a:t>24.10.2023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bg-BG" smtClean="0"/>
              <a:pPr algn="r"/>
              <a:t>‹#›</a:t>
            </a:fld>
            <a:endParaRPr lang="bg-BG" dirty="0"/>
          </a:p>
        </p:txBody>
      </p:sp>
      <p:sp>
        <p:nvSpPr>
          <p:cNvPr id="11" name="TextBox 10"/>
          <p:cNvSpPr txBox="1"/>
          <p:nvPr/>
        </p:nvSpPr>
        <p:spPr>
          <a:xfrm>
            <a:off x="990342" y="88479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1981" y="292825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0504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6" y="2126943"/>
            <a:ext cx="10351067" cy="251183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47" y="4650556"/>
            <a:ext cx="1034950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5B7D-838E-44D9-A5A5-051DBB38922E}" type="datetime1">
              <a:rPr lang="bg-BG" smtClean="0"/>
              <a:pPr/>
              <a:t>24.10.2023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bg-BG" smtClean="0"/>
              <a:pPr algn="r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11041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10351066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557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557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5553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0279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4498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4498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5B7D-838E-44D9-A5A5-051DBB38922E}" type="datetime1">
              <a:rPr lang="bg-BG" smtClean="0"/>
              <a:pPr/>
              <a:t>24.10.2023 г.</a:t>
            </a:fld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bg-BG" smtClean="0"/>
              <a:pPr algn="r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82262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28" y="1818215"/>
            <a:ext cx="333910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53" y="1818215"/>
            <a:ext cx="333910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984" y="1818215"/>
            <a:ext cx="333910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556" y="609600"/>
            <a:ext cx="10351067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557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7837" y="1938918"/>
            <a:ext cx="3091563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557" y="4480369"/>
            <a:ext cx="330012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1631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4559" y="1939094"/>
            <a:ext cx="3091563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0279" y="4480368"/>
            <a:ext cx="330012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4623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3595" y="1934432"/>
            <a:ext cx="3091563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4498" y="4480366"/>
            <a:ext cx="330012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5B7D-838E-44D9-A5A5-051DBB38922E}" type="datetime1">
              <a:rPr lang="bg-BG" smtClean="0"/>
              <a:pPr/>
              <a:t>24.10.2023 г.</a:t>
            </a:fld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bg-BG" smtClean="0"/>
              <a:pPr algn="r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33551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5B7D-838E-44D9-A5A5-051DBB38922E}" type="datetime1">
              <a:rPr lang="bg-BG" smtClean="0"/>
              <a:pPr/>
              <a:t>24.10.2023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bg-BG" smtClean="0"/>
              <a:pPr algn="r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24541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0729" y="609600"/>
            <a:ext cx="2283892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558" y="609600"/>
            <a:ext cx="7914810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5B7D-838E-44D9-A5A5-051DBB38922E}" type="datetime1">
              <a:rPr lang="bg-BG" smtClean="0"/>
              <a:pPr/>
              <a:t>24.10.2023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bg-BG" smtClean="0"/>
              <a:pPr algn="r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45930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5B7D-838E-44D9-A5A5-051DBB38922E}" type="datetime1">
              <a:rPr lang="bg-BG" smtClean="0"/>
              <a:pPr/>
              <a:t>24.10.2023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bg-BG" smtClean="0"/>
              <a:pPr algn="r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0701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1761068"/>
            <a:ext cx="9588052" cy="1828813"/>
          </a:xfrm>
        </p:spPr>
        <p:txBody>
          <a:bodyPr anchor="b"/>
          <a:lstStyle>
            <a:lvl1pPr algn="ctr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3589879"/>
            <a:ext cx="9588052" cy="1507054"/>
          </a:xfrm>
        </p:spPr>
        <p:txBody>
          <a:bodyPr anchor="t"/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5B7D-838E-44D9-A5A5-051DBB38922E}" type="datetime1">
              <a:rPr lang="bg-BG" smtClean="0"/>
              <a:pPr/>
              <a:t>24.10.2023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bg-BG" smtClean="0"/>
              <a:pPr algn="r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2924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558" y="1732449"/>
            <a:ext cx="5059179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1277" y="1732450"/>
            <a:ext cx="5063346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5B7D-838E-44D9-A5A5-051DBB38922E}" type="datetime1">
              <a:rPr lang="bg-BG" smtClean="0"/>
              <a:pPr/>
              <a:t>24.10.2023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bg-BG" smtClean="0"/>
              <a:pPr algn="r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818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57" y="1734507"/>
            <a:ext cx="5087747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876" y="1734507"/>
            <a:ext cx="5087747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610" y="1835254"/>
            <a:ext cx="487507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610" y="2380138"/>
            <a:ext cx="4875074" cy="3411063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3328" y="1835255"/>
            <a:ext cx="4894055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3328" y="2380138"/>
            <a:ext cx="4894055" cy="3411063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5B7D-838E-44D9-A5A5-051DBB38922E}" type="datetime1">
              <a:rPr lang="bg-BG" smtClean="0"/>
              <a:pPr/>
              <a:t>24.10.2023 г.</a:t>
            </a:fld>
            <a:endParaRPr lang="bg-B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bg-B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bg-BG" smtClean="0"/>
              <a:pPr algn="r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49329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5B7D-838E-44D9-A5A5-051DBB38922E}" type="datetime1">
              <a:rPr lang="bg-BG" smtClean="0"/>
              <a:pPr/>
              <a:t>24.10.2023 г.</a:t>
            </a:fld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bg-BG" smtClean="0"/>
              <a:pPr algn="r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966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5B7D-838E-44D9-A5A5-051DBB38922E}" type="datetime1">
              <a:rPr lang="bg-BG" smtClean="0"/>
              <a:pPr/>
              <a:t>24.10.2023 г.</a:t>
            </a:fld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bg-BG" smtClean="0"/>
              <a:pPr algn="r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4952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3705924" cy="182191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4369" y="609600"/>
            <a:ext cx="641025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2431518"/>
            <a:ext cx="3705924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5B7D-838E-44D9-A5A5-051DBB38922E}" type="datetime1">
              <a:rPr lang="bg-BG" smtClean="0"/>
              <a:pPr/>
              <a:t>24.10.2023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bg-BG" smtClean="0"/>
              <a:pPr algn="r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0924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65" y="609600"/>
            <a:ext cx="3583233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8" y="609923"/>
            <a:ext cx="5933403" cy="1829338"/>
          </a:xfrm>
        </p:spPr>
        <p:txBody>
          <a:bodyPr anchor="b">
            <a:noAutofit/>
          </a:bodyPr>
          <a:lstStyle>
            <a:lvl1pPr algn="ctr">
              <a:defRPr sz="31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0613" y="763702"/>
            <a:ext cx="3274898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8" y="2439261"/>
            <a:ext cx="5933403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5B7D-838E-44D9-A5A5-051DBB38922E}" type="datetime1">
              <a:rPr lang="bg-BG" smtClean="0"/>
              <a:pPr/>
              <a:t>24.10.2023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bg-BG" smtClean="0"/>
              <a:pPr algn="r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3265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10351066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557" y="1732450"/>
            <a:ext cx="10351066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DD95B7D-838E-44D9-A5A5-051DBB38922E}" type="datetime1">
              <a:rPr lang="bg-BG" smtClean="0"/>
              <a:pPr/>
              <a:t>24.10.2023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algn="r"/>
            <a:fld id="{C014DD1E-5D91-48A3-AD6D-45FBA980D106}" type="slidenum">
              <a:rPr lang="bg-BG" smtClean="0"/>
              <a:pPr algn="r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399561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063" rtl="0" eaLnBrk="1" latinLnBrk="0" hangingPunct="1">
        <a:spcBef>
          <a:spcPct val="0"/>
        </a:spcBef>
        <a:buNone/>
        <a:defRPr sz="39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19784" indent="-269919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5692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5584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498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399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079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163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526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tpedia.nl/bg/2019/06/03/wat-zijn-nosql-databases/" TargetMode="External"/><Relationship Id="rId3" Type="http://schemas.openxmlformats.org/officeDocument/2006/relationships/hyperlink" Target="https://bg.wikipedia.org/wiki/NoSQL?fbclid=IwAR253stL68Zc4K0ETuHM2bND0XnepFJO4lYhyr2aqNXONRCvHNR62zEynVU#%D0%A1%D1%8A%D1%85%D1%80%D0%B0%D0%BD%D1%8F%D0%B2%D0%B0%D1%89%D0%B8_%D0%B4%D0%B0%D0%BD%D0%BD%D0%B8%D1%82%D0%B5_%D0%B2_%D0%BF%D0%B0%D0%BC%D0%B5%D1%82_%D1%81_%D0%BF%D1%80%D0%BE%D0%B8%D0%B7%D0%B2%D0%BE%D0%BB%D0%B5%D0%BD_%D0%B4%D0%BE%D1%81%D1%82%D1%8A%D0%BF" TargetMode="External"/><Relationship Id="rId7" Type="http://schemas.openxmlformats.org/officeDocument/2006/relationships/hyperlink" Target="https://hevodata.com/learn/relational-database-vs-nosql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lp.superhosting.bg/sql-nosql-databases.html?fbclid=IwAR3gFQIRP4Oi0pbYqMCaGE_ElHmtCj_Mlme5rcQmt20_hIccKnm6wtIh2eQ" TargetMode="External"/><Relationship Id="rId11" Type="http://schemas.openxmlformats.org/officeDocument/2006/relationships/image" Target="../media/image18.png"/><Relationship Id="rId5" Type="http://schemas.openxmlformats.org/officeDocument/2006/relationships/hyperlink" Target="https://www.mongodb.com/nosql-explained" TargetMode="External"/><Relationship Id="rId10" Type="http://schemas.openxmlformats.org/officeDocument/2006/relationships/hyperlink" Target="https://softuni.bg/blog/what-is-database" TargetMode="External"/><Relationship Id="rId4" Type="http://schemas.openxmlformats.org/officeDocument/2006/relationships/hyperlink" Target="https://ganganichamika.medium.com/deep-dive-into-nosql-database-types-80340598124" TargetMode="External"/><Relationship Id="rId9" Type="http://schemas.openxmlformats.org/officeDocument/2006/relationships/hyperlink" Target="https://www.datastax.com/blog/sql-vs-nosql-whats-the-differen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275599" y="1556792"/>
            <a:ext cx="9759454" cy="792088"/>
          </a:xfrm>
        </p:spPr>
        <p:txBody>
          <a:bodyPr rtlCol="0">
            <a:noAutofit/>
          </a:bodyPr>
          <a:lstStyle/>
          <a:p>
            <a:pPr algn="ctr" rtl="0"/>
            <a:r>
              <a:rPr lang="bg-BG" sz="5400" dirty="0">
                <a:latin typeface="Söhne"/>
              </a:rPr>
              <a:t>Нерелационни бази от данни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D4A483-DB82-45D4-B927-838B1E7C131F}"/>
              </a:ext>
            </a:extLst>
          </p:cNvPr>
          <p:cNvSpPr txBox="1"/>
          <p:nvPr/>
        </p:nvSpPr>
        <p:spPr>
          <a:xfrm>
            <a:off x="9035275" y="4223436"/>
            <a:ext cx="2124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>
                <a:latin typeface="Söhne"/>
              </a:rPr>
              <a:t>№ 2101681010</a:t>
            </a:r>
            <a:endParaRPr lang="en-US" sz="2400" dirty="0"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373E09-50C9-497B-92AC-8107E23B73C7}"/>
              </a:ext>
            </a:extLst>
          </p:cNvPr>
          <p:cNvSpPr txBox="1"/>
          <p:nvPr/>
        </p:nvSpPr>
        <p:spPr>
          <a:xfrm>
            <a:off x="9503098" y="4685101"/>
            <a:ext cx="1548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>
                <a:latin typeface="Söhne"/>
              </a:rPr>
              <a:t>СТД 3 курс</a:t>
            </a:r>
            <a:endParaRPr lang="en-US" sz="2400" dirty="0">
              <a:latin typeface="Söhn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576F6D-F2A1-4ED7-B910-F99758B0E9EA}"/>
              </a:ext>
            </a:extLst>
          </p:cNvPr>
          <p:cNvSpPr txBox="1"/>
          <p:nvPr/>
        </p:nvSpPr>
        <p:spPr>
          <a:xfrm>
            <a:off x="7976202" y="3789040"/>
            <a:ext cx="3183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>
                <a:latin typeface="Söhne"/>
              </a:rPr>
              <a:t>Изготвил: Петър Пенев</a:t>
            </a:r>
            <a:endParaRPr lang="en-US" sz="2400" dirty="0">
              <a:latin typeface="Söhne"/>
            </a:endParaRPr>
          </a:p>
        </p:txBody>
      </p:sp>
      <p:pic>
        <p:nvPicPr>
          <p:cNvPr id="1028" name="Picture 4" descr="NoSQL Databases - Nonrelational Databases Explained">
            <a:extLst>
              <a:ext uri="{FF2B5EF4-FFF2-40B4-BE49-F238E27FC236}">
                <a16:creationId xmlns:a16="http://schemas.microsoft.com/office/drawing/2014/main" id="{62FE2B16-9220-42F2-ABC2-8820AA7DC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04" y="3406024"/>
            <a:ext cx="4006181" cy="209648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лавие 12"/>
          <p:cNvSpPr>
            <a:spLocks noGrp="1"/>
          </p:cNvSpPr>
          <p:nvPr>
            <p:ph type="title"/>
          </p:nvPr>
        </p:nvSpPr>
        <p:spPr>
          <a:xfrm>
            <a:off x="914161" y="332656"/>
            <a:ext cx="10360501" cy="661888"/>
          </a:xfrm>
        </p:spPr>
        <p:txBody>
          <a:bodyPr rtlCol="0">
            <a:noAutofit/>
          </a:bodyPr>
          <a:lstStyle/>
          <a:p>
            <a:pPr rtl="0"/>
            <a:r>
              <a:rPr lang="bg-BG" sz="4400" dirty="0">
                <a:latin typeface="Söhne"/>
              </a:rPr>
              <a:t>Заключение</a:t>
            </a:r>
          </a:p>
        </p:txBody>
      </p:sp>
      <p:sp>
        <p:nvSpPr>
          <p:cNvPr id="14" name="Контейнер на съдържание 13"/>
          <p:cNvSpPr>
            <a:spLocks noGrp="1"/>
          </p:cNvSpPr>
          <p:nvPr>
            <p:ph idx="1"/>
          </p:nvPr>
        </p:nvSpPr>
        <p:spPr>
          <a:xfrm>
            <a:off x="2998068" y="1268760"/>
            <a:ext cx="8907977" cy="5197794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sz="2400" b="0" i="0" dirty="0">
                <a:solidFill>
                  <a:srgbClr val="D1D5DB"/>
                </a:solidFill>
                <a:effectLst/>
                <a:latin typeface="Söhne"/>
              </a:rPr>
              <a:t>Нерелационните бази данни представляват важна и иновативна част от съвременната технология. С разнообразието от модели и технологии, те предоставят гъвкавост и ефективност за съхранение и управление на данни в днешния свят, където обемът и разнообразието на информацията постоянно се увеличават. Независимо дали става въпрос за документни, колонни, ключ-стойност или граф бази данни, NoSQL системите предоставят мощни инструменти за разработчици и архитекти, които се стремят към иновации в областта на обработката на данни. С тяхната гъвкавост и възможност за справяне с големи обеми от данни, нерелационните бази данни играят ключова роля в бъдещето на информационните технологии и допринасят съществена стойност във всички сфери на нашия дигитален свят.</a:t>
            </a:r>
            <a:endParaRPr lang="bg-BG" sz="2400" dirty="0">
              <a:latin typeface="Montserrat" pitchFamily="2" charset="0"/>
            </a:endParaRPr>
          </a:p>
        </p:txBody>
      </p:sp>
      <p:pic>
        <p:nvPicPr>
          <p:cNvPr id="7170" name="Picture 2" descr="Conclusion - Free technology icons">
            <a:extLst>
              <a:ext uri="{FF2B5EF4-FFF2-40B4-BE49-F238E27FC236}">
                <a16:creationId xmlns:a16="http://schemas.microsoft.com/office/drawing/2014/main" id="{98F1AF06-6749-4302-8F3C-41929246D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80" y="2276872"/>
            <a:ext cx="2561400" cy="256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32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лавие 12"/>
          <p:cNvSpPr>
            <a:spLocks noGrp="1"/>
          </p:cNvSpPr>
          <p:nvPr>
            <p:ph type="title"/>
          </p:nvPr>
        </p:nvSpPr>
        <p:spPr>
          <a:xfrm>
            <a:off x="914160" y="478384"/>
            <a:ext cx="10360501" cy="661888"/>
          </a:xfrm>
        </p:spPr>
        <p:txBody>
          <a:bodyPr rtlCol="0">
            <a:noAutofit/>
          </a:bodyPr>
          <a:lstStyle/>
          <a:p>
            <a:pPr rtl="0"/>
            <a:r>
              <a:rPr lang="bg-BG" sz="4400" dirty="0">
                <a:latin typeface="Söhne"/>
              </a:rPr>
              <a:t>Източници</a:t>
            </a:r>
          </a:p>
        </p:txBody>
      </p:sp>
      <p:sp>
        <p:nvSpPr>
          <p:cNvPr id="14" name="Контейнер на съдържание 13"/>
          <p:cNvSpPr>
            <a:spLocks noGrp="1"/>
          </p:cNvSpPr>
          <p:nvPr>
            <p:ph idx="1"/>
          </p:nvPr>
        </p:nvSpPr>
        <p:spPr>
          <a:xfrm>
            <a:off x="554121" y="1700808"/>
            <a:ext cx="11080581" cy="446449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NoSQL – </a:t>
            </a:r>
            <a:r>
              <a:rPr lang="bg-BG" sz="2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Уикипедия (</a:t>
            </a:r>
            <a:r>
              <a:rPr lang="en-US" sz="2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wikipedia.org)</a:t>
            </a:r>
            <a:endParaRPr lang="en-US" sz="24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Deep Dive into NoSQL Database Types (medium.com)</a:t>
            </a:r>
            <a:endParaRPr lang="en-US" sz="24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is NoSQL? (mongodb.com)</a:t>
            </a:r>
            <a:endParaRPr lang="bg-BG" sz="24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Релационни и нерелационни бази данни (superhosting.bg)</a:t>
            </a:r>
            <a:endParaRPr lang="en-US" sz="24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Relational Database Vs NoSQL: 7 Critical Aspects (hevodata.com)</a:t>
            </a:r>
            <a:endParaRPr lang="bg-BG" sz="24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Какво представляват NoSQL бази данни? (itpedia.nl)</a:t>
            </a:r>
            <a:endParaRPr lang="en-US" sz="24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NoSQL Use Cases (datastax.com)</a:t>
            </a:r>
            <a:endParaRPr lang="en-US" sz="24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  <a:p>
            <a:pPr marL="0" indent="0">
              <a:buNone/>
            </a:pPr>
            <a:r>
              <a:rPr lang="bg-BG" sz="2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Какво наричаме „</a:t>
            </a:r>
            <a:r>
              <a:rPr lang="en-US" sz="2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NoSQL </a:t>
            </a:r>
            <a:r>
              <a:rPr lang="bg-BG" sz="2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бази данни (</a:t>
            </a:r>
            <a:r>
              <a:rPr lang="en-US" sz="2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softuni.bg</a:t>
            </a:r>
            <a:r>
              <a:rPr lang="bg-BG" sz="2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bg-BG" sz="24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</p:txBody>
      </p:sp>
      <p:pic>
        <p:nvPicPr>
          <p:cNvPr id="8194" name="Picture 2" descr="Source Icon #408154 - Free Icons Library">
            <a:extLst>
              <a:ext uri="{FF2B5EF4-FFF2-40B4-BE49-F238E27FC236}">
                <a16:creationId xmlns:a16="http://schemas.microsoft.com/office/drawing/2014/main" id="{478A44A5-4BFA-479A-A325-856FCC32B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692" y="2132856"/>
            <a:ext cx="3140241" cy="314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62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>
          <a:xfrm>
            <a:off x="1625176" y="692696"/>
            <a:ext cx="8938472" cy="1041080"/>
          </a:xfrm>
        </p:spPr>
        <p:txBody>
          <a:bodyPr rtlCol="0">
            <a:noAutofit/>
          </a:bodyPr>
          <a:lstStyle/>
          <a:p>
            <a:pPr rtl="0"/>
            <a:r>
              <a:rPr lang="bg-BG" sz="5400" dirty="0">
                <a:latin typeface="Söhne"/>
              </a:rPr>
              <a:t>Благодаря за вниманието!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0AEB43-8622-4F9E-9E44-07752AAA0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468" y="2420888"/>
            <a:ext cx="6565887" cy="393953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лавие 12"/>
          <p:cNvSpPr>
            <a:spLocks noGrp="1"/>
          </p:cNvSpPr>
          <p:nvPr>
            <p:ph type="title"/>
          </p:nvPr>
        </p:nvSpPr>
        <p:spPr>
          <a:xfrm>
            <a:off x="3999998" y="476672"/>
            <a:ext cx="4188828" cy="661888"/>
          </a:xfrm>
        </p:spPr>
        <p:txBody>
          <a:bodyPr rtlCol="0">
            <a:normAutofit fontScale="90000"/>
          </a:bodyPr>
          <a:lstStyle/>
          <a:p>
            <a:pPr rtl="0"/>
            <a:r>
              <a:rPr lang="bg-BG" sz="4900" dirty="0">
                <a:latin typeface="Söhne"/>
              </a:rPr>
              <a:t>Дефиниция</a:t>
            </a:r>
            <a:endParaRPr lang="bg-BG" dirty="0">
              <a:latin typeface="Söhne"/>
            </a:endParaRPr>
          </a:p>
        </p:txBody>
      </p:sp>
      <p:sp>
        <p:nvSpPr>
          <p:cNvPr id="14" name="Контейнер на съдържание 13"/>
          <p:cNvSpPr>
            <a:spLocks noGrp="1"/>
          </p:cNvSpPr>
          <p:nvPr>
            <p:ph idx="1"/>
          </p:nvPr>
        </p:nvSpPr>
        <p:spPr>
          <a:xfrm>
            <a:off x="837828" y="1607804"/>
            <a:ext cx="5832647" cy="4752528"/>
          </a:xfrm>
        </p:spPr>
        <p:txBody>
          <a:bodyPr rtlCol="0">
            <a:normAutofit lnSpcReduction="10000"/>
          </a:bodyPr>
          <a:lstStyle/>
          <a:p>
            <a:pPr marL="0" indent="0" rtl="0">
              <a:buNone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NoSQL (Not Only SQL) </a:t>
            </a:r>
            <a:r>
              <a:rPr lang="bg-BG" sz="2400" b="0" i="0" dirty="0">
                <a:solidFill>
                  <a:srgbClr val="D1D5DB"/>
                </a:solidFill>
                <a:effectLst/>
                <a:latin typeface="Söhne"/>
              </a:rPr>
              <a:t>базите от данни </a:t>
            </a:r>
            <a:r>
              <a:rPr lang="ru-RU" sz="2400" b="0" i="0" dirty="0">
                <a:solidFill>
                  <a:srgbClr val="D1D5DB"/>
                </a:solidFill>
                <a:effectLst/>
                <a:latin typeface="Söhne"/>
              </a:rPr>
              <a:t>предоставят гъвкав механизъм за съхранение на данни, отклоняващ се от традиционните релационни бази данни. </a:t>
            </a:r>
          </a:p>
          <a:p>
            <a:pPr marL="0" indent="0" rtl="0">
              <a:buNone/>
            </a:pPr>
            <a:r>
              <a:rPr lang="ru-RU" sz="2400" b="0" i="0" dirty="0">
                <a:solidFill>
                  <a:srgbClr val="D1D5DB"/>
                </a:solidFill>
                <a:effectLst/>
                <a:latin typeface="Söhne"/>
              </a:rPr>
              <a:t>Техните предимства включват хоризонтално мащабиране и бързо възстановяване на данни, често във формат ключ-стойност. </a:t>
            </a:r>
          </a:p>
          <a:p>
            <a:pPr marL="0" indent="0" rtl="0">
              <a:buNone/>
            </a:pPr>
            <a:r>
              <a:rPr lang="ru-RU" sz="2400" b="0" i="0" dirty="0">
                <a:solidFill>
                  <a:srgbClr val="D1D5DB"/>
                </a:solidFill>
                <a:effectLst/>
                <a:latin typeface="Söhne"/>
              </a:rPr>
              <a:t>Те играят важна роля в реалновременни уеб и анализ на големи данни приложения. Нерелационните системи позволяват разнообразни заявки, подобни на SQL.</a:t>
            </a:r>
            <a:endParaRPr lang="bg-BG" sz="3200" dirty="0">
              <a:latin typeface="Montserrat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7CF01C-9FB8-4929-BBC2-1B06B0384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524" y="2204864"/>
            <a:ext cx="4616026" cy="264206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лавие 12"/>
          <p:cNvSpPr>
            <a:spLocks noGrp="1"/>
          </p:cNvSpPr>
          <p:nvPr>
            <p:ph type="title"/>
          </p:nvPr>
        </p:nvSpPr>
        <p:spPr>
          <a:xfrm>
            <a:off x="1218883" y="362987"/>
            <a:ext cx="10360501" cy="661888"/>
          </a:xfrm>
        </p:spPr>
        <p:txBody>
          <a:bodyPr rtlCol="0">
            <a:noAutofit/>
          </a:bodyPr>
          <a:lstStyle/>
          <a:p>
            <a:pPr rtl="0"/>
            <a:r>
              <a:rPr lang="bg-BG" sz="4400" dirty="0">
                <a:latin typeface="Söhne"/>
              </a:rPr>
              <a:t>Употреба</a:t>
            </a:r>
          </a:p>
        </p:txBody>
      </p:sp>
      <p:sp>
        <p:nvSpPr>
          <p:cNvPr id="14" name="Контейнер на съдържание 13"/>
          <p:cNvSpPr>
            <a:spLocks noGrp="1"/>
          </p:cNvSpPr>
          <p:nvPr>
            <p:ph idx="1"/>
          </p:nvPr>
        </p:nvSpPr>
        <p:spPr>
          <a:xfrm>
            <a:off x="3430116" y="1556792"/>
            <a:ext cx="8259905" cy="4607277"/>
          </a:xfrm>
        </p:spPr>
        <p:txBody>
          <a:bodyPr rtlCol="0">
            <a:normAutofit fontScale="92500"/>
          </a:bodyPr>
          <a:lstStyle/>
          <a:p>
            <a:pPr marL="36889" indent="0" algn="l">
              <a:buNone/>
            </a:pPr>
            <a:r>
              <a:rPr lang="ru-RU" sz="2400" b="0" i="0" dirty="0">
                <a:solidFill>
                  <a:srgbClr val="D1D5DB"/>
                </a:solidFill>
                <a:effectLst/>
                <a:latin typeface="Söhne"/>
              </a:rPr>
              <a:t>Разработчиците използват нерелационни бази данни, известни като NoSQL, за да справят с големи обеми от данни и динамични модели. Тези бази данни предоставят гъвкави модели за съхранение на информация и се използват в ситуации, където традиционните релационни бази данни са неудовлетворителни. NoSQL системите предлагат бърза производителност и мащабируемост, което ги прави подходящи за уеб приложения и услуги. Те също така предоставят различни модели на данни, позволявайки на разработчиците да избират подходящия за техния конкретен проблем. Освен това, много NoSQL бази данни се разработват с разпределена архитектура, което ги прави подходящи за изграждане на разпределени системи и услуги (мрежови, облачни, комплексни и др.)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A35AF1-2DEC-45CD-B402-B68ED3619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04" y="2236366"/>
            <a:ext cx="2110923" cy="238526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480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лавие 12"/>
          <p:cNvSpPr>
            <a:spLocks noGrp="1"/>
          </p:cNvSpPr>
          <p:nvPr>
            <p:ph type="title"/>
          </p:nvPr>
        </p:nvSpPr>
        <p:spPr>
          <a:xfrm>
            <a:off x="914161" y="358583"/>
            <a:ext cx="10360501" cy="661888"/>
          </a:xfrm>
        </p:spPr>
        <p:txBody>
          <a:bodyPr rtlCol="0">
            <a:noAutofit/>
          </a:bodyPr>
          <a:lstStyle/>
          <a:p>
            <a:pPr rtl="0"/>
            <a:r>
              <a:rPr lang="bg-BG" sz="4400" dirty="0">
                <a:latin typeface="Söhne"/>
              </a:rPr>
              <a:t>Класификация</a:t>
            </a:r>
          </a:p>
        </p:txBody>
      </p:sp>
      <p:sp>
        <p:nvSpPr>
          <p:cNvPr id="14" name="Контейнер на съдържание 13"/>
          <p:cNvSpPr>
            <a:spLocks noGrp="1"/>
          </p:cNvSpPr>
          <p:nvPr>
            <p:ph idx="1"/>
          </p:nvPr>
        </p:nvSpPr>
        <p:spPr>
          <a:xfrm>
            <a:off x="333773" y="1340768"/>
            <a:ext cx="9937104" cy="5197794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Има разнообразни методи за класифициране на нерелационните бази данни, с различни категории и подкатегории. Поради разнообразието от подходи за определяне на нефункционалните изисквания и характеристиките, даващи трудност при изготвянето на обзор на нерелационните бази данни. Въпреки това, най-общо приетата класификация се базира на модела на данните. Тук представяме част от нерелационните бази данни и техните прототипи, класифицирани спрямо модела на данните:</a:t>
            </a:r>
            <a:endParaRPr lang="bg-BG" sz="2000" dirty="0">
              <a:latin typeface="Söhne"/>
            </a:endParaRPr>
          </a:p>
          <a:p>
            <a:pPr rtl="0">
              <a:buFont typeface="Wingdings" panose="05000000000000000000" pitchFamily="2" charset="2"/>
              <a:buChar char="§"/>
            </a:pPr>
            <a:r>
              <a:rPr lang="bg-BG" sz="2400" dirty="0">
                <a:latin typeface="Söhne"/>
              </a:rPr>
              <a:t>Колона: Hbase, Cassandra, Accumulo</a:t>
            </a:r>
          </a:p>
          <a:p>
            <a:pPr rtl="0">
              <a:buFont typeface="Wingdings" panose="05000000000000000000" pitchFamily="2" charset="2"/>
              <a:buChar char="§"/>
            </a:pPr>
            <a:r>
              <a:rPr lang="bg-BG" sz="2400" dirty="0">
                <a:latin typeface="Söhne"/>
              </a:rPr>
              <a:t>Документ : MongoDB, Couch, Raven</a:t>
            </a:r>
          </a:p>
          <a:p>
            <a:pPr rtl="0">
              <a:buFont typeface="Wingdings" panose="05000000000000000000" pitchFamily="2" charset="2"/>
              <a:buChar char="§"/>
            </a:pPr>
            <a:r>
              <a:rPr lang="bg-BG" sz="2400" dirty="0">
                <a:latin typeface="Söhne"/>
              </a:rPr>
              <a:t>Ключ – стойност: </a:t>
            </a:r>
            <a:r>
              <a:rPr lang="bg-BG" sz="2400" dirty="0" err="1">
                <a:latin typeface="Söhne"/>
              </a:rPr>
              <a:t>Dynamo</a:t>
            </a:r>
            <a:r>
              <a:rPr lang="bg-BG" sz="2400" dirty="0">
                <a:latin typeface="Söhne"/>
              </a:rPr>
              <a:t>, </a:t>
            </a:r>
            <a:r>
              <a:rPr lang="bg-BG" sz="2400" dirty="0" err="1">
                <a:latin typeface="Söhne"/>
              </a:rPr>
              <a:t>Riak</a:t>
            </a:r>
            <a:r>
              <a:rPr lang="bg-BG" sz="2400" dirty="0">
                <a:latin typeface="Söhne"/>
              </a:rPr>
              <a:t>, </a:t>
            </a:r>
            <a:r>
              <a:rPr lang="bg-BG" sz="2400" dirty="0" err="1">
                <a:latin typeface="Söhne"/>
              </a:rPr>
              <a:t>Azure</a:t>
            </a:r>
            <a:r>
              <a:rPr lang="bg-BG" sz="2400" dirty="0">
                <a:latin typeface="Söhne"/>
              </a:rPr>
              <a:t>, </a:t>
            </a:r>
            <a:r>
              <a:rPr lang="bg-BG" sz="2400" dirty="0" err="1">
                <a:latin typeface="Söhne"/>
              </a:rPr>
              <a:t>Redis</a:t>
            </a:r>
            <a:r>
              <a:rPr lang="bg-BG" sz="2400" dirty="0">
                <a:latin typeface="Söhne"/>
              </a:rPr>
              <a:t>, </a:t>
            </a:r>
            <a:r>
              <a:rPr lang="bg-BG" sz="2400" dirty="0" err="1">
                <a:latin typeface="Söhne"/>
              </a:rPr>
              <a:t>Cache</a:t>
            </a:r>
            <a:r>
              <a:rPr lang="bg-BG" sz="2400" dirty="0">
                <a:latin typeface="Söhne"/>
              </a:rPr>
              <a:t>, </a:t>
            </a:r>
            <a:r>
              <a:rPr lang="bg-BG" sz="2400" dirty="0" err="1">
                <a:latin typeface="Söhne"/>
              </a:rPr>
              <a:t>GT.m</a:t>
            </a:r>
            <a:endParaRPr lang="bg-BG" sz="2400" dirty="0">
              <a:latin typeface="Söhne"/>
            </a:endParaRPr>
          </a:p>
          <a:p>
            <a:pPr rtl="0">
              <a:buFont typeface="Wingdings" panose="05000000000000000000" pitchFamily="2" charset="2"/>
              <a:buChar char="§"/>
            </a:pPr>
            <a:r>
              <a:rPr lang="bg-BG" sz="2400" dirty="0">
                <a:latin typeface="Söhne"/>
              </a:rPr>
              <a:t>Граф: Neo4J, </a:t>
            </a:r>
            <a:r>
              <a:rPr lang="bg-BG" sz="2400" dirty="0" err="1">
                <a:latin typeface="Söhne"/>
              </a:rPr>
              <a:t>Allegro</a:t>
            </a:r>
            <a:r>
              <a:rPr lang="bg-BG" sz="2400" dirty="0">
                <a:latin typeface="Söhne"/>
              </a:rPr>
              <a:t>, </a:t>
            </a:r>
            <a:r>
              <a:rPr lang="bg-BG" sz="2400" dirty="0" err="1">
                <a:latin typeface="Söhne"/>
              </a:rPr>
              <a:t>Virtuoso</a:t>
            </a:r>
            <a:r>
              <a:rPr lang="bg-BG" sz="2400" dirty="0">
                <a:latin typeface="Söhne"/>
              </a:rPr>
              <a:t>, </a:t>
            </a:r>
            <a:r>
              <a:rPr lang="bg-BG" sz="2400" dirty="0" err="1">
                <a:latin typeface="Söhne"/>
              </a:rPr>
              <a:t>Bigdata</a:t>
            </a:r>
            <a:endParaRPr lang="bg-BG" sz="2400" dirty="0">
              <a:latin typeface="Söhne"/>
            </a:endParaRPr>
          </a:p>
          <a:p>
            <a:pPr rtl="0">
              <a:buFont typeface="Wingdings" panose="05000000000000000000" pitchFamily="2" charset="2"/>
              <a:buChar char="§"/>
            </a:pPr>
            <a:r>
              <a:rPr lang="bg-BG" sz="2400" dirty="0">
                <a:latin typeface="Söhne"/>
              </a:rPr>
              <a:t>Мултимодел: </a:t>
            </a:r>
            <a:r>
              <a:rPr lang="bg-BG" sz="2400" dirty="0" err="1">
                <a:latin typeface="Söhne"/>
              </a:rPr>
              <a:t>Oracle</a:t>
            </a:r>
            <a:r>
              <a:rPr lang="bg-BG" sz="2400" dirty="0">
                <a:latin typeface="Söhne"/>
              </a:rPr>
              <a:t> </a:t>
            </a:r>
            <a:r>
              <a:rPr lang="bg-BG" sz="2400" dirty="0" err="1">
                <a:latin typeface="Söhne"/>
              </a:rPr>
              <a:t>NoSQL</a:t>
            </a:r>
            <a:r>
              <a:rPr lang="bg-BG" sz="2400" dirty="0">
                <a:latin typeface="Söhne"/>
              </a:rPr>
              <a:t> </a:t>
            </a:r>
            <a:r>
              <a:rPr lang="bg-BG" sz="2400" dirty="0" err="1">
                <a:latin typeface="Söhne"/>
              </a:rPr>
              <a:t>Database</a:t>
            </a:r>
            <a:r>
              <a:rPr lang="bg-BG" sz="2400" dirty="0">
                <a:latin typeface="Söhne"/>
              </a:rPr>
              <a:t>, ZZZ </a:t>
            </a:r>
            <a:r>
              <a:rPr lang="bg-BG" sz="2400" dirty="0" err="1">
                <a:latin typeface="Söhne"/>
              </a:rPr>
              <a:t>Base</a:t>
            </a:r>
            <a:r>
              <a:rPr lang="bg-BG" sz="2400" dirty="0">
                <a:latin typeface="Söhne"/>
              </a:rPr>
              <a:t>, </a:t>
            </a:r>
            <a:r>
              <a:rPr lang="bg-BG" sz="2400" dirty="0" err="1">
                <a:latin typeface="Söhne"/>
              </a:rPr>
              <a:t>ArangoDB</a:t>
            </a:r>
            <a:endParaRPr lang="bg-BG" sz="2400" dirty="0"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1A93B5-C6D2-4A30-BBCC-20E40FDFA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430" y="3116633"/>
            <a:ext cx="2933954" cy="1646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E1B512-3FB5-43EC-8839-58D6C030D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5430" y="4755927"/>
            <a:ext cx="2949787" cy="17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7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лавие 12"/>
          <p:cNvSpPr>
            <a:spLocks noGrp="1"/>
          </p:cNvSpPr>
          <p:nvPr>
            <p:ph type="title"/>
          </p:nvPr>
        </p:nvSpPr>
        <p:spPr>
          <a:xfrm>
            <a:off x="914161" y="367386"/>
            <a:ext cx="10360501" cy="661888"/>
          </a:xfrm>
        </p:spPr>
        <p:txBody>
          <a:bodyPr rtlCol="0">
            <a:noAutofit/>
          </a:bodyPr>
          <a:lstStyle/>
          <a:p>
            <a:pPr rtl="0"/>
            <a:r>
              <a:rPr lang="bg-BG" sz="4400" dirty="0">
                <a:latin typeface="Söhne"/>
              </a:rPr>
              <a:t>Предимства на </a:t>
            </a:r>
            <a:r>
              <a:rPr lang="en-US" sz="4400" dirty="0">
                <a:latin typeface="Söhne"/>
              </a:rPr>
              <a:t>NoSQL</a:t>
            </a:r>
            <a:endParaRPr lang="bg-BG" sz="4400" dirty="0">
              <a:latin typeface="Söhne"/>
            </a:endParaRPr>
          </a:p>
        </p:txBody>
      </p:sp>
      <p:sp>
        <p:nvSpPr>
          <p:cNvPr id="14" name="Контейнер на съдържание 13"/>
          <p:cNvSpPr>
            <a:spLocks noGrp="1"/>
          </p:cNvSpPr>
          <p:nvPr>
            <p:ph idx="1"/>
          </p:nvPr>
        </p:nvSpPr>
        <p:spPr>
          <a:xfrm>
            <a:off x="549796" y="1297219"/>
            <a:ext cx="9073008" cy="5197794"/>
          </a:xfrm>
        </p:spPr>
        <p:txBody>
          <a:bodyPr rtlCol="0"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ru-RU" sz="2000" b="1" i="0" dirty="0">
                <a:solidFill>
                  <a:srgbClr val="D1D5DB"/>
                </a:solidFill>
                <a:effectLst/>
                <a:latin typeface="Söhne"/>
              </a:rPr>
              <a:t>Гъвкавост при моделиране на данни:</a:t>
            </a:r>
            <a:r>
              <a:rPr lang="ru-RU" sz="2000" b="0" i="0" dirty="0">
                <a:solidFill>
                  <a:srgbClr val="D1D5DB"/>
                </a:solidFill>
                <a:effectLst/>
                <a:latin typeface="Söhne"/>
              </a:rPr>
              <a:t> NoSQL базите данни позволяват гъвкаво и динамично моделиране на данни, което е полезно за съхранение на разнообразни типове информация. Това е особено полезно, когато схемата на данните често се променя.</a:t>
            </a:r>
          </a:p>
          <a:p>
            <a:pPr algn="l">
              <a:buFont typeface="+mj-lt"/>
              <a:buAutoNum type="arabicPeriod"/>
            </a:pPr>
            <a:r>
              <a:rPr lang="ru-RU" sz="2000" b="1" i="0" dirty="0">
                <a:solidFill>
                  <a:srgbClr val="D1D5DB"/>
                </a:solidFill>
                <a:effectLst/>
                <a:latin typeface="Söhne"/>
              </a:rPr>
              <a:t>Хоризонтално мащабиране:</a:t>
            </a:r>
            <a:r>
              <a:rPr lang="ru-RU" sz="2000" b="0" i="0" dirty="0">
                <a:solidFill>
                  <a:srgbClr val="D1D5DB"/>
                </a:solidFill>
                <a:effectLst/>
                <a:latin typeface="Söhne"/>
              </a:rPr>
              <a:t> Това подпомага увеличаването на производителността и устойчивостта към натоварване.</a:t>
            </a:r>
          </a:p>
          <a:p>
            <a:pPr algn="l">
              <a:buFont typeface="+mj-lt"/>
              <a:buAutoNum type="arabicPeriod"/>
            </a:pPr>
            <a:r>
              <a:rPr lang="ru-RU" sz="2000" b="1" i="0" dirty="0">
                <a:solidFill>
                  <a:srgbClr val="D1D5DB"/>
                </a:solidFill>
                <a:effectLst/>
                <a:latin typeface="Söhne"/>
              </a:rPr>
              <a:t>Бърз запис и четене на данни:</a:t>
            </a:r>
            <a:r>
              <a:rPr lang="ru-RU" sz="2000" b="0" i="0" dirty="0">
                <a:solidFill>
                  <a:srgbClr val="D1D5DB"/>
                </a:solidFill>
                <a:effectLst/>
                <a:latin typeface="Söhne"/>
              </a:rPr>
              <a:t> NoSQL системите са оптимизирани за бързо възстановяване и запис на данни, което ги прави подходящи за приложения, изискващи висока производителност.</a:t>
            </a:r>
          </a:p>
          <a:p>
            <a:pPr algn="l">
              <a:buFont typeface="+mj-lt"/>
              <a:buAutoNum type="arabicPeriod"/>
            </a:pPr>
            <a:r>
              <a:rPr lang="ru-RU" sz="2000" b="1" i="0" dirty="0">
                <a:solidFill>
                  <a:srgbClr val="D1D5DB"/>
                </a:solidFill>
                <a:effectLst/>
                <a:latin typeface="Söhne"/>
              </a:rPr>
              <a:t>Гъвкави модели за данни:</a:t>
            </a:r>
            <a:r>
              <a:rPr lang="ru-RU" sz="2000" b="0" i="0" dirty="0">
                <a:solidFill>
                  <a:srgbClr val="D1D5DB"/>
                </a:solidFill>
                <a:effectLst/>
                <a:latin typeface="Söhne"/>
              </a:rPr>
              <a:t> NoSQL базите данни предлагат различни модели за съхранение на данни, включително ключ-стойност, стълбови, документни и графични модели. Този избор позволява на разработчиците да избират подходящия модел за тяхната специфична задача. </a:t>
            </a:r>
          </a:p>
          <a:p>
            <a:pPr algn="l">
              <a:buFont typeface="+mj-lt"/>
              <a:buAutoNum type="arabicPeriod"/>
            </a:pPr>
            <a:r>
              <a:rPr lang="ru-RU" sz="2000" b="1" i="0" dirty="0">
                <a:solidFill>
                  <a:srgbClr val="D1D5DB"/>
                </a:solidFill>
                <a:effectLst/>
                <a:latin typeface="Söhne"/>
              </a:rPr>
              <a:t>Лесна интеграция със съвременни технологии:</a:t>
            </a:r>
            <a:r>
              <a:rPr lang="ru-RU" sz="2000" b="0" i="0" dirty="0">
                <a:solidFill>
                  <a:srgbClr val="D1D5DB"/>
                </a:solidFill>
                <a:effectLst/>
                <a:latin typeface="Söhne"/>
              </a:rPr>
              <a:t> NoSQL базите данни се интегрират добре със съвременни технологии и рамки като облачни услуги и 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B</a:t>
            </a:r>
            <a:r>
              <a:rPr lang="ru-RU" sz="2000" b="0" i="0" dirty="0">
                <a:solidFill>
                  <a:srgbClr val="D1D5DB"/>
                </a:solidFill>
                <a:effectLst/>
                <a:latin typeface="Söhne"/>
              </a:rPr>
              <a:t>ig 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D</a:t>
            </a:r>
            <a:r>
              <a:rPr lang="ru-RU" sz="2000" b="0" i="0" dirty="0">
                <a:solidFill>
                  <a:srgbClr val="D1D5DB"/>
                </a:solidFill>
                <a:effectLst/>
                <a:latin typeface="Söhne"/>
              </a:rPr>
              <a:t>ata инструменти.</a:t>
            </a:r>
          </a:p>
          <a:p>
            <a:pPr algn="l">
              <a:buFont typeface="+mj-lt"/>
              <a:buAutoNum type="arabicPeriod"/>
            </a:pPr>
            <a:r>
              <a:rPr lang="ru-RU" sz="2000" b="1" i="0" dirty="0">
                <a:solidFill>
                  <a:srgbClr val="D1D5DB"/>
                </a:solidFill>
                <a:effectLst/>
                <a:latin typeface="Söhne"/>
              </a:rPr>
              <a:t>Скорост на разработка:</a:t>
            </a:r>
            <a:r>
              <a:rPr lang="ru-RU" sz="2000" b="0" i="0" dirty="0">
                <a:solidFill>
                  <a:srgbClr val="D1D5DB"/>
                </a:solidFill>
                <a:effectLst/>
                <a:latin typeface="Söhne"/>
              </a:rPr>
              <a:t> Гъвкавостта и лесната промяна на моделите на данни в NoSQL системите позволяват на разработчиците да ускорят процеса на разработка на софтуер.</a:t>
            </a:r>
          </a:p>
        </p:txBody>
      </p:sp>
      <p:pic>
        <p:nvPicPr>
          <p:cNvPr id="2050" name="Picture 2" descr="Advantage - Free marketing icons">
            <a:extLst>
              <a:ext uri="{FF2B5EF4-FFF2-40B4-BE49-F238E27FC236}">
                <a16:creationId xmlns:a16="http://schemas.microsoft.com/office/drawing/2014/main" id="{F3794BD0-9E62-414A-ADA2-BFD09DAA3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796" y="242088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77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лавие 12"/>
          <p:cNvSpPr>
            <a:spLocks noGrp="1"/>
          </p:cNvSpPr>
          <p:nvPr>
            <p:ph type="title"/>
          </p:nvPr>
        </p:nvSpPr>
        <p:spPr>
          <a:xfrm>
            <a:off x="914161" y="404664"/>
            <a:ext cx="10360501" cy="661888"/>
          </a:xfrm>
        </p:spPr>
        <p:txBody>
          <a:bodyPr rtlCol="0">
            <a:noAutofit/>
          </a:bodyPr>
          <a:lstStyle/>
          <a:p>
            <a:pPr rtl="0"/>
            <a:r>
              <a:rPr lang="bg-BG" sz="4400" dirty="0">
                <a:latin typeface="Söhne"/>
              </a:rPr>
              <a:t>Недостатъци</a:t>
            </a:r>
          </a:p>
        </p:txBody>
      </p:sp>
      <p:sp>
        <p:nvSpPr>
          <p:cNvPr id="14" name="Контейнер на съдържание 13"/>
          <p:cNvSpPr>
            <a:spLocks noGrp="1"/>
          </p:cNvSpPr>
          <p:nvPr>
            <p:ph idx="1"/>
          </p:nvPr>
        </p:nvSpPr>
        <p:spPr>
          <a:xfrm>
            <a:off x="333772" y="1255542"/>
            <a:ext cx="9051993" cy="5197794"/>
          </a:xfrm>
        </p:spPr>
        <p:txBody>
          <a:bodyPr rtlCol="0">
            <a:normAutofit fontScale="92500"/>
          </a:bodyPr>
          <a:lstStyle/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D1D5DB"/>
                </a:solidFill>
                <a:effectLst/>
                <a:latin typeface="Söhne"/>
              </a:rPr>
              <a:t>Липса на стандартизация: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Поради разнообразието на NoSQL системите, липсва стандартизиран SQL-подобен заявков език. 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D1D5DB"/>
                </a:solidFill>
                <a:effectLst/>
                <a:latin typeface="Söhne"/>
              </a:rPr>
              <a:t>Несъвместимост със съществуващи системи: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В някои случаи, преминаването към NoSQL система може да се окаже сложно и скъпо за организации, които вече използват традиционни релационни бази данни.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D1D5DB"/>
                </a:solidFill>
                <a:effectLst/>
                <a:latin typeface="Söhne"/>
              </a:rPr>
              <a:t>Ограничена поддръжка за транзакции: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Някои NoSQL системи имат ограничена поддръжка за транзакции, което може да бъде проблем за приложения, които изискват атомарност и надеждност при операции с данни.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D1D5DB"/>
                </a:solidFill>
                <a:effectLst/>
                <a:latin typeface="Söhne"/>
              </a:rPr>
              <a:t>По-малко инструменти и ресурси: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В сравнение с релационните бази данни, е възможно да има по-малко инструменти, библиотеки и ресурси, налични за работа с NoSQL системи. 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D1D5DB"/>
                </a:solidFill>
                <a:effectLst/>
                <a:latin typeface="Söhne"/>
              </a:rPr>
              <a:t>Сигурност и управление на достъпа: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Някои NoSQL системи могат да имат ограничена поддръжка за сигурност и управление на достъпа, което може да представлява риск за сигурността и целостта на данните. 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D1D5DB"/>
                </a:solidFill>
                <a:effectLst/>
                <a:latin typeface="Söhne"/>
              </a:rPr>
              <a:t>Сложност при администриране: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Администрирането и поддръжката на NoSQL системи може да бъде по-сложно и изисква специализирани умения и знания.</a:t>
            </a:r>
          </a:p>
        </p:txBody>
      </p:sp>
      <p:pic>
        <p:nvPicPr>
          <p:cNvPr id="3074" name="Picture 2" descr="Disadvantage - Free marketing icons">
            <a:extLst>
              <a:ext uri="{FF2B5EF4-FFF2-40B4-BE49-F238E27FC236}">
                <a16:creationId xmlns:a16="http://schemas.microsoft.com/office/drawing/2014/main" id="{3482D9BC-17D3-4FD4-8ACA-1CD72C617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085" y="2348880"/>
            <a:ext cx="2469288" cy="246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44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лавие 12"/>
          <p:cNvSpPr>
            <a:spLocks noGrp="1"/>
          </p:cNvSpPr>
          <p:nvPr>
            <p:ph type="title"/>
          </p:nvPr>
        </p:nvSpPr>
        <p:spPr>
          <a:xfrm>
            <a:off x="914160" y="384226"/>
            <a:ext cx="10360501" cy="661888"/>
          </a:xfrm>
        </p:spPr>
        <p:txBody>
          <a:bodyPr rtlCol="0">
            <a:noAutofit/>
          </a:bodyPr>
          <a:lstStyle/>
          <a:p>
            <a:pPr rtl="0"/>
            <a:r>
              <a:rPr lang="bg-BG" sz="4400" dirty="0">
                <a:latin typeface="Söhne"/>
              </a:rPr>
              <a:t>Модел за съхранение на данните</a:t>
            </a:r>
          </a:p>
        </p:txBody>
      </p:sp>
      <p:sp>
        <p:nvSpPr>
          <p:cNvPr id="14" name="Контейнер на съдържание 13"/>
          <p:cNvSpPr>
            <a:spLocks noGrp="1"/>
          </p:cNvSpPr>
          <p:nvPr>
            <p:ph idx="1"/>
          </p:nvPr>
        </p:nvSpPr>
        <p:spPr>
          <a:xfrm>
            <a:off x="914161" y="1302246"/>
            <a:ext cx="10360501" cy="5197794"/>
          </a:xfrm>
        </p:spPr>
        <p:txBody>
          <a:bodyPr rtlCol="0">
            <a:normAutofit fontScale="92500" lnSpcReduction="10000"/>
          </a:bodyPr>
          <a:lstStyle/>
          <a:p>
            <a:pPr marL="0" indent="0" rtl="0">
              <a:buNone/>
            </a:pP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Нерелационните базите данни не прилагат традиционни схеми и таблици за структуриране на данните. За разлика от тях, в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NoSQL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първият запис, на таблицата "posts" на база данни в WordPress, би изглеждал по следния начин:</a:t>
            </a:r>
          </a:p>
          <a:p>
            <a:pPr marL="0" indent="0" rtl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 rtl="0">
              <a:buNone/>
            </a:pPr>
            <a:r>
              <a:rPr lang="en-US" sz="2000" dirty="0">
                <a:latin typeface="Consolas" panose="020B0609020204030204" pitchFamily="49" charset="0"/>
              </a:rPr>
              <a:t>  ID: 1,</a:t>
            </a:r>
          </a:p>
          <a:p>
            <a:pPr marL="0" indent="0" rtl="0">
              <a:buNone/>
            </a:pPr>
            <a:r>
              <a:rPr lang="en-US" sz="2000" dirty="0">
                <a:latin typeface="Consolas" panose="020B0609020204030204" pitchFamily="49" charset="0"/>
              </a:rPr>
              <a:t>  title: "Hello Site!",</a:t>
            </a:r>
          </a:p>
          <a:p>
            <a:pPr marL="0" indent="0" rtl="0">
              <a:buNone/>
            </a:pPr>
            <a:r>
              <a:rPr lang="en-US" sz="2000" dirty="0">
                <a:latin typeface="Consolas" panose="020B0609020204030204" pitchFamily="49" charset="0"/>
              </a:rPr>
              <a:t>  content: "&lt;p&gt;Welcome to WordPress...",</a:t>
            </a:r>
          </a:p>
          <a:p>
            <a:pPr marL="0" indent="0" rtl="0">
              <a:buNone/>
            </a:pPr>
            <a:r>
              <a:rPr lang="en-US" sz="2000" dirty="0">
                <a:latin typeface="Consolas" panose="020B0609020204030204" pitchFamily="49" charset="0"/>
              </a:rPr>
              <a:t>  status: "publish",</a:t>
            </a:r>
          </a:p>
          <a:p>
            <a:pPr marL="0" indent="0" rtl="0">
              <a:buNone/>
            </a:pPr>
            <a:r>
              <a:rPr lang="en-US" sz="2000" dirty="0">
                <a:latin typeface="Consolas" panose="020B0609020204030204" pitchFamily="49" charset="0"/>
              </a:rPr>
              <a:t>  type: "post"</a:t>
            </a:r>
          </a:p>
          <a:p>
            <a:pPr marL="0" indent="0" rtl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bg-BG" sz="2000" dirty="0">
              <a:latin typeface="Consolas" panose="020B0609020204030204" pitchFamily="49" charset="0"/>
            </a:endParaRPr>
          </a:p>
          <a:p>
            <a:pPr marL="0" indent="0" rtl="0">
              <a:buNone/>
            </a:pP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Например, в MongoDB, което е NoSQL база данни, информацията се съхранява в JSON-подобни "документи." Данните, наречени "документи," в документната база данни могат да бъдат организирани в колекции, което прилича на таблица в SQL. Моделът на данните е динамичен, позволявайки добавянето на нови полета с данни без необходимост от промяна в схемата или структурата на базата данни.</a:t>
            </a:r>
            <a:endParaRPr lang="bg-BG" sz="2000" dirty="0">
              <a:latin typeface="Söhne"/>
            </a:endParaRPr>
          </a:p>
        </p:txBody>
      </p:sp>
      <p:pic>
        <p:nvPicPr>
          <p:cNvPr id="6146" name="Picture 2" descr="JSON Document Automation &amp; Document Generation Software">
            <a:extLst>
              <a:ext uri="{FF2B5EF4-FFF2-40B4-BE49-F238E27FC236}">
                <a16:creationId xmlns:a16="http://schemas.microsoft.com/office/drawing/2014/main" id="{A6F49752-936D-49D1-9F3C-39637AA37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484" y="2688667"/>
            <a:ext cx="4032448" cy="148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46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лавие 12"/>
          <p:cNvSpPr>
            <a:spLocks noGrp="1"/>
          </p:cNvSpPr>
          <p:nvPr>
            <p:ph type="title"/>
          </p:nvPr>
        </p:nvSpPr>
        <p:spPr>
          <a:xfrm>
            <a:off x="914161" y="404664"/>
            <a:ext cx="10360501" cy="661888"/>
          </a:xfrm>
        </p:spPr>
        <p:txBody>
          <a:bodyPr rtlCol="0">
            <a:noAutofit/>
          </a:bodyPr>
          <a:lstStyle/>
          <a:p>
            <a:pPr rtl="0"/>
            <a:r>
              <a:rPr lang="bg-BG" sz="4400" dirty="0">
                <a:latin typeface="Söhne"/>
              </a:rPr>
              <a:t>Модел за съхранение на данните</a:t>
            </a:r>
          </a:p>
        </p:txBody>
      </p:sp>
      <p:sp>
        <p:nvSpPr>
          <p:cNvPr id="14" name="Контейнер на съдържание 13"/>
          <p:cNvSpPr>
            <a:spLocks noGrp="1"/>
          </p:cNvSpPr>
          <p:nvPr>
            <p:ph idx="1"/>
          </p:nvPr>
        </p:nvSpPr>
        <p:spPr>
          <a:xfrm>
            <a:off x="549795" y="1233675"/>
            <a:ext cx="11089232" cy="5197794"/>
          </a:xfrm>
        </p:spPr>
        <p:txBody>
          <a:bodyPr rtlCol="0">
            <a:normAutofit/>
          </a:bodyPr>
          <a:lstStyle/>
          <a:p>
            <a:pPr rtl="0">
              <a:buFont typeface="Wingdings" panose="05000000000000000000" pitchFamily="2" charset="2"/>
              <a:buChar char="§"/>
            </a:pPr>
            <a:r>
              <a:rPr lang="bg-BG" sz="2000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Документни бази</a:t>
            </a:r>
          </a:p>
          <a:p>
            <a:pPr marL="0" indent="0" rtl="0">
              <a:buNone/>
            </a:pPr>
            <a:r>
              <a:rPr lang="ru-RU" sz="2000" b="0" i="0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Базите данни с документи функционират чрез съхраняване на информация и съответните й данни в документи, представени във формати като JSON, XML и други. Някои от известните примери включват MongoDB, Apache CouchDB, ArangoDB, BaseX, Cosmos DB и други.</a:t>
            </a:r>
            <a:r>
              <a:rPr lang="bg-BG" sz="2000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Ключ-стойност бази/хранилища</a:t>
            </a:r>
          </a:p>
          <a:p>
            <a:pPr marL="0" indent="0" rtl="0">
              <a:buNone/>
            </a:pPr>
            <a:r>
              <a:rPr lang="ru-RU" sz="2000" b="0" i="0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Също така се срещат бази данни, които използват структура от "ключ-стойност" за организация на данните. Тези бази приличат на записите в релационните таблиците, но съдържат само две колони: "ключ" и "стойност." В колоната "стойност" могат да се съхраняват разнообразни и сложни данни. </a:t>
            </a:r>
          </a:p>
        </p:txBody>
      </p:sp>
      <p:pic>
        <p:nvPicPr>
          <p:cNvPr id="4098" name="Picture 2" descr="Document Database {Definition, Features, Use Cases}">
            <a:extLst>
              <a:ext uri="{FF2B5EF4-FFF2-40B4-BE49-F238E27FC236}">
                <a16:creationId xmlns:a16="http://schemas.microsoft.com/office/drawing/2014/main" id="{64192943-3C8B-4793-BCF9-B338CED71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556" y="4155615"/>
            <a:ext cx="46577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575938-E57A-4325-8D40-914EA351D2CC}"/>
              </a:ext>
            </a:extLst>
          </p:cNvPr>
          <p:cNvSpPr txBox="1"/>
          <p:nvPr/>
        </p:nvSpPr>
        <p:spPr>
          <a:xfrm>
            <a:off x="549795" y="4155615"/>
            <a:ext cx="65527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0" i="0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Някои от популярните представители на този вид бази данни са ArangoDB, Berkeley DB, Couchbase, Dynamo, InfinityDB, Oracle NoSQL Database, OrientDB и други. Някои от NoSQL базите данни от този тип съхраняват данните директно в паметта на системата, което ги прави изключително бързи за достъп и често се използват за кеширане и оптимизиране на уеб приложенията. Примери за това са Memcached и Redis.</a:t>
            </a:r>
            <a:endParaRPr lang="bg-BG" sz="2000" dirty="0">
              <a:solidFill>
                <a:schemeClr val="tx1">
                  <a:lumMod val="85000"/>
                </a:schemeClr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75018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лавие 12"/>
          <p:cNvSpPr>
            <a:spLocks noGrp="1"/>
          </p:cNvSpPr>
          <p:nvPr>
            <p:ph type="title"/>
          </p:nvPr>
        </p:nvSpPr>
        <p:spPr>
          <a:xfrm>
            <a:off x="914161" y="412382"/>
            <a:ext cx="10360501" cy="661888"/>
          </a:xfrm>
        </p:spPr>
        <p:txBody>
          <a:bodyPr rtlCol="0">
            <a:noAutofit/>
          </a:bodyPr>
          <a:lstStyle/>
          <a:p>
            <a:pPr rtl="0"/>
            <a:r>
              <a:rPr lang="bg-BG" sz="4400" dirty="0">
                <a:latin typeface="Söhne"/>
              </a:rPr>
              <a:t>Модел за съхранение на данните</a:t>
            </a:r>
          </a:p>
        </p:txBody>
      </p:sp>
      <p:sp>
        <p:nvSpPr>
          <p:cNvPr id="14" name="Контейнер на съдържание 13"/>
          <p:cNvSpPr>
            <a:spLocks noGrp="1"/>
          </p:cNvSpPr>
          <p:nvPr>
            <p:ph idx="1"/>
          </p:nvPr>
        </p:nvSpPr>
        <p:spPr>
          <a:xfrm>
            <a:off x="693813" y="1660206"/>
            <a:ext cx="7128792" cy="4649114"/>
          </a:xfrm>
        </p:spPr>
        <p:txBody>
          <a:bodyPr rtlCol="0"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000" dirty="0">
                <a:latin typeface="Söhne"/>
              </a:rPr>
              <a:t>Колонни бази</a:t>
            </a:r>
            <a:endParaRPr lang="ru-RU" sz="2000" dirty="0">
              <a:latin typeface="Söhne"/>
            </a:endParaRPr>
          </a:p>
          <a:p>
            <a:pPr marL="0" indent="0" rtl="0">
              <a:buNone/>
            </a:pPr>
            <a:r>
              <a:rPr lang="ru-RU" sz="2000" dirty="0">
                <a:latin typeface="Söhne"/>
              </a:rPr>
              <a:t>В колонните бази данни информацията е организирана в семейства от колони. Този подход също включва използването на "ключ," който указва определено "семейство" от колони в базата данни. Някои известни примери включват Cassandra, HBase и други.</a:t>
            </a:r>
            <a:endParaRPr lang="en-US" sz="2000" dirty="0">
              <a:latin typeface="Söhne"/>
            </a:endParaRPr>
          </a:p>
          <a:p>
            <a:pPr marL="0" indent="0" rtl="0">
              <a:buNone/>
            </a:pPr>
            <a:endParaRPr lang="bg-BG" sz="2000" dirty="0">
              <a:latin typeface="Söhne"/>
            </a:endParaRPr>
          </a:p>
          <a:p>
            <a:pPr rtl="0">
              <a:buFont typeface="Wingdings" panose="05000000000000000000" pitchFamily="2" charset="2"/>
              <a:buChar char="§"/>
            </a:pPr>
            <a:r>
              <a:rPr lang="bg-BG" sz="2000" dirty="0">
                <a:latin typeface="Söhne"/>
              </a:rPr>
              <a:t>Граф бази</a:t>
            </a:r>
          </a:p>
          <a:p>
            <a:pPr marL="0" indent="0" rtl="0">
              <a:buNone/>
            </a:pPr>
            <a:r>
              <a:rPr lang="ru-RU" sz="2000" dirty="0">
                <a:latin typeface="Söhne"/>
              </a:rPr>
              <a:t>Граф базите данни са подобни на документните бази, но с ключово различие - те поддържат връзки между индивидуалните обекти. В граф базата данни се използва концепцията за "обект" от данни, наречен "възел," който може да притежава свойства и връзки с други възли. Някои примери за такива бази включват Infinite Graph, InfoGrid и други</a:t>
            </a:r>
            <a:r>
              <a:rPr lang="bg-BG" sz="2000" dirty="0">
                <a:latin typeface="Söhne"/>
              </a:rPr>
              <a:t>.</a:t>
            </a:r>
          </a:p>
        </p:txBody>
      </p:sp>
      <p:pic>
        <p:nvPicPr>
          <p:cNvPr id="5122" name="Picture 2" descr="What is a Wide-Column Database? Definition &amp; FAQs | ScyllaDB">
            <a:extLst>
              <a:ext uri="{FF2B5EF4-FFF2-40B4-BE49-F238E27FC236}">
                <a16:creationId xmlns:a16="http://schemas.microsoft.com/office/drawing/2014/main" id="{8C01F4EF-84DA-440D-B2F0-1BA162B67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628" y="1772816"/>
            <a:ext cx="3776473" cy="17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ntroduction to NoSQL Graph Databases | by Yasmine Hejazi | Towards Data  Science">
            <a:extLst>
              <a:ext uri="{FF2B5EF4-FFF2-40B4-BE49-F238E27FC236}">
                <a16:creationId xmlns:a16="http://schemas.microsoft.com/office/drawing/2014/main" id="{8B3ED81E-00C9-411E-9AB6-29CCC7B02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884" y="4149080"/>
            <a:ext cx="4009959" cy="17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24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Тема н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н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200</TotalTime>
  <Words>1324</Words>
  <Application>Microsoft Office PowerPoint</Application>
  <PresentationFormat>Custom</PresentationFormat>
  <Paragraphs>76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Calisto MT</vt:lpstr>
      <vt:lpstr>Consolas</vt:lpstr>
      <vt:lpstr>Montserrat</vt:lpstr>
      <vt:lpstr>Söhne</vt:lpstr>
      <vt:lpstr>Wingdings</vt:lpstr>
      <vt:lpstr>Wingdings 2</vt:lpstr>
      <vt:lpstr>Slate</vt:lpstr>
      <vt:lpstr>Нерелационни бази от данни</vt:lpstr>
      <vt:lpstr>Дефиниция</vt:lpstr>
      <vt:lpstr>Употреба</vt:lpstr>
      <vt:lpstr>Класификация</vt:lpstr>
      <vt:lpstr>Предимства на NoSQL</vt:lpstr>
      <vt:lpstr>Недостатъци</vt:lpstr>
      <vt:lpstr>Модел за съхранение на данните</vt:lpstr>
      <vt:lpstr>Модел за съхранение на данните</vt:lpstr>
      <vt:lpstr>Модел за съхранение на данните</vt:lpstr>
      <vt:lpstr>Заключение</vt:lpstr>
      <vt:lpstr>Източници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Нерелационни бази от данни</dc:title>
  <dc:creator>Петър Пенев 2101681010</dc:creator>
  <cp:lastModifiedBy>Roy PC</cp:lastModifiedBy>
  <cp:revision>69</cp:revision>
  <dcterms:created xsi:type="dcterms:W3CDTF">2023-10-21T10:39:10Z</dcterms:created>
  <dcterms:modified xsi:type="dcterms:W3CDTF">2023-10-24T21:05:56Z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