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0"/>
  </p:notesMasterIdLst>
  <p:sldIdLst>
    <p:sldId id="258" r:id="rId3"/>
    <p:sldId id="268" r:id="rId4"/>
    <p:sldId id="270" r:id="rId5"/>
    <p:sldId id="272" r:id="rId6"/>
    <p:sldId id="273" r:id="rId7"/>
    <p:sldId id="274" r:id="rId8"/>
    <p:sldId id="275" r:id="rId9"/>
  </p:sldIdLst>
  <p:sldSz cx="12192000" cy="6858000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Light" panose="020F0302020204030204" pitchFamily="34" charset="0"/>
      <p:regular r:id="rId15"/>
      <p:bold r:id="rId16"/>
      <p:italic r:id="rId17"/>
      <p:boldItalic r:id="rId18"/>
    </p:embeddedFont>
    <p:embeddedFont>
      <p:font typeface="Roboto Medium" panose="020F0502020204030204" pitchFamily="34" charset="0"/>
      <p:regular r:id="rId19"/>
      <p:bold r:id="rId20"/>
      <p:italic r:id="rId21"/>
      <p:boldItalic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77BF4-235E-4B2E-B809-1246398DFECC}" v="2" dt="2024-12-13T04:01:46.859"/>
  </p1510:revLst>
</p1510:revInfo>
</file>

<file path=ppt/tableStyles.xml><?xml version="1.0" encoding="utf-8"?>
<a:tblStyleLst xmlns:a="http://schemas.openxmlformats.org/drawingml/2006/main" def="{1FECE08E-A04E-4FF6-909A-77B31E45CB17}">
  <a:tblStyle styleId="{1FECE08E-A04E-4FF6-909A-77B31E45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4"/>
    <p:restoredTop sz="94694"/>
  </p:normalViewPr>
  <p:slideViewPr>
    <p:cSldViewPr snapToGrid="0">
      <p:cViewPr varScale="1">
        <p:scale>
          <a:sx n="105" d="100"/>
          <a:sy n="105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ya Bejado" userId="4159f38b8e341bce" providerId="LiveId" clId="{D2777BF4-235E-4B2E-B809-1246398DFECC}"/>
    <pc:docChg chg="custSel modSld">
      <pc:chgData name="Tanya Bejado" userId="4159f38b8e341bce" providerId="LiveId" clId="{D2777BF4-235E-4B2E-B809-1246398DFECC}" dt="2024-12-13T04:23:35.793" v="1327" actId="20577"/>
      <pc:docMkLst>
        <pc:docMk/>
      </pc:docMkLst>
      <pc:sldChg chg="addSp delSp modSp mod">
        <pc:chgData name="Tanya Bejado" userId="4159f38b8e341bce" providerId="LiveId" clId="{D2777BF4-235E-4B2E-B809-1246398DFECC}" dt="2024-12-13T04:01:50.390" v="48" actId="1076"/>
        <pc:sldMkLst>
          <pc:docMk/>
          <pc:sldMk cId="0" sldId="257"/>
        </pc:sldMkLst>
        <pc:spChg chg="del mod">
          <ac:chgData name="Tanya Bejado" userId="4159f38b8e341bce" providerId="LiveId" clId="{D2777BF4-235E-4B2E-B809-1246398DFECC}" dt="2024-12-13T04:01:03.715" v="41" actId="21"/>
          <ac:spMkLst>
            <pc:docMk/>
            <pc:sldMk cId="0" sldId="257"/>
            <ac:spMk id="921" creationId="{00000000-0000-0000-0000-000000000000}"/>
          </ac:spMkLst>
        </pc:spChg>
        <pc:spChg chg="add mod">
          <ac:chgData name="Tanya Bejado" userId="4159f38b8e341bce" providerId="LiveId" clId="{D2777BF4-235E-4B2E-B809-1246398DFECC}" dt="2024-12-13T04:01:50.390" v="48" actId="1076"/>
          <ac:spMkLst>
            <pc:docMk/>
            <pc:sldMk cId="0" sldId="257"/>
            <ac:spMk id="930" creationId="{00000000-0000-0000-0000-000000000000}"/>
          </ac:spMkLst>
        </pc:spChg>
      </pc:sldChg>
      <pc:sldChg chg="addSp delSp modSp mod">
        <pc:chgData name="Tanya Bejado" userId="4159f38b8e341bce" providerId="LiveId" clId="{D2777BF4-235E-4B2E-B809-1246398DFECC}" dt="2024-12-13T04:01:44.264" v="46" actId="21"/>
        <pc:sldMkLst>
          <pc:docMk/>
          <pc:sldMk cId="0" sldId="258"/>
        </pc:sldMkLst>
        <pc:spChg chg="add mod">
          <ac:chgData name="Tanya Bejado" userId="4159f38b8e341bce" providerId="LiveId" clId="{D2777BF4-235E-4B2E-B809-1246398DFECC}" dt="2024-12-13T04:01:39.821" v="45" actId="1076"/>
          <ac:spMkLst>
            <pc:docMk/>
            <pc:sldMk cId="0" sldId="258"/>
            <ac:spMk id="921" creationId="{00000000-0000-0000-0000-000000000000}"/>
          </ac:spMkLst>
        </pc:spChg>
        <pc:spChg chg="del mod">
          <ac:chgData name="Tanya Bejado" userId="4159f38b8e341bce" providerId="LiveId" clId="{D2777BF4-235E-4B2E-B809-1246398DFECC}" dt="2024-12-13T04:01:44.264" v="46" actId="21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anya Bejado" userId="4159f38b8e341bce" providerId="LiveId" clId="{D2777BF4-235E-4B2E-B809-1246398DFECC}" dt="2024-12-13T04:12:59.818" v="444" actId="1076"/>
        <pc:sldMkLst>
          <pc:docMk/>
          <pc:sldMk cId="0" sldId="259"/>
        </pc:sldMkLst>
        <pc:spChg chg="mod">
          <ac:chgData name="Tanya Bejado" userId="4159f38b8e341bce" providerId="LiveId" clId="{D2777BF4-235E-4B2E-B809-1246398DFECC}" dt="2024-12-13T04:12:59.818" v="444" actId="1076"/>
          <ac:spMkLst>
            <pc:docMk/>
            <pc:sldMk cId="0" sldId="259"/>
            <ac:spMk id="940" creationId="{00000000-0000-0000-0000-000000000000}"/>
          </ac:spMkLst>
        </pc:spChg>
      </pc:sldChg>
      <pc:sldChg chg="delSp modSp mod">
        <pc:chgData name="Tanya Bejado" userId="4159f38b8e341bce" providerId="LiveId" clId="{D2777BF4-235E-4B2E-B809-1246398DFECC}" dt="2024-12-13T04:20:24.105" v="1073" actId="478"/>
        <pc:sldMkLst>
          <pc:docMk/>
          <pc:sldMk cId="0" sldId="260"/>
        </pc:sldMkLst>
        <pc:spChg chg="mod">
          <ac:chgData name="Tanya Bejado" userId="4159f38b8e341bce" providerId="LiveId" clId="{D2777BF4-235E-4B2E-B809-1246398DFECC}" dt="2024-12-13T04:20:09.402" v="1071" actId="20577"/>
          <ac:spMkLst>
            <pc:docMk/>
            <pc:sldMk cId="0" sldId="260"/>
            <ac:spMk id="950" creationId="{00000000-0000-0000-0000-000000000000}"/>
          </ac:spMkLst>
        </pc:spChg>
        <pc:graphicFrameChg chg="del modGraphic">
          <ac:chgData name="Tanya Bejado" userId="4159f38b8e341bce" providerId="LiveId" clId="{D2777BF4-235E-4B2E-B809-1246398DFECC}" dt="2024-12-13T04:20:24.105" v="1073" actId="478"/>
          <ac:graphicFrameMkLst>
            <pc:docMk/>
            <pc:sldMk cId="0" sldId="260"/>
            <ac:graphicFrameMk id="3" creationId="{2049C887-F2BC-6EAE-4B27-0C9DD34ED079}"/>
          </ac:graphicFrameMkLst>
        </pc:graphicFrameChg>
      </pc:sldChg>
      <pc:sldChg chg="modSp mod">
        <pc:chgData name="Tanya Bejado" userId="4159f38b8e341bce" providerId="LiveId" clId="{D2777BF4-235E-4B2E-B809-1246398DFECC}" dt="2024-12-13T04:23:35.793" v="1327" actId="20577"/>
        <pc:sldMkLst>
          <pc:docMk/>
          <pc:sldMk cId="0" sldId="261"/>
        </pc:sldMkLst>
        <pc:spChg chg="mod">
          <ac:chgData name="Tanya Bejado" userId="4159f38b8e341bce" providerId="LiveId" clId="{D2777BF4-235E-4B2E-B809-1246398DFECC}" dt="2024-12-13T04:23:35.793" v="1327" actId="20577"/>
          <ac:spMkLst>
            <pc:docMk/>
            <pc:sldMk cId="0" sldId="261"/>
            <ac:spMk id="9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>
          <a:extLst>
            <a:ext uri="{FF2B5EF4-FFF2-40B4-BE49-F238E27FC236}">
              <a16:creationId xmlns:a16="http://schemas.microsoft.com/office/drawing/2014/main" id="{2D05BC6A-C12E-0A36-726F-043FCC017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>
            <a:extLst>
              <a:ext uri="{FF2B5EF4-FFF2-40B4-BE49-F238E27FC236}">
                <a16:creationId xmlns:a16="http://schemas.microsoft.com/office/drawing/2014/main" id="{DADE5893-AF29-0751-7048-668795EB4A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>
            <a:extLst>
              <a:ext uri="{FF2B5EF4-FFF2-40B4-BE49-F238E27FC236}">
                <a16:creationId xmlns:a16="http://schemas.microsoft.com/office/drawing/2014/main" id="{02AB5B57-22E5-F5AF-C48F-92B9F0D046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>
            <a:extLst>
              <a:ext uri="{FF2B5EF4-FFF2-40B4-BE49-F238E27FC236}">
                <a16:creationId xmlns:a16="http://schemas.microsoft.com/office/drawing/2014/main" id="{DCF9432D-762E-8885-3918-74B5D5D509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7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>
          <a:extLst>
            <a:ext uri="{FF2B5EF4-FFF2-40B4-BE49-F238E27FC236}">
              <a16:creationId xmlns:a16="http://schemas.microsoft.com/office/drawing/2014/main" id="{0E2415DB-7BBF-7C1D-DDEC-0DBFB7B56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>
            <a:extLst>
              <a:ext uri="{FF2B5EF4-FFF2-40B4-BE49-F238E27FC236}">
                <a16:creationId xmlns:a16="http://schemas.microsoft.com/office/drawing/2014/main" id="{2C8FBFF5-27CF-0299-CBA1-D52577E7C2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>
            <a:extLst>
              <a:ext uri="{FF2B5EF4-FFF2-40B4-BE49-F238E27FC236}">
                <a16:creationId xmlns:a16="http://schemas.microsoft.com/office/drawing/2014/main" id="{86B39770-9C73-0807-D5C0-4746485AD5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>
            <a:extLst>
              <a:ext uri="{FF2B5EF4-FFF2-40B4-BE49-F238E27FC236}">
                <a16:creationId xmlns:a16="http://schemas.microsoft.com/office/drawing/2014/main" id="{5F8114A1-6C33-06B4-7DD0-14032253C9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6275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>
          <a:extLst>
            <a:ext uri="{FF2B5EF4-FFF2-40B4-BE49-F238E27FC236}">
              <a16:creationId xmlns:a16="http://schemas.microsoft.com/office/drawing/2014/main" id="{CE5E17C7-608A-6E39-A776-77F24D2EB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>
            <a:extLst>
              <a:ext uri="{FF2B5EF4-FFF2-40B4-BE49-F238E27FC236}">
                <a16:creationId xmlns:a16="http://schemas.microsoft.com/office/drawing/2014/main" id="{80799137-B2EC-C55F-3243-CA87DB0C38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>
            <a:extLst>
              <a:ext uri="{FF2B5EF4-FFF2-40B4-BE49-F238E27FC236}">
                <a16:creationId xmlns:a16="http://schemas.microsoft.com/office/drawing/2014/main" id="{B05EC7F7-BF40-BFB0-6A73-963F650515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>
            <a:extLst>
              <a:ext uri="{FF2B5EF4-FFF2-40B4-BE49-F238E27FC236}">
                <a16:creationId xmlns:a16="http://schemas.microsoft.com/office/drawing/2014/main" id="{BFC39F6C-D979-C362-317C-41F5236494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80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>
          <a:extLst>
            <a:ext uri="{FF2B5EF4-FFF2-40B4-BE49-F238E27FC236}">
              <a16:creationId xmlns:a16="http://schemas.microsoft.com/office/drawing/2014/main" id="{B60F6D6D-1B3D-976B-A3E5-BB164588A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>
            <a:extLst>
              <a:ext uri="{FF2B5EF4-FFF2-40B4-BE49-F238E27FC236}">
                <a16:creationId xmlns:a16="http://schemas.microsoft.com/office/drawing/2014/main" id="{264C1F5D-40BF-60BA-0760-AE342D932A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>
            <a:extLst>
              <a:ext uri="{FF2B5EF4-FFF2-40B4-BE49-F238E27FC236}">
                <a16:creationId xmlns:a16="http://schemas.microsoft.com/office/drawing/2014/main" id="{F529AFA5-6DFB-2EDC-0F9E-A6CEEBA1F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>
            <a:extLst>
              <a:ext uri="{FF2B5EF4-FFF2-40B4-BE49-F238E27FC236}">
                <a16:creationId xmlns:a16="http://schemas.microsoft.com/office/drawing/2014/main" id="{720F2000-C20E-EBFA-E2FC-3925146D2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576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>
          <a:extLst>
            <a:ext uri="{FF2B5EF4-FFF2-40B4-BE49-F238E27FC236}">
              <a16:creationId xmlns:a16="http://schemas.microsoft.com/office/drawing/2014/main" id="{8A6107F1-1C65-85DF-AEAC-B8A8E8605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>
            <a:extLst>
              <a:ext uri="{FF2B5EF4-FFF2-40B4-BE49-F238E27FC236}">
                <a16:creationId xmlns:a16="http://schemas.microsoft.com/office/drawing/2014/main" id="{D5B6835A-5677-710A-A0AB-24D825EE7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>
            <a:extLst>
              <a:ext uri="{FF2B5EF4-FFF2-40B4-BE49-F238E27FC236}">
                <a16:creationId xmlns:a16="http://schemas.microsoft.com/office/drawing/2014/main" id="{61523BB3-CDA2-F679-D081-EBD69692FA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>
            <a:extLst>
              <a:ext uri="{FF2B5EF4-FFF2-40B4-BE49-F238E27FC236}">
                <a16:creationId xmlns:a16="http://schemas.microsoft.com/office/drawing/2014/main" id="{48CC168C-437B-3362-D1A9-FAACFA1B6D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58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>
          <a:extLst>
            <a:ext uri="{FF2B5EF4-FFF2-40B4-BE49-F238E27FC236}">
              <a16:creationId xmlns:a16="http://schemas.microsoft.com/office/drawing/2014/main" id="{A305D8A3-6DB1-62AA-22A8-3A14B46EE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>
            <a:extLst>
              <a:ext uri="{FF2B5EF4-FFF2-40B4-BE49-F238E27FC236}">
                <a16:creationId xmlns:a16="http://schemas.microsoft.com/office/drawing/2014/main" id="{B9AEB972-28AB-5DE6-18F6-B6F8184BD8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>
            <a:extLst>
              <a:ext uri="{FF2B5EF4-FFF2-40B4-BE49-F238E27FC236}">
                <a16:creationId xmlns:a16="http://schemas.microsoft.com/office/drawing/2014/main" id="{E7CED948-4277-01C7-004F-A9349E321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>
            <a:extLst>
              <a:ext uri="{FF2B5EF4-FFF2-40B4-BE49-F238E27FC236}">
                <a16:creationId xmlns:a16="http://schemas.microsoft.com/office/drawing/2014/main" id="{C1F1048D-ACE1-B240-79DC-7869A6CE87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20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{1FECE08E-A04E-4FF6-909A-77B31E45CB17}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Relationship Id="rId4" Type="http://schemas.openxmlformats.org/officeDocument/2006/relationships/hyperlink" Target="https://www.thenorthernecho.co.uk/news/15532030.pictures-ten-years-run-northern-rock/#gallery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Relationship Id="rId5" Type="http://schemas.openxmlformats.org/officeDocument/2006/relationships/hyperlink" Target="https://www.fdic.gov/resources/supervision-and-examinations/examination-policies-manual/section2-1.pdf" TargetMode="External"/><Relationship Id="rId4" Type="http://schemas.openxmlformats.org/officeDocument/2006/relationships/hyperlink" Target="https://corporatefinanceinstitute.com/resources/career-map/sell-side/risk-management/major-risks-for-banks/#:~:text=The%20major%20risks%20faced%20by,%2C%20market%2C%20and%20liquidity%20ris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1" y="2564523"/>
            <a:ext cx="7874838" cy="27091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532106"/>
            <a:ext cx="8518800" cy="60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Banking Risk Reduction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970B6-28D0-37A2-5041-6D9036D37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sp>
        <p:nvSpPr>
          <p:cNvPr id="921" name="Google Shape;921;p80"/>
          <p:cNvSpPr txBox="1"/>
          <p:nvPr/>
        </p:nvSpPr>
        <p:spPr>
          <a:xfrm>
            <a:off x="3339700" y="2141010"/>
            <a:ext cx="8426298" cy="313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solidFill>
                <a:srgbClr val="37415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R="0" lvl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solidFill>
                <a:srgbClr val="37415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R="0" lv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Major risks for banks: </a:t>
            </a:r>
          </a:p>
          <a:p>
            <a:pPr marL="285750" lvl="5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Credit risk</a:t>
            </a:r>
          </a:p>
          <a:p>
            <a:pPr marL="285750" lvl="5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</a:t>
            </a:r>
            <a:r>
              <a:rPr lang="en-US" sz="1800" kern="1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perational risk</a:t>
            </a:r>
          </a:p>
          <a:p>
            <a:pPr marL="285750" lvl="5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US" sz="1800" kern="1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arket risk </a:t>
            </a:r>
          </a:p>
          <a:p>
            <a:pPr marL="285750" lvl="5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</a:t>
            </a:r>
            <a:r>
              <a:rPr lang="en-US" sz="1800" kern="10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iquidity risk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76C2AE13-5428-D209-AC01-64922191C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>
            <a:extLst>
              <a:ext uri="{FF2B5EF4-FFF2-40B4-BE49-F238E27FC236}">
                <a16:creationId xmlns:a16="http://schemas.microsoft.com/office/drawing/2014/main" id="{CBB27E95-25EC-C667-9F9F-C894D29F06C2}"/>
              </a:ext>
            </a:extLst>
          </p:cNvPr>
          <p:cNvSpPr/>
          <p:nvPr/>
        </p:nvSpPr>
        <p:spPr>
          <a:xfrm>
            <a:off x="3339701" y="1137884"/>
            <a:ext cx="7654120" cy="36443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>
            <a:extLst>
              <a:ext uri="{FF2B5EF4-FFF2-40B4-BE49-F238E27FC236}">
                <a16:creationId xmlns:a16="http://schemas.microsoft.com/office/drawing/2014/main" id="{B2551D9D-9A5A-580E-1C15-6D051CC40366}"/>
              </a:ext>
            </a:extLst>
          </p:cNvPr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>
            <a:extLst>
              <a:ext uri="{FF2B5EF4-FFF2-40B4-BE49-F238E27FC236}">
                <a16:creationId xmlns:a16="http://schemas.microsoft.com/office/drawing/2014/main" id="{6363E084-B19A-DEBC-21EA-95F37E8E7850}"/>
              </a:ext>
            </a:extLst>
          </p:cNvPr>
          <p:cNvSpPr txBox="1"/>
          <p:nvPr/>
        </p:nvSpPr>
        <p:spPr>
          <a:xfrm>
            <a:off x="3328225" y="363697"/>
            <a:ext cx="8426298" cy="60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Banking Risk Reduction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31" name="Google Shape;931;p81">
            <a:extLst>
              <a:ext uri="{FF2B5EF4-FFF2-40B4-BE49-F238E27FC236}">
                <a16:creationId xmlns:a16="http://schemas.microsoft.com/office/drawing/2014/main" id="{4FE976E9-6543-33A2-A92D-E3DCD3960BD2}"/>
              </a:ext>
            </a:extLst>
          </p:cNvPr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18B47D-BA57-5572-5E7B-1BB6505DF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sp>
        <p:nvSpPr>
          <p:cNvPr id="921" name="Google Shape;921;p80">
            <a:extLst>
              <a:ext uri="{FF2B5EF4-FFF2-40B4-BE49-F238E27FC236}">
                <a16:creationId xmlns:a16="http://schemas.microsoft.com/office/drawing/2014/main" id="{876BC0E3-8439-FFCB-C792-B8848CE396F0}"/>
              </a:ext>
            </a:extLst>
          </p:cNvPr>
          <p:cNvSpPr txBox="1"/>
          <p:nvPr/>
        </p:nvSpPr>
        <p:spPr>
          <a:xfrm>
            <a:off x="3339699" y="1025611"/>
            <a:ext cx="8670699" cy="60493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6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Credit Risk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16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The biggest risk for banks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16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Borrowers may not repay contractual obligations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"/>
            </a:pPr>
            <a:r>
              <a:rPr lang="en-US" sz="16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During an economic downturn banks may be overexposed</a:t>
            </a:r>
            <a:endParaRPr lang="en-US" sz="1600" kern="100" dirty="0">
              <a:solidFill>
                <a:srgbClr val="374151"/>
              </a:solidFill>
              <a:latin typeface="Segoe UI" panose="020B0502040204020203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Operational Risk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Loss due to errors or interruptions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Market Risk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Risk caused by the unpredictability of equity markets, commodity prices and interest rates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Banks that are more heavily involved in trading have more exposure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Liquidity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Ability of a bank to access cash to meet financial obligations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Issues with providing cash or access to funds can lead to a loss of customer confidence and even result in a bank run, such as the one that occurred at the Northern Rock bank during the 2007-09 financial crisis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371600" marR="0">
              <a:lnSpc>
                <a:spcPct val="115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  <a:hlinkClick r:id="rId4"/>
              </a:rPr>
              <a:t>https://www.thenorthernecho.co.uk/news/15532030.pictures-ten-years-run-northern-rock/#gallery5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"/>
            </a:pP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09BC1B91-3590-03D8-7E39-768AF3CC6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>
            <a:extLst>
              <a:ext uri="{FF2B5EF4-FFF2-40B4-BE49-F238E27FC236}">
                <a16:creationId xmlns:a16="http://schemas.microsoft.com/office/drawing/2014/main" id="{8068F24B-938A-D9BB-A76D-5D739CD9E540}"/>
              </a:ext>
            </a:extLst>
          </p:cNvPr>
          <p:cNvSpPr/>
          <p:nvPr/>
        </p:nvSpPr>
        <p:spPr>
          <a:xfrm>
            <a:off x="3339701" y="3207600"/>
            <a:ext cx="7669675" cy="20660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>
            <a:extLst>
              <a:ext uri="{FF2B5EF4-FFF2-40B4-BE49-F238E27FC236}">
                <a16:creationId xmlns:a16="http://schemas.microsoft.com/office/drawing/2014/main" id="{BF9BB36E-91F5-AF87-889B-2F29018FC1D2}"/>
              </a:ext>
            </a:extLst>
          </p:cNvPr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>
            <a:extLst>
              <a:ext uri="{FF2B5EF4-FFF2-40B4-BE49-F238E27FC236}">
                <a16:creationId xmlns:a16="http://schemas.microsoft.com/office/drawing/2014/main" id="{018282BE-D434-743B-DCB4-2A0B9E580B53}"/>
              </a:ext>
            </a:extLst>
          </p:cNvPr>
          <p:cNvSpPr txBox="1"/>
          <p:nvPr/>
        </p:nvSpPr>
        <p:spPr>
          <a:xfrm>
            <a:off x="3339700" y="532106"/>
            <a:ext cx="8518800" cy="60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Banking Risk Reduction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31" name="Google Shape;931;p81">
            <a:extLst>
              <a:ext uri="{FF2B5EF4-FFF2-40B4-BE49-F238E27FC236}">
                <a16:creationId xmlns:a16="http://schemas.microsoft.com/office/drawing/2014/main" id="{1ADEFCBB-6C83-E37C-154B-C5C2BFFB5273}"/>
              </a:ext>
            </a:extLst>
          </p:cNvPr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9D08E1-4A42-1FC4-A99C-67720A33C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sp>
        <p:nvSpPr>
          <p:cNvPr id="921" name="Google Shape;921;p80">
            <a:extLst>
              <a:ext uri="{FF2B5EF4-FFF2-40B4-BE49-F238E27FC236}">
                <a16:creationId xmlns:a16="http://schemas.microsoft.com/office/drawing/2014/main" id="{026E44E3-EFAC-11FA-FBD6-D9B5601855DE}"/>
              </a:ext>
            </a:extLst>
          </p:cNvPr>
          <p:cNvSpPr txBox="1"/>
          <p:nvPr/>
        </p:nvSpPr>
        <p:spPr>
          <a:xfrm>
            <a:off x="3339700" y="3429000"/>
            <a:ext cx="8852300" cy="1879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Risk Analysis Process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Identify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Assess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Control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Review Controls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3A509FFB-386E-9FEF-9FB2-90CC932FC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>
            <a:extLst>
              <a:ext uri="{FF2B5EF4-FFF2-40B4-BE49-F238E27FC236}">
                <a16:creationId xmlns:a16="http://schemas.microsoft.com/office/drawing/2014/main" id="{B6E01B66-B70C-1A62-7BCB-94A8DAB9F470}"/>
              </a:ext>
            </a:extLst>
          </p:cNvPr>
          <p:cNvSpPr/>
          <p:nvPr/>
        </p:nvSpPr>
        <p:spPr>
          <a:xfrm>
            <a:off x="3339700" y="2913888"/>
            <a:ext cx="7654121" cy="21121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>
            <a:extLst>
              <a:ext uri="{FF2B5EF4-FFF2-40B4-BE49-F238E27FC236}">
                <a16:creationId xmlns:a16="http://schemas.microsoft.com/office/drawing/2014/main" id="{69913621-7B24-17DC-4B1E-C6951173B189}"/>
              </a:ext>
            </a:extLst>
          </p:cNvPr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>
            <a:extLst>
              <a:ext uri="{FF2B5EF4-FFF2-40B4-BE49-F238E27FC236}">
                <a16:creationId xmlns:a16="http://schemas.microsoft.com/office/drawing/2014/main" id="{47C0CABC-A389-9283-5157-3154CBE2219A}"/>
              </a:ext>
            </a:extLst>
          </p:cNvPr>
          <p:cNvSpPr txBox="1"/>
          <p:nvPr/>
        </p:nvSpPr>
        <p:spPr>
          <a:xfrm>
            <a:off x="3339700" y="532106"/>
            <a:ext cx="8518800" cy="60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Banking Risk Reduction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31" name="Google Shape;931;p81">
            <a:extLst>
              <a:ext uri="{FF2B5EF4-FFF2-40B4-BE49-F238E27FC236}">
                <a16:creationId xmlns:a16="http://schemas.microsoft.com/office/drawing/2014/main" id="{4EA1F019-40CC-C7B1-81A5-66E9A8FD7709}"/>
              </a:ext>
            </a:extLst>
          </p:cNvPr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F45714-B0A6-35C1-2654-C4D03FA64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sp>
        <p:nvSpPr>
          <p:cNvPr id="921" name="Google Shape;921;p80">
            <a:extLst>
              <a:ext uri="{FF2B5EF4-FFF2-40B4-BE49-F238E27FC236}">
                <a16:creationId xmlns:a16="http://schemas.microsoft.com/office/drawing/2014/main" id="{A4D97A74-8CED-E44A-6A04-6CB4539B11CB}"/>
              </a:ext>
            </a:extLst>
          </p:cNvPr>
          <p:cNvSpPr txBox="1"/>
          <p:nvPr/>
        </p:nvSpPr>
        <p:spPr>
          <a:xfrm>
            <a:off x="3339700" y="2913889"/>
            <a:ext cx="8730379" cy="3872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CAMELS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Banks are rated by the CAMELS system, a rating system is not released to the public, but only to top management. There are 6 components of the CAMELS rating: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Capital adequacy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Assets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Management capability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Earnings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Liquidity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Sensitivity</a:t>
            </a:r>
          </a:p>
        </p:txBody>
      </p:sp>
    </p:spTree>
    <p:extLst>
      <p:ext uri="{BB962C8B-B14F-4D97-AF65-F5344CB8AC3E}">
        <p14:creationId xmlns:p14="http://schemas.microsoft.com/office/powerpoint/2010/main" val="89324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77016D53-1FF3-1C51-B2D4-D99F1C017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>
            <a:extLst>
              <a:ext uri="{FF2B5EF4-FFF2-40B4-BE49-F238E27FC236}">
                <a16:creationId xmlns:a16="http://schemas.microsoft.com/office/drawing/2014/main" id="{201C33F3-0B9E-F764-129D-A2572568E29E}"/>
              </a:ext>
            </a:extLst>
          </p:cNvPr>
          <p:cNvSpPr/>
          <p:nvPr/>
        </p:nvSpPr>
        <p:spPr>
          <a:xfrm>
            <a:off x="3339701" y="1137884"/>
            <a:ext cx="7654120" cy="36443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>
            <a:extLst>
              <a:ext uri="{FF2B5EF4-FFF2-40B4-BE49-F238E27FC236}">
                <a16:creationId xmlns:a16="http://schemas.microsoft.com/office/drawing/2014/main" id="{B6B01BF5-AFA1-020D-EA9A-2932EBF51B19}"/>
              </a:ext>
            </a:extLst>
          </p:cNvPr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>
            <a:extLst>
              <a:ext uri="{FF2B5EF4-FFF2-40B4-BE49-F238E27FC236}">
                <a16:creationId xmlns:a16="http://schemas.microsoft.com/office/drawing/2014/main" id="{A89E56B6-1DFB-6BEE-5A5A-61D27F792796}"/>
              </a:ext>
            </a:extLst>
          </p:cNvPr>
          <p:cNvSpPr txBox="1"/>
          <p:nvPr/>
        </p:nvSpPr>
        <p:spPr>
          <a:xfrm>
            <a:off x="3339700" y="532106"/>
            <a:ext cx="8518800" cy="60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Banking Risk Reduction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31" name="Google Shape;931;p81">
            <a:extLst>
              <a:ext uri="{FF2B5EF4-FFF2-40B4-BE49-F238E27FC236}">
                <a16:creationId xmlns:a16="http://schemas.microsoft.com/office/drawing/2014/main" id="{F0914C06-E69B-B4C9-9920-114B86F3CFF0}"/>
              </a:ext>
            </a:extLst>
          </p:cNvPr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6E678-49BC-AAD8-D856-BEE1B1D24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sp>
        <p:nvSpPr>
          <p:cNvPr id="921" name="Google Shape;921;p80">
            <a:extLst>
              <a:ext uri="{FF2B5EF4-FFF2-40B4-BE49-F238E27FC236}">
                <a16:creationId xmlns:a16="http://schemas.microsoft.com/office/drawing/2014/main" id="{0903E97C-9A85-68B8-695E-F39AAFB92B2E}"/>
              </a:ext>
            </a:extLst>
          </p:cNvPr>
          <p:cNvSpPr txBox="1"/>
          <p:nvPr/>
        </p:nvSpPr>
        <p:spPr>
          <a:xfrm>
            <a:off x="3339699" y="1025611"/>
            <a:ext cx="8003805" cy="54830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Capital Adequacy Ratio (CAR)</a:t>
            </a: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 bank’s ability to pay liabilities and respond to credit and operational risks. A bank with a good CAR has enough capital to absorb potential losses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CAR = (Tier 1 Capital + Tier 2 Capital) / Risk-Weighted Assets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Tier 1 Capital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The form of capital which can most readily absorb a loss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Stock and retained earnings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Tier 2 capital</a:t>
            </a:r>
          </a:p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Reserves and hybrid securities that are less liquid and more difficult to measure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Risk-Weighted Assets - </a:t>
            </a: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different assets classes held by banks carry different risk weights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Banks are required to have a Capital Adequacy Ratio of at least 8%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Capital divided by Risk-Weighted Assets needs to be at least 6%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6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72124A1B-F778-2B71-86D4-7C2DFAC62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>
            <a:extLst>
              <a:ext uri="{FF2B5EF4-FFF2-40B4-BE49-F238E27FC236}">
                <a16:creationId xmlns:a16="http://schemas.microsoft.com/office/drawing/2014/main" id="{775CF1BD-842E-2538-2CE8-9EC648A04EFB}"/>
              </a:ext>
            </a:extLst>
          </p:cNvPr>
          <p:cNvSpPr/>
          <p:nvPr/>
        </p:nvSpPr>
        <p:spPr>
          <a:xfrm>
            <a:off x="3339700" y="2913888"/>
            <a:ext cx="8657228" cy="17434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>
            <a:extLst>
              <a:ext uri="{FF2B5EF4-FFF2-40B4-BE49-F238E27FC236}">
                <a16:creationId xmlns:a16="http://schemas.microsoft.com/office/drawing/2014/main" id="{BE1DCB08-3072-FEC3-ACC3-768AD493779E}"/>
              </a:ext>
            </a:extLst>
          </p:cNvPr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>
            <a:extLst>
              <a:ext uri="{FF2B5EF4-FFF2-40B4-BE49-F238E27FC236}">
                <a16:creationId xmlns:a16="http://schemas.microsoft.com/office/drawing/2014/main" id="{C26E8574-3862-5A68-410A-13577355AE24}"/>
              </a:ext>
            </a:extLst>
          </p:cNvPr>
          <p:cNvSpPr txBox="1"/>
          <p:nvPr/>
        </p:nvSpPr>
        <p:spPr>
          <a:xfrm>
            <a:off x="3339700" y="532106"/>
            <a:ext cx="8518800" cy="60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Banking Risk Reduction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31" name="Google Shape;931;p81">
            <a:extLst>
              <a:ext uri="{FF2B5EF4-FFF2-40B4-BE49-F238E27FC236}">
                <a16:creationId xmlns:a16="http://schemas.microsoft.com/office/drawing/2014/main" id="{46098D09-CA71-AE15-CBAD-6ECD5416A21A}"/>
              </a:ext>
            </a:extLst>
          </p:cNvPr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593C6-655A-D348-1C9F-C86FA3ABF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sp>
        <p:nvSpPr>
          <p:cNvPr id="921" name="Google Shape;921;p80">
            <a:extLst>
              <a:ext uri="{FF2B5EF4-FFF2-40B4-BE49-F238E27FC236}">
                <a16:creationId xmlns:a16="http://schemas.microsoft.com/office/drawing/2014/main" id="{AE6FBFFF-AACC-B025-3A40-19743BFAECE6}"/>
              </a:ext>
            </a:extLst>
          </p:cNvPr>
          <p:cNvSpPr txBox="1"/>
          <p:nvPr/>
        </p:nvSpPr>
        <p:spPr>
          <a:xfrm>
            <a:off x="3339701" y="3207599"/>
            <a:ext cx="8657228" cy="12428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This project is focused on detecting discriminatory loan practices, an operational risk, so that the bank can reduce the chances of adverse litigation and damage to its reputation.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1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4A418591-FE64-2091-E265-FB603B899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>
            <a:extLst>
              <a:ext uri="{FF2B5EF4-FFF2-40B4-BE49-F238E27FC236}">
                <a16:creationId xmlns:a16="http://schemas.microsoft.com/office/drawing/2014/main" id="{31F322B8-DA7A-77EA-A858-CA6916599BB2}"/>
              </a:ext>
            </a:extLst>
          </p:cNvPr>
          <p:cNvSpPr/>
          <p:nvPr/>
        </p:nvSpPr>
        <p:spPr>
          <a:xfrm>
            <a:off x="3339700" y="3207600"/>
            <a:ext cx="7654121" cy="18184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>
            <a:extLst>
              <a:ext uri="{FF2B5EF4-FFF2-40B4-BE49-F238E27FC236}">
                <a16:creationId xmlns:a16="http://schemas.microsoft.com/office/drawing/2014/main" id="{19B9B87C-9732-79F1-8727-A62215EC739E}"/>
              </a:ext>
            </a:extLst>
          </p:cNvPr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>
            <a:extLst>
              <a:ext uri="{FF2B5EF4-FFF2-40B4-BE49-F238E27FC236}">
                <a16:creationId xmlns:a16="http://schemas.microsoft.com/office/drawing/2014/main" id="{DB7D9B30-0BA0-1C58-A1BC-A5BDEC8BF1BB}"/>
              </a:ext>
            </a:extLst>
          </p:cNvPr>
          <p:cNvSpPr txBox="1"/>
          <p:nvPr/>
        </p:nvSpPr>
        <p:spPr>
          <a:xfrm>
            <a:off x="3339700" y="532106"/>
            <a:ext cx="8518800" cy="60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Banking Risk Reduction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31" name="Google Shape;931;p81">
            <a:extLst>
              <a:ext uri="{FF2B5EF4-FFF2-40B4-BE49-F238E27FC236}">
                <a16:creationId xmlns:a16="http://schemas.microsoft.com/office/drawing/2014/main" id="{F7B2170C-B9EB-A842-31B5-8752AFC56AF6}"/>
              </a:ext>
            </a:extLst>
          </p:cNvPr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7B2513-FEB8-F177-7601-3AC5CF56F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sp>
        <p:nvSpPr>
          <p:cNvPr id="921" name="Google Shape;921;p80">
            <a:extLst>
              <a:ext uri="{FF2B5EF4-FFF2-40B4-BE49-F238E27FC236}">
                <a16:creationId xmlns:a16="http://schemas.microsoft.com/office/drawing/2014/main" id="{8CCF6034-96D9-D220-DBF2-88D6AB3FC863}"/>
              </a:ext>
            </a:extLst>
          </p:cNvPr>
          <p:cNvSpPr txBox="1"/>
          <p:nvPr/>
        </p:nvSpPr>
        <p:spPr>
          <a:xfrm>
            <a:off x="3339701" y="3207600"/>
            <a:ext cx="8518800" cy="32567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Sources: </a:t>
            </a: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Corporate Finance Institute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  <a:hlinkClick r:id="rId4"/>
              </a:rPr>
              <a:t>https://corporatefinanceinstitute.com/resources/career-map/sell-side/risk-management/major-risks-for-banks/#:~:text=The%20major%20risks%20faced%20by,%2C%20market%2C%20and%20liquidity%20risks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  <a:hlinkClick r:id="rId5"/>
              </a:rPr>
              <a:t>https://www.fdic.gov/resources/supervision-and-examinations/examination-policies-manual/section2-1.pdf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9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444</Words>
  <Application>Microsoft Macintosh PowerPoint</Application>
  <PresentationFormat>Widescreen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Roboto Medium</vt:lpstr>
      <vt:lpstr>Calibri</vt:lpstr>
      <vt:lpstr>Roboto Light</vt:lpstr>
      <vt:lpstr>Wingdings</vt:lpstr>
      <vt:lpstr>Segoe UI</vt:lpstr>
      <vt:lpstr>Roboto</vt:lpstr>
      <vt:lpstr>Courier New</vt:lpstr>
      <vt:lpstr>Aptos</vt:lpstr>
      <vt:lpstr>Symbol</vt:lpstr>
      <vt:lpstr>Office Theme</vt:lpstr>
      <vt:lpstr>Trilogy Bootcamps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Mark Johnson</cp:lastModifiedBy>
  <cp:revision>12</cp:revision>
  <cp:lastPrinted>2024-12-13T16:56:45Z</cp:lastPrinted>
  <dcterms:modified xsi:type="dcterms:W3CDTF">2024-12-13T16:56:48Z</dcterms:modified>
</cp:coreProperties>
</file>