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  <p:sldMasterId id="2147483725" r:id="rId2"/>
  </p:sldMasterIdLst>
  <p:notesMasterIdLst>
    <p:notesMasterId r:id="rId17"/>
  </p:notesMasterIdLst>
  <p:sldIdLst>
    <p:sldId id="256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63" r:id="rId12"/>
    <p:sldId id="270" r:id="rId13"/>
    <p:sldId id="264" r:id="rId14"/>
    <p:sldId id="265" r:id="rId15"/>
    <p:sldId id="266" r:id="rId16"/>
  </p:sldIdLst>
  <p:sldSz cx="12192000" cy="6858000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Light" panose="02000000000000000000" pitchFamily="2" charset="0"/>
      <p:regular r:id="rId22"/>
      <p:bold r:id="rId23"/>
      <p:italic r:id="rId24"/>
      <p:boldItalic r:id="rId25"/>
    </p:embeddedFont>
    <p:embeddedFont>
      <p:font typeface="Roboto Medium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77BF4-235E-4B2E-B809-1246398DFECC}" v="2" dt="2024-12-13T04:01:46.859"/>
  </p1510:revLst>
</p1510:revInfo>
</file>

<file path=ppt/tableStyles.xml><?xml version="1.0" encoding="utf-8"?>
<a:tblStyleLst xmlns:a="http://schemas.openxmlformats.org/drawingml/2006/main" def="{1FECE08E-A04E-4FF6-909A-77B31E45CB17}">
  <a:tblStyle styleId="{1FECE08E-A04E-4FF6-909A-77B31E45CB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7"/>
    <p:restoredTop sz="94670"/>
  </p:normalViewPr>
  <p:slideViewPr>
    <p:cSldViewPr snapToGrid="0">
      <p:cViewPr varScale="1">
        <p:scale>
          <a:sx n="107" d="100"/>
          <a:sy n="107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ya Bejado" userId="4159f38b8e341bce" providerId="LiveId" clId="{D2777BF4-235E-4B2E-B809-1246398DFECC}"/>
    <pc:docChg chg="custSel modSld">
      <pc:chgData name="Tanya Bejado" userId="4159f38b8e341bce" providerId="LiveId" clId="{D2777BF4-235E-4B2E-B809-1246398DFECC}" dt="2024-12-13T04:23:35.793" v="1327" actId="20577"/>
      <pc:docMkLst>
        <pc:docMk/>
      </pc:docMkLst>
      <pc:sldChg chg="addSp delSp modSp mod">
        <pc:chgData name="Tanya Bejado" userId="4159f38b8e341bce" providerId="LiveId" clId="{D2777BF4-235E-4B2E-B809-1246398DFECC}" dt="2024-12-13T04:01:50.390" v="48" actId="1076"/>
        <pc:sldMkLst>
          <pc:docMk/>
          <pc:sldMk cId="0" sldId="257"/>
        </pc:sldMkLst>
        <pc:spChg chg="del mod">
          <ac:chgData name="Tanya Bejado" userId="4159f38b8e341bce" providerId="LiveId" clId="{D2777BF4-235E-4B2E-B809-1246398DFECC}" dt="2024-12-13T04:01:03.715" v="41" actId="21"/>
          <ac:spMkLst>
            <pc:docMk/>
            <pc:sldMk cId="0" sldId="257"/>
            <ac:spMk id="921" creationId="{00000000-0000-0000-0000-000000000000}"/>
          </ac:spMkLst>
        </pc:spChg>
        <pc:spChg chg="add mod">
          <ac:chgData name="Tanya Bejado" userId="4159f38b8e341bce" providerId="LiveId" clId="{D2777BF4-235E-4B2E-B809-1246398DFECC}" dt="2024-12-13T04:01:50.390" v="48" actId="1076"/>
          <ac:spMkLst>
            <pc:docMk/>
            <pc:sldMk cId="0" sldId="257"/>
            <ac:spMk id="930" creationId="{00000000-0000-0000-0000-000000000000}"/>
          </ac:spMkLst>
        </pc:spChg>
      </pc:sldChg>
      <pc:sldChg chg="addSp delSp modSp mod">
        <pc:chgData name="Tanya Bejado" userId="4159f38b8e341bce" providerId="LiveId" clId="{D2777BF4-235E-4B2E-B809-1246398DFECC}" dt="2024-12-13T04:01:44.264" v="46" actId="21"/>
        <pc:sldMkLst>
          <pc:docMk/>
          <pc:sldMk cId="0" sldId="258"/>
        </pc:sldMkLst>
        <pc:spChg chg="add mod">
          <ac:chgData name="Tanya Bejado" userId="4159f38b8e341bce" providerId="LiveId" clId="{D2777BF4-235E-4B2E-B809-1246398DFECC}" dt="2024-12-13T04:01:39.821" v="45" actId="1076"/>
          <ac:spMkLst>
            <pc:docMk/>
            <pc:sldMk cId="0" sldId="258"/>
            <ac:spMk id="921" creationId="{00000000-0000-0000-0000-000000000000}"/>
          </ac:spMkLst>
        </pc:spChg>
        <pc:spChg chg="del mod">
          <ac:chgData name="Tanya Bejado" userId="4159f38b8e341bce" providerId="LiveId" clId="{D2777BF4-235E-4B2E-B809-1246398DFECC}" dt="2024-12-13T04:01:44.264" v="46" actId="21"/>
          <ac:spMkLst>
            <pc:docMk/>
            <pc:sldMk cId="0" sldId="258"/>
            <ac:spMk id="930" creationId="{00000000-0000-0000-0000-000000000000}"/>
          </ac:spMkLst>
        </pc:spChg>
      </pc:sldChg>
      <pc:sldChg chg="modSp mod">
        <pc:chgData name="Tanya Bejado" userId="4159f38b8e341bce" providerId="LiveId" clId="{D2777BF4-235E-4B2E-B809-1246398DFECC}" dt="2024-12-13T04:12:59.818" v="444" actId="1076"/>
        <pc:sldMkLst>
          <pc:docMk/>
          <pc:sldMk cId="0" sldId="259"/>
        </pc:sldMkLst>
        <pc:spChg chg="mod">
          <ac:chgData name="Tanya Bejado" userId="4159f38b8e341bce" providerId="LiveId" clId="{D2777BF4-235E-4B2E-B809-1246398DFECC}" dt="2024-12-13T04:12:59.818" v="444" actId="1076"/>
          <ac:spMkLst>
            <pc:docMk/>
            <pc:sldMk cId="0" sldId="259"/>
            <ac:spMk id="940" creationId="{00000000-0000-0000-0000-000000000000}"/>
          </ac:spMkLst>
        </pc:spChg>
      </pc:sldChg>
      <pc:sldChg chg="delSp modSp mod">
        <pc:chgData name="Tanya Bejado" userId="4159f38b8e341bce" providerId="LiveId" clId="{D2777BF4-235E-4B2E-B809-1246398DFECC}" dt="2024-12-13T04:20:24.105" v="1073" actId="478"/>
        <pc:sldMkLst>
          <pc:docMk/>
          <pc:sldMk cId="0" sldId="260"/>
        </pc:sldMkLst>
        <pc:spChg chg="mod">
          <ac:chgData name="Tanya Bejado" userId="4159f38b8e341bce" providerId="LiveId" clId="{D2777BF4-235E-4B2E-B809-1246398DFECC}" dt="2024-12-13T04:20:09.402" v="1071" actId="20577"/>
          <ac:spMkLst>
            <pc:docMk/>
            <pc:sldMk cId="0" sldId="260"/>
            <ac:spMk id="950" creationId="{00000000-0000-0000-0000-000000000000}"/>
          </ac:spMkLst>
        </pc:spChg>
        <pc:graphicFrameChg chg="del modGraphic">
          <ac:chgData name="Tanya Bejado" userId="4159f38b8e341bce" providerId="LiveId" clId="{D2777BF4-235E-4B2E-B809-1246398DFECC}" dt="2024-12-13T04:20:24.105" v="1073" actId="478"/>
          <ac:graphicFrameMkLst>
            <pc:docMk/>
            <pc:sldMk cId="0" sldId="260"/>
            <ac:graphicFrameMk id="3" creationId="{2049C887-F2BC-6EAE-4B27-0C9DD34ED079}"/>
          </ac:graphicFrameMkLst>
        </pc:graphicFrameChg>
      </pc:sldChg>
      <pc:sldChg chg="modSp mod">
        <pc:chgData name="Tanya Bejado" userId="4159f38b8e341bce" providerId="LiveId" clId="{D2777BF4-235E-4B2E-B809-1246398DFECC}" dt="2024-12-13T04:23:35.793" v="1327" actId="20577"/>
        <pc:sldMkLst>
          <pc:docMk/>
          <pc:sldMk cId="0" sldId="261"/>
        </pc:sldMkLst>
        <pc:spChg chg="mod">
          <ac:chgData name="Tanya Bejado" userId="4159f38b8e341bce" providerId="LiveId" clId="{D2777BF4-235E-4B2E-B809-1246398DFECC}" dt="2024-12-13T04:23:35.793" v="1327" actId="20577"/>
          <ac:spMkLst>
            <pc:docMk/>
            <pc:sldMk cId="0" sldId="261"/>
            <ac:spMk id="96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Pete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7bc62a7a95_0_2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7bc62a7a95_0_26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Ronak</a:t>
            </a:r>
            <a:endParaRPr dirty="0"/>
          </a:p>
        </p:txBody>
      </p:sp>
      <p:sp>
        <p:nvSpPr>
          <p:cNvPr id="975" name="Google Shape;975;g27bc62a7a95_0_26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>
          <a:extLst>
            <a:ext uri="{FF2B5EF4-FFF2-40B4-BE49-F238E27FC236}">
              <a16:creationId xmlns:a16="http://schemas.microsoft.com/office/drawing/2014/main" id="{AECF2412-2265-A5B8-4E13-AA9046448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7bc62a7a95_0_2632:notes">
            <a:extLst>
              <a:ext uri="{FF2B5EF4-FFF2-40B4-BE49-F238E27FC236}">
                <a16:creationId xmlns:a16="http://schemas.microsoft.com/office/drawing/2014/main" id="{A6258B66-B0B5-959A-68F6-32E5F24EF3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7bc62a7a95_0_2632:notes">
            <a:extLst>
              <a:ext uri="{FF2B5EF4-FFF2-40B4-BE49-F238E27FC236}">
                <a16:creationId xmlns:a16="http://schemas.microsoft.com/office/drawing/2014/main" id="{25557D63-0744-E940-B5BE-69070B53B3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Ronak</a:t>
            </a:r>
            <a:endParaRPr dirty="0"/>
          </a:p>
        </p:txBody>
      </p:sp>
      <p:sp>
        <p:nvSpPr>
          <p:cNvPr id="975" name="Google Shape;975;g27bc62a7a95_0_2632:notes">
            <a:extLst>
              <a:ext uri="{FF2B5EF4-FFF2-40B4-BE49-F238E27FC236}">
                <a16:creationId xmlns:a16="http://schemas.microsoft.com/office/drawing/2014/main" id="{D32145C9-DF44-70F2-2190-43556829CF4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7089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Pete</a:t>
            </a:r>
            <a:endParaRPr dirty="0"/>
          </a:p>
        </p:txBody>
      </p:sp>
      <p:sp>
        <p:nvSpPr>
          <p:cNvPr id="985" name="Google Shape;985;g27bc62a7a95_0_26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7bc62a7a95_0_2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7bc62a7a95_0_26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Ethan</a:t>
            </a:r>
            <a:endParaRPr dirty="0"/>
          </a:p>
        </p:txBody>
      </p:sp>
      <p:sp>
        <p:nvSpPr>
          <p:cNvPr id="996" name="Google Shape;996;g27bc62a7a95_0_26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7bc62a7a95_0_2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7bc62a7a95_0_26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Ronak</a:t>
            </a:r>
            <a:endParaRPr dirty="0"/>
          </a:p>
        </p:txBody>
      </p:sp>
      <p:sp>
        <p:nvSpPr>
          <p:cNvPr id="1006" name="Google Shape;1006;g27bc62a7a95_0_26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Pete</a:t>
            </a:r>
            <a:endParaRPr dirty="0"/>
          </a:p>
        </p:txBody>
      </p:sp>
      <p:sp>
        <p:nvSpPr>
          <p:cNvPr id="925" name="Google Shape;925;g27bc62a7a95_0_25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Ethan</a:t>
            </a:r>
            <a:endParaRPr dirty="0"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Tanya</a:t>
            </a:r>
            <a:endParaRPr dirty="0"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7bc62a7a95_0_2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7bc62a7a95_0_26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Tanya</a:t>
            </a:r>
            <a:endParaRPr dirty="0"/>
          </a:p>
        </p:txBody>
      </p:sp>
      <p:sp>
        <p:nvSpPr>
          <p:cNvPr id="955" name="Google Shape;955;g27bc62a7a95_0_26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</a:t>
            </a:r>
            <a:endParaRPr dirty="0"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>
          <a:extLst>
            <a:ext uri="{FF2B5EF4-FFF2-40B4-BE49-F238E27FC236}">
              <a16:creationId xmlns:a16="http://schemas.microsoft.com/office/drawing/2014/main" id="{6FC0D624-CA20-9634-EDDE-FFFB4B2AF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>
            <a:extLst>
              <a:ext uri="{FF2B5EF4-FFF2-40B4-BE49-F238E27FC236}">
                <a16:creationId xmlns:a16="http://schemas.microsoft.com/office/drawing/2014/main" id="{A045107C-D621-1382-4848-8FBBF12E46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>
            <a:extLst>
              <a:ext uri="{FF2B5EF4-FFF2-40B4-BE49-F238E27FC236}">
                <a16:creationId xmlns:a16="http://schemas.microsoft.com/office/drawing/2014/main" id="{D5BA02A0-7FFD-B3D3-E73C-F555457F01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</a:t>
            </a:r>
            <a:endParaRPr dirty="0"/>
          </a:p>
        </p:txBody>
      </p:sp>
      <p:sp>
        <p:nvSpPr>
          <p:cNvPr id="965" name="Google Shape;965;g27bc62a7a95_0_2623:notes">
            <a:extLst>
              <a:ext uri="{FF2B5EF4-FFF2-40B4-BE49-F238E27FC236}">
                <a16:creationId xmlns:a16="http://schemas.microsoft.com/office/drawing/2014/main" id="{4DC5AF09-9F46-4054-3D1B-4B008202FD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2909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>
          <a:extLst>
            <a:ext uri="{FF2B5EF4-FFF2-40B4-BE49-F238E27FC236}">
              <a16:creationId xmlns:a16="http://schemas.microsoft.com/office/drawing/2014/main" id="{760EC68C-6691-1811-4AEF-085BAFEAC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>
            <a:extLst>
              <a:ext uri="{FF2B5EF4-FFF2-40B4-BE49-F238E27FC236}">
                <a16:creationId xmlns:a16="http://schemas.microsoft.com/office/drawing/2014/main" id="{0C6B1366-C5C7-4915-274D-F3850D8F04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>
            <a:extLst>
              <a:ext uri="{FF2B5EF4-FFF2-40B4-BE49-F238E27FC236}">
                <a16:creationId xmlns:a16="http://schemas.microsoft.com/office/drawing/2014/main" id="{E869D373-4309-F90F-1367-E8AE435CC4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</a:t>
            </a:r>
            <a:endParaRPr dirty="0"/>
          </a:p>
        </p:txBody>
      </p:sp>
      <p:sp>
        <p:nvSpPr>
          <p:cNvPr id="965" name="Google Shape;965;g27bc62a7a95_0_2623:notes">
            <a:extLst>
              <a:ext uri="{FF2B5EF4-FFF2-40B4-BE49-F238E27FC236}">
                <a16:creationId xmlns:a16="http://schemas.microsoft.com/office/drawing/2014/main" id="{3467598F-3598-DADA-5AB2-B5B9F26F4C1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3240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>
          <a:extLst>
            <a:ext uri="{FF2B5EF4-FFF2-40B4-BE49-F238E27FC236}">
              <a16:creationId xmlns:a16="http://schemas.microsoft.com/office/drawing/2014/main" id="{ED32DCDA-7A71-8494-14E5-BEA18630D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>
            <a:extLst>
              <a:ext uri="{FF2B5EF4-FFF2-40B4-BE49-F238E27FC236}">
                <a16:creationId xmlns:a16="http://schemas.microsoft.com/office/drawing/2014/main" id="{47B7CBB0-5D5F-E0C8-8F5F-47DF543884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>
            <a:extLst>
              <a:ext uri="{FF2B5EF4-FFF2-40B4-BE49-F238E27FC236}">
                <a16:creationId xmlns:a16="http://schemas.microsoft.com/office/drawing/2014/main" id="{71F86D2A-7422-3C66-A90E-7E2A1ADA01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</a:t>
            </a:r>
            <a:endParaRPr dirty="0"/>
          </a:p>
        </p:txBody>
      </p:sp>
      <p:sp>
        <p:nvSpPr>
          <p:cNvPr id="965" name="Google Shape;965;g27bc62a7a95_0_2623:notes">
            <a:extLst>
              <a:ext uri="{FF2B5EF4-FFF2-40B4-BE49-F238E27FC236}">
                <a16:creationId xmlns:a16="http://schemas.microsoft.com/office/drawing/2014/main" id="{E1AB92EE-A6C7-5FC2-58D8-8AC81103F36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6231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secHead">
  <p:cSld name="SECTION_HEADER">
    <p:bg>
      <p:bgPr>
        <a:solidFill>
          <a:srgbClr val="2E5E7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spAutoFit/>
          </a:bodyPr>
          <a:lstStyle/>
          <a:p>
            <a:pPr marL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1">
  <p:cSld name="CUSTOM_26"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">
  <p:cSld name="CUSTOM_26_1"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 1">
  <p:cSld name="CUSTOM_26_1_1">
    <p:bg>
      <p:bgPr>
        <a:solidFill>
          <a:srgbClr val="F2F2F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sz="5300" b="1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2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4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5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6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7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8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9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3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1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1">
  <p:cSld name="CUSTOM_2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7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2">
  <p:cSld name="CUSTOM_2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slide">
  <p:cSld name="CUSTOM_23">
    <p:bg>
      <p:bgPr>
        <a:solidFill>
          <a:srgbClr val="F2F2F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2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st to Five Slide">
  <p:cSld name="CUSTOM_23_1">
    <p:bg>
      <p:bgPr>
        <a:solidFill>
          <a:srgbClr val="F2F2F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eading slide">
  <p:cSld name="CUSTOM_21_2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5 ">
  <p:cSld name="CUSTOM_2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 idx="6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4 ">
  <p:cSld name="CUSTOM_2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 idx="5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3">
  <p:cSld name="CUSTOM_2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 idx="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25" tIns="60925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2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3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4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Idea slide">
  <p:cSld name="CUSTOM_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slide">
  <p:cSld name="CUSTOM_4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_4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avLst/>
            <a:gdLst/>
            <a:ahLst/>
            <a:cxnLst/>
            <a:rect l="l" t="t" r="r" b="b"/>
            <a:pathLst>
              <a:path w="57303" h="79682" fill="none" extrusionOk="0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avLst/>
            <a:gdLst/>
            <a:ahLst/>
            <a:cxnLst/>
            <a:rect l="l" t="t" r="r" b="b"/>
            <a:pathLst>
              <a:path w="57174" h="79682" fill="none" extrusionOk="0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1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7"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27_1"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800" b="0" i="0" u="none" strike="noStrike" cap="non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28"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 idx="2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3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sz="2100" b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 idx="4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sz="2100" b="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5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 1">
  <p:cSld name="CUSTOM_28_1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2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3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 idx="5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5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 slide">
  <p:cSld name="CUSTOM_22">
    <p:bg>
      <p:bgPr>
        <a:solidFill>
          <a:srgbClr val="F2F2F2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46" name="Google Shape;446;p38"/>
          <p:cNvSpPr/>
          <p:nvPr/>
        </p:nvSpPr>
        <p:spPr>
          <a:xfrm rot="10800000" flipH="1">
            <a:off x="918400" y="922800"/>
            <a:ext cx="10355100" cy="5012400"/>
          </a:xfrm>
          <a:prstGeom prst="bracePair">
            <a:avLst/>
          </a:prstGeom>
          <a:noFill/>
          <a:ln w="76200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avLst/>
            <a:gdLst/>
            <a:ahLst/>
            <a:cxnLst/>
            <a:rect l="l" t="t" r="r" b="b"/>
            <a:pathLst>
              <a:path w="284824" h="128611" extrusionOk="0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 idx="2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01">
  <p:cSld name="CUSTOM_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{1FECE08E-A04E-4FF6-909A-77B31E45CB17}</a:tableStyleId>
              </a:tblPr>
              <a:tblGrid>
                <a:gridCol w="5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Yes/No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1">
  <p:cSld name="CUSTOM_6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>
            <a:spLocks noGrp="1"/>
          </p:cNvSpPr>
          <p:nvPr>
            <p:ph type="pic" idx="2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title" idx="3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2">
  <p:cSld name="CUSTOM_7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>
            <a:spLocks noGrp="1"/>
          </p:cNvSpPr>
          <p:nvPr>
            <p:ph type="pic" idx="2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body" idx="1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3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1">
  <p:cSld name="CUSTOM_8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6" name="Google Shape;466;p42"/>
          <p:cNvSpPr>
            <a:spLocks noGrp="1"/>
          </p:cNvSpPr>
          <p:nvPr>
            <p:ph type="pic" idx="2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 idx="3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2">
  <p:cSld name="CUSTOM_9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4" name="Google Shape;474;p43"/>
          <p:cNvSpPr>
            <a:spLocks noGrp="1"/>
          </p:cNvSpPr>
          <p:nvPr>
            <p:ph type="pic" idx="2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 idx="3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">
  <p:cSld name="CUSTOM_10_2">
    <p:bg>
      <p:bgPr>
        <a:solidFill>
          <a:srgbClr val="F2F2F2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>
            <a:spLocks noGrp="1"/>
          </p:cNvSpPr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 1">
  <p:cSld name="CUSTOM_10_2_1">
    <p:bg>
      <p:bgPr>
        <a:solidFill>
          <a:srgbClr val="F2F2F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10_1">
    <p:bg>
      <p:bgPr>
        <a:solidFill>
          <a:srgbClr val="F2F2F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 1">
  <p:cSld name="CUSTOM_10_1_2">
    <p:bg>
      <p:bgPr>
        <a:solidFill>
          <a:srgbClr val="F2F2F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 for a video slide">
  <p:cSld name="CUSTOM_10_1_1">
    <p:bg>
      <p:bgPr>
        <a:solidFill>
          <a:srgbClr val="F2F2F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er review slide">
  <p:cSld name="CUSTOM_10_1_1_1">
    <p:bg>
      <p:bgPr>
        <a:solidFill>
          <a:srgbClr val="F2F2F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recap slide">
  <p:cSld name="CUSTOM_10_1_1_1_2">
    <p:bg>
      <p:bgPr>
        <a:solidFill>
          <a:srgbClr val="F2F2F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Hours slide">
  <p:cSld name="CUSTOM_10_1_1_1_2_3">
    <p:bg>
      <p:bgPr>
        <a:solidFill>
          <a:srgbClr val="F2F2F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ck slide">
  <p:cSld name="CUSTOM_10_1_1_1_2_3_1">
    <p:bg>
      <p:bgPr>
        <a:solidFill>
          <a:srgbClr val="F2F2F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r="72231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">
  <p:cSld name="CUSTOM_10_1_1_1_2_2_1">
    <p:bg>
      <p:bgPr>
        <a:solidFill>
          <a:srgbClr val="F2F2F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class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avLst/>
            <a:gdLst/>
            <a:ahLst/>
            <a:cxnLst/>
            <a:rect l="l" t="t" r="r" b="b"/>
            <a:pathLst>
              <a:path w="102637" h="206130" fill="none" extrusionOk="0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w="190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 1">
  <p:cSld name="CUSTOM_10_1_1_1_2_2_1_1">
    <p:bg>
      <p:bgPr>
        <a:solidFill>
          <a:srgbClr val="F2F2F2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 slide">
  <p:cSld name="CUSTOM_10_1_1_1_2_1">
    <p:bg>
      <p:bgPr>
        <a:solidFill>
          <a:srgbClr val="F2F2F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 slide">
  <p:cSld name="CUSTOM_10_1_1_1_2_1_1">
    <p:bg>
      <p:bgPr>
        <a:solidFill>
          <a:srgbClr val="F2F2F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CUSTOM_10_1_1_1_1">
    <p:bg>
      <p:bgPr>
        <a:solidFill>
          <a:srgbClr val="F2F2F2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re your answers slide">
  <p:cSld name="CUSTOM_10_1_1_1_1_1">
    <p:bg>
      <p:bgPr>
        <a:solidFill>
          <a:srgbClr val="F2F2F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member slide">
  <p:cSld name="CUSTOM_10_1_1_1_1_1_1">
    <p:bg>
      <p:bgPr>
        <a:solidFill>
          <a:srgbClr val="F2F2F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6096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000" b="1" i="0" u="none" strike="noStrike" cap="non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lang="en-US" sz="6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avLst/>
              <a:gdLst/>
              <a:ahLst/>
              <a:cxnLst/>
              <a:rect l="l" t="t" r="r" b="b"/>
              <a:pathLst>
                <a:path w="17981" h="74031" fill="none" extrusionOk="0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avLst/>
              <a:gdLst/>
              <a:ahLst/>
              <a:cxnLst/>
              <a:rect l="l" t="t" r="r" b="b"/>
              <a:pathLst>
                <a:path w="40335" h="78787" fill="none" extrusionOk="0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avLst/>
              <a:gdLst/>
              <a:ahLst/>
              <a:cxnLst/>
              <a:rect l="l" t="t" r="r" b="b"/>
              <a:pathLst>
                <a:path w="115151" h="119908" fill="none" extrusionOk="0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avLst/>
              <a:gdLst/>
              <a:ahLst/>
              <a:cxnLst/>
              <a:rect l="l" t="t" r="r" b="b"/>
              <a:pathLst>
                <a:path w="71860" h="125719" fill="none" extrusionOk="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avLst/>
              <a:gdLst/>
              <a:ahLst/>
              <a:cxnLst/>
              <a:rect l="l" t="t" r="r" b="b"/>
              <a:pathLst>
                <a:path w="114263" h="50851" fill="none" extrusionOk="0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6">
  <p:cSld name="CUSTOM_1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0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0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0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60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0"/>
          <p:cNvSpPr txBox="1">
            <a:spLocks noGrp="1"/>
          </p:cNvSpPr>
          <p:nvPr>
            <p:ph type="subTitle" idx="6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0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5">
  <p:cSld name="CUSTOM_1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1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1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4">
  <p:cSld name="CUSTOM_11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62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62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62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6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6">
  <p:cSld name="CUSTOM_11_1_1_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63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3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63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63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5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63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4">
  <p:cSld name="CUSTOM_11_1_1_2_2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64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64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64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64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3">
  <p:cSld name="CUSTOM_11_1_1_2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 1 1 1">
  <p:cSld name="CUSTOM_11_1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>
            <a:spLocks noGrp="1"/>
          </p:cNvSpPr>
          <p:nvPr>
            <p:ph type="subTitle" idx="1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6"/>
          <p:cNvSpPr txBox="1">
            <a:spLocks noGrp="1"/>
          </p:cNvSpPr>
          <p:nvPr>
            <p:ph type="subTitle" idx="2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6"/>
          <p:cNvSpPr txBox="1">
            <a:spLocks noGrp="1"/>
          </p:cNvSpPr>
          <p:nvPr>
            <p:ph type="subTitle" idx="3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6"/>
          <p:cNvSpPr txBox="1">
            <a:spLocks noGrp="1"/>
          </p:cNvSpPr>
          <p:nvPr>
            <p:ph type="subTitle" idx="4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6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67"/>
          <p:cNvSpPr txBox="1">
            <a:spLocks noGrp="1"/>
          </p:cNvSpPr>
          <p:nvPr>
            <p:ph type="subTitle" idx="1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67"/>
          <p:cNvSpPr txBox="1">
            <a:spLocks noGrp="1"/>
          </p:cNvSpPr>
          <p:nvPr>
            <p:ph type="subTitle" idx="2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67"/>
          <p:cNvSpPr txBox="1">
            <a:spLocks noGrp="1"/>
          </p:cNvSpPr>
          <p:nvPr>
            <p:ph type="subTitle" idx="3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67"/>
          <p:cNvSpPr txBox="1">
            <a:spLocks noGrp="1"/>
          </p:cNvSpPr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3" name="Google Shape;713;p67"/>
          <p:cNvSpPr txBox="1">
            <a:spLocks noGrp="1"/>
          </p:cNvSpPr>
          <p:nvPr>
            <p:ph type="title" idx="4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4" name="Google Shape;714;p67"/>
          <p:cNvSpPr txBox="1">
            <a:spLocks noGrp="1"/>
          </p:cNvSpPr>
          <p:nvPr>
            <p:ph type="title" idx="5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5" name="Google Shape;715;p67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67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4">
  <p:cSld name="CUSTOM_13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>
            <a:spLocks noGrp="1"/>
          </p:cNvSpPr>
          <p:nvPr>
            <p:ph type="subTitle" idx="1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8"/>
          <p:cNvSpPr txBox="1">
            <a:spLocks noGrp="1"/>
          </p:cNvSpPr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6" name="Google Shape;726;p68"/>
          <p:cNvSpPr txBox="1">
            <a:spLocks noGrp="1"/>
          </p:cNvSpPr>
          <p:nvPr>
            <p:ph type="subTitle" idx="2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8"/>
          <p:cNvSpPr txBox="1">
            <a:spLocks noGrp="1"/>
          </p:cNvSpPr>
          <p:nvPr>
            <p:ph type="title" idx="3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8" name="Google Shape;728;p68"/>
          <p:cNvSpPr txBox="1">
            <a:spLocks noGrp="1"/>
          </p:cNvSpPr>
          <p:nvPr>
            <p:ph type="subTitle" idx="4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title" idx="5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30" name="Google Shape;730;p68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CUSTOM_14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>
            <a:spLocks noGrp="1"/>
          </p:cNvSpPr>
          <p:nvPr>
            <p:ph type="subTitle" idx="1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6" name="Google Shape;746;p69"/>
          <p:cNvSpPr txBox="1">
            <a:spLocks noGrp="1"/>
          </p:cNvSpPr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7" name="Google Shape;747;p69"/>
          <p:cNvSpPr txBox="1">
            <a:spLocks noGrp="1"/>
          </p:cNvSpPr>
          <p:nvPr>
            <p:ph type="subTitle" idx="2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8" name="Google Shape;748;p69"/>
          <p:cNvSpPr txBox="1">
            <a:spLocks noGrp="1"/>
          </p:cNvSpPr>
          <p:nvPr>
            <p:ph type="title" idx="3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9" name="Google Shape;749;p69"/>
          <p:cNvSpPr txBox="1">
            <a:spLocks noGrp="1"/>
          </p:cNvSpPr>
          <p:nvPr>
            <p:ph type="subTitle" idx="4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69"/>
          <p:cNvSpPr txBox="1">
            <a:spLocks noGrp="1"/>
          </p:cNvSpPr>
          <p:nvPr>
            <p:ph type="title" idx="5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69"/>
          <p:cNvSpPr txBox="1">
            <a:spLocks noGrp="1"/>
          </p:cNvSpPr>
          <p:nvPr>
            <p:ph type="subTitle" idx="6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69"/>
          <p:cNvSpPr txBox="1">
            <a:spLocks noGrp="1"/>
          </p:cNvSpPr>
          <p:nvPr>
            <p:ph type="title" idx="7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69"/>
          <p:cNvSpPr txBox="1">
            <a:spLocks noGrp="1"/>
          </p:cNvSpPr>
          <p:nvPr>
            <p:ph type="subTitle" idx="8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69"/>
          <p:cNvSpPr txBox="1">
            <a:spLocks noGrp="1"/>
          </p:cNvSpPr>
          <p:nvPr>
            <p:ph type="title" idx="9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69"/>
          <p:cNvSpPr txBox="1">
            <a:spLocks noGrp="1"/>
          </p:cNvSpPr>
          <p:nvPr>
            <p:ph type="subTitle" idx="13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69"/>
          <p:cNvSpPr txBox="1">
            <a:spLocks noGrp="1"/>
          </p:cNvSpPr>
          <p:nvPr>
            <p:ph type="title" idx="14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69"/>
          <p:cNvSpPr txBox="1">
            <a:spLocks noGrp="1"/>
          </p:cNvSpPr>
          <p:nvPr>
            <p:ph type="subTitle" idx="15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69"/>
          <p:cNvSpPr txBox="1">
            <a:spLocks noGrp="1"/>
          </p:cNvSpPr>
          <p:nvPr>
            <p:ph type="title" idx="16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69"/>
          <p:cNvSpPr txBox="1">
            <a:spLocks noGrp="1"/>
          </p:cNvSpPr>
          <p:nvPr>
            <p:ph type="subTitle" idx="17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69"/>
          <p:cNvSpPr txBox="1">
            <a:spLocks noGrp="1"/>
          </p:cNvSpPr>
          <p:nvPr>
            <p:ph type="title" idx="18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69"/>
          <p:cNvSpPr txBox="1">
            <a:spLocks noGrp="1"/>
          </p:cNvSpPr>
          <p:nvPr>
            <p:ph type="title" idx="19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69"/>
          <p:cNvSpPr txBox="1">
            <a:spLocks noGrp="1"/>
          </p:cNvSpPr>
          <p:nvPr>
            <p:ph type="title" idx="20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6">
  <p:cSld name="CUSTOM_15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name="adj" fmla="val 69509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name="adj" fmla="val 68291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name="adj" fmla="val 51543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7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name="adj" fmla="val 68291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2" name="Google Shape;782;p7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70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_16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8">
  <p:cSld name="CUSTOM_17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9">
  <p:cSld name="CUSTOM_1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0">
  <p:cSld name="CUSTOM_19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7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1">
  <p:cSld name="CUSTOM_20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1475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7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>
            <a:spLocks noGrp="1"/>
          </p:cNvSpPr>
          <p:nvPr>
            <p:ph type="body" idx="1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76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897" name="Google Shape;897;p7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898" name="Google Shape;898;p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4.jp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taweilo/loan-approval-classification-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D49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95332" y="2142333"/>
            <a:ext cx="3158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lang="en-US" sz="1600" b="1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2</a:t>
            </a:r>
            <a:endParaRPr sz="1600" b="1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>
            <a:spLocks noGrp="1"/>
          </p:cNvSpPr>
          <p:nvPr>
            <p:ph type="title"/>
          </p:nvPr>
        </p:nvSpPr>
        <p:spPr>
          <a:xfrm>
            <a:off x="5260159" y="3325783"/>
            <a:ext cx="6591182" cy="17331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28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ML Bank Loan Approval Assessment</a:t>
            </a:r>
            <a:endParaRPr sz="2800" b="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533973" y="4223275"/>
            <a:ext cx="5216700" cy="2652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Members: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Ronak Dsouza, VP of Records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Mark Johnson, VP of Personnel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Pete Link, VP of Data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Tanya Soriano, VP of Customer Service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Ethan Wyman, VP of Marketing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endParaRPr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B5A69D2-72EE-07B7-7822-648675F08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53" y="528917"/>
            <a:ext cx="3003176" cy="300317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86"/>
          <p:cNvSpPr/>
          <p:nvPr/>
        </p:nvSpPr>
        <p:spPr>
          <a:xfrm>
            <a:off x="426000" y="2519969"/>
            <a:ext cx="11352300" cy="166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86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86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3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1" name="Google Shape;981;p86"/>
          <p:cNvSpPr txBox="1"/>
          <p:nvPr/>
        </p:nvSpPr>
        <p:spPr>
          <a:xfrm>
            <a:off x="425998" y="2773855"/>
            <a:ext cx="8518800" cy="9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#3: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ML-Bank wants to implement a GUI that bank personnel can use for the loan approval process. In the future use of this tool may be extended to ML-Bank customers.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F8CF29-9082-D233-57A0-F5451EE6B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>
          <a:extLst>
            <a:ext uri="{FF2B5EF4-FFF2-40B4-BE49-F238E27FC236}">
              <a16:creationId xmlns:a16="http://schemas.microsoft.com/office/drawing/2014/main" id="{5EEFD347-4A84-BF74-F066-084B9B2A6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86">
            <a:extLst>
              <a:ext uri="{FF2B5EF4-FFF2-40B4-BE49-F238E27FC236}">
                <a16:creationId xmlns:a16="http://schemas.microsoft.com/office/drawing/2014/main" id="{671D01C1-FECC-89D0-7977-EA23E143DAC6}"/>
              </a:ext>
            </a:extLst>
          </p:cNvPr>
          <p:cNvSpPr/>
          <p:nvPr/>
        </p:nvSpPr>
        <p:spPr>
          <a:xfrm>
            <a:off x="131868" y="794744"/>
            <a:ext cx="4779900" cy="9027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86">
            <a:extLst>
              <a:ext uri="{FF2B5EF4-FFF2-40B4-BE49-F238E27FC236}">
                <a16:creationId xmlns:a16="http://schemas.microsoft.com/office/drawing/2014/main" id="{BF3E1D29-CFED-3D08-15A0-F1670F224766}"/>
              </a:ext>
            </a:extLst>
          </p:cNvPr>
          <p:cNvSpPr txBox="1"/>
          <p:nvPr/>
        </p:nvSpPr>
        <p:spPr>
          <a:xfrm>
            <a:off x="437568" y="1144694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3</a:t>
            </a:r>
            <a:endParaRPr sz="24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586215-0EF5-3D4B-003F-4856B88CA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A6A99C-5242-04E8-9D9F-74B3D3D96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342" y="188256"/>
            <a:ext cx="2577746" cy="542364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6D2CE2-86F6-D002-5553-E349DA2654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4110" y="5701890"/>
            <a:ext cx="1193748" cy="113406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DFC074-8847-2B9F-C542-B1B5332169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499" y="188256"/>
            <a:ext cx="2577747" cy="542364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356B60-3ED3-5C81-15CB-808DF213E0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7395" y="5741450"/>
            <a:ext cx="1193748" cy="1054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E71B18-E0C7-577A-57CF-06757434A1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657" y="188257"/>
            <a:ext cx="2577747" cy="542364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8087D74-B142-14FF-C686-DA147B4BFFA8}"/>
              </a:ext>
            </a:extLst>
          </p:cNvPr>
          <p:cNvSpPr txBox="1"/>
          <p:nvPr/>
        </p:nvSpPr>
        <p:spPr>
          <a:xfrm>
            <a:off x="131868" y="3429000"/>
            <a:ext cx="3437767" cy="1449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#3: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ML-Bank wants to implement a GUI that bank personnel can use for the loan approval process. In the future use of this tool may be extended to ML-Bank customers.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A590682-A8B5-B464-118E-C8FD2140B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0680" y="5741450"/>
            <a:ext cx="1110464" cy="1054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00966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2141011"/>
            <a:ext cx="7713782" cy="1181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  </a:t>
            </a: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is a Bank of the people and strives to be inclusive and fair.  Over the years, the business has established a high-level of trust with its customers.  The bank is now leveraging AI models for accessible and affordable banking services.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Google Shape;992;p87"/>
          <p:cNvSpPr txBox="1"/>
          <p:nvPr/>
        </p:nvSpPr>
        <p:spPr>
          <a:xfrm>
            <a:off x="3339700" y="4275614"/>
            <a:ext cx="8518800" cy="1181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  ML Bank strives to build a future where financial opportunities are accessible to all, by using cutting-edge technology to make lending decisions based on objective data and statistical models."</a:t>
            </a:r>
          </a:p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ADE327-B1B2-AD7A-5DCA-5E31133A0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8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88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88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Problems Encountered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1" name="Google Shape;1001;p88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2" name="Google Shape;1002;p88"/>
          <p:cNvSpPr txBox="1"/>
          <p:nvPr/>
        </p:nvSpPr>
        <p:spPr>
          <a:xfrm>
            <a:off x="3426197" y="2636567"/>
            <a:ext cx="8518800" cy="2622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During this exercise, the team at ML Bank experienced the following challenges: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cleansing by eliminating outliers, some of these found late during coding</a:t>
            </a:r>
          </a:p>
          <a:p>
            <a:pPr marL="285750" lvl="7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e.g.:  140 years being included in the data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Writing and researching new code for statistical analysis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Writing and researching new code for the GUI interface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GitHub not cooperating with Jupyter notebook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Additional research was performed on banking and lending practices; these were analyzed and are included in the Resources folder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9668A5-8E8D-0CC1-032A-AC4ACE193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89"/>
          <p:cNvSpPr/>
          <p:nvPr/>
        </p:nvSpPr>
        <p:spPr>
          <a:xfrm>
            <a:off x="3339700" y="445800"/>
            <a:ext cx="7823105" cy="35330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sym typeface="Roboto"/>
              </a:rPr>
              <a:t>Future considerations: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wants to adapt the GUI to a self-service model for lending and other services offered by the bank.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Additional research was performed on banking and lending practices; these were analyzed and are included in the Resources folder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wants to analyze its own historical data and determine its own risk against possible loan default.  This includes risk such as:</a:t>
            </a:r>
          </a:p>
          <a:p>
            <a:pPr marL="2857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8"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	-Credit risk, Operational risk, Market risk, Liquidity risk</a:t>
            </a:r>
          </a:p>
          <a:p>
            <a:pPr lvl="8"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</a:p>
          <a:p>
            <a:pPr lvl="8"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This analysis will determine whether our ML Bank is adequately protected against possible risk.</a:t>
            </a:r>
          </a:p>
          <a:p>
            <a:pPr marL="2857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5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9" name="Google Shape;1009;p89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89"/>
          <p:cNvSpPr txBox="1"/>
          <p:nvPr/>
        </p:nvSpPr>
        <p:spPr>
          <a:xfrm>
            <a:off x="581650" y="1520000"/>
            <a:ext cx="28473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Future Considerations</a:t>
            </a:r>
            <a:endParaRPr sz="28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14" name="Google Shape;101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50" y="2402412"/>
            <a:ext cx="621301" cy="62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41FFDC6-15FD-523A-32F6-9B1BE0371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Goals/Problem to be solved</a:t>
            </a:r>
            <a:endParaRPr sz="2400" b="1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0970B6-28D0-37A2-5041-6D9036D37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407" y="5611906"/>
            <a:ext cx="1246094" cy="12460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921" name="Google Shape;921;p80"/>
          <p:cNvSpPr txBox="1"/>
          <p:nvPr/>
        </p:nvSpPr>
        <p:spPr>
          <a:xfrm>
            <a:off x="3388376" y="3640542"/>
            <a:ext cx="8332347" cy="270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#1: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wants to develop a process for approving / disapproving loan applications based on historical loan approval data.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wants to determine whether it is being discriminatory by analyzing the historical data further.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#3: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ML-Bank wants to implement a GUI that bank personnel can use for the loan approval process. In the future use of this tool may be extended to ML-Bank customers.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3339700" y="2612518"/>
            <a:ext cx="8426298" cy="276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339700" y="1435006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4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Overview of data collection, cleanup and exploration process</a:t>
            </a:r>
            <a:endParaRPr sz="24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82"/>
          <p:cNvSpPr txBox="1"/>
          <p:nvPr/>
        </p:nvSpPr>
        <p:spPr>
          <a:xfrm>
            <a:off x="3339700" y="2538419"/>
            <a:ext cx="8578196" cy="266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This dataset was sourced from: </a:t>
            </a:r>
            <a:r>
              <a:rPr lang="en-US" dirty="0">
                <a:effectLst/>
                <a:latin typeface="Calibri" panose="020F0502020204030204" pitchFamily="34" charset="0"/>
                <a:hlinkClick r:id="rId3"/>
              </a:rPr>
              <a:t>https://www.kaggle.com/datasets/taweilo/loan-approval-classification-data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Exploratory Data Analysis was performed to ensure issues like nulls, duplicates and outliers were addressed. </a:t>
            </a:r>
          </a:p>
          <a:p>
            <a:pPr>
              <a:lnSpc>
                <a:spcPct val="115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was standardized using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OneHotEncoder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and Label Encoder. </a:t>
            </a:r>
          </a:p>
          <a:p>
            <a:pPr>
              <a:lnSpc>
                <a:spcPct val="115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visualizations were generated to assist with understanding feature importance and outliers were identified and controlled for.</a:t>
            </a:r>
          </a:p>
          <a:p>
            <a:pPr>
              <a:lnSpc>
                <a:spcPct val="115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Performed train-test split</a:t>
            </a: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AD793C-64B0-4302-C2EB-9665EAB8D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187802" y="4239491"/>
            <a:ext cx="8518800" cy="21727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 rot="10800000" flipV="1">
            <a:off x="3171968" y="3469612"/>
            <a:ext cx="7706881" cy="51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3250600" y="4239491"/>
            <a:ext cx="8518800" cy="36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Encoders used were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OneHotEncoder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and Label Encoder. Features were categorized as either nominal or ordinal and encoded appropriately.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Imbalanced data was addressed using the SMOTE and SMOTEEN methods.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Various machine learning models were used and results were compared. More than one scoring method was used.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274F95-32C3-AFC2-6FCF-B755088DA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" name="AutoShape 2">
            <a:extLst>
              <a:ext uri="{FF2B5EF4-FFF2-40B4-BE49-F238E27FC236}">
                <a16:creationId xmlns:a16="http://schemas.microsoft.com/office/drawing/2014/main" id="{C66F4DE9-276F-7C97-9B90-AC0317773E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C03F1B53-4117-C328-D0AC-D05298FA33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0F8D2825-38FD-3C6A-6549-4477AF2875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CB265-F867-0C9D-1A00-FA7382795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1" y="135754"/>
            <a:ext cx="5080200" cy="30667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4"/>
          <p:cNvSpPr/>
          <p:nvPr/>
        </p:nvSpPr>
        <p:spPr>
          <a:xfrm>
            <a:off x="419848" y="1634036"/>
            <a:ext cx="11352300" cy="21347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84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84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1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61" name="Google Shape;961;p84"/>
          <p:cNvSpPr txBox="1"/>
          <p:nvPr/>
        </p:nvSpPr>
        <p:spPr>
          <a:xfrm>
            <a:off x="419848" y="1741237"/>
            <a:ext cx="9928964" cy="2511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#1: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wants to develop an automated process for approving / disapproving loan applications based on historical loan approval data.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Result: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Extreme Gradient Boosting, XGBoost, was determined to be the best model for producing accurate results.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E28C57-8BD1-621A-CCE4-8B2A62002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E84A72-263C-E995-59BF-5D47979E3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094" y="3883294"/>
            <a:ext cx="5143538" cy="252890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A0789-2C18-61F1-5D11-2588E53BE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084" y="4054348"/>
            <a:ext cx="7176341" cy="121456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425998" y="1875519"/>
            <a:ext cx="10414660" cy="90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wants to determine whether it is being discriminatory by analyzing the historical data further.</a:t>
            </a:r>
          </a:p>
        </p:txBody>
      </p:sp>
      <p:sp>
        <p:nvSpPr>
          <p:cNvPr id="968" name="Google Shape;968;p85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E0E0AA-B156-0A5D-A8A0-746464884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6CAF08-EE17-DC60-6976-6D5519B52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932" y="2912272"/>
            <a:ext cx="5050791" cy="38592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>
          <a:extLst>
            <a:ext uri="{FF2B5EF4-FFF2-40B4-BE49-F238E27FC236}">
              <a16:creationId xmlns:a16="http://schemas.microsoft.com/office/drawing/2014/main" id="{6DF664C1-8B4F-C22A-F858-733A26931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>
            <a:extLst>
              <a:ext uri="{FF2B5EF4-FFF2-40B4-BE49-F238E27FC236}">
                <a16:creationId xmlns:a16="http://schemas.microsoft.com/office/drawing/2014/main" id="{86028BC5-9659-6ECC-8B0A-60BF657354AC}"/>
              </a:ext>
            </a:extLst>
          </p:cNvPr>
          <p:cNvSpPr/>
          <p:nvPr/>
        </p:nvSpPr>
        <p:spPr>
          <a:xfrm>
            <a:off x="425998" y="1586450"/>
            <a:ext cx="10414660" cy="90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wants to determine whether it is being discriminatory by analyzing the historical data further.</a:t>
            </a:r>
          </a:p>
        </p:txBody>
      </p:sp>
      <p:sp>
        <p:nvSpPr>
          <p:cNvPr id="968" name="Google Shape;968;p85">
            <a:extLst>
              <a:ext uri="{FF2B5EF4-FFF2-40B4-BE49-F238E27FC236}">
                <a16:creationId xmlns:a16="http://schemas.microsoft.com/office/drawing/2014/main" id="{328E0718-8588-0F84-656F-F259CD3045E6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>
            <a:extLst>
              <a:ext uri="{FF2B5EF4-FFF2-40B4-BE49-F238E27FC236}">
                <a16:creationId xmlns:a16="http://schemas.microsoft.com/office/drawing/2014/main" id="{14CE2B0B-AEFE-0544-96AB-969EAC8860CE}"/>
              </a:ext>
            </a:extLst>
          </p:cNvPr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E40E11-DC38-F0D3-4352-9D24F8BED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A64F5B-71E0-5E4E-8842-594153E36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057" y="2727100"/>
            <a:ext cx="6679272" cy="397887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7223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>
          <a:extLst>
            <a:ext uri="{FF2B5EF4-FFF2-40B4-BE49-F238E27FC236}">
              <a16:creationId xmlns:a16="http://schemas.microsoft.com/office/drawing/2014/main" id="{9D5B060E-0C63-A0C2-D3AE-3F6E14093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>
            <a:extLst>
              <a:ext uri="{FF2B5EF4-FFF2-40B4-BE49-F238E27FC236}">
                <a16:creationId xmlns:a16="http://schemas.microsoft.com/office/drawing/2014/main" id="{4C343F8C-2425-10A4-FCB2-26FD8297D28B}"/>
              </a:ext>
            </a:extLst>
          </p:cNvPr>
          <p:cNvSpPr/>
          <p:nvPr/>
        </p:nvSpPr>
        <p:spPr>
          <a:xfrm>
            <a:off x="425998" y="1816290"/>
            <a:ext cx="10414660" cy="90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wants to determine whether it is being discriminatory by analyzing the historical data further.</a:t>
            </a:r>
          </a:p>
        </p:txBody>
      </p:sp>
      <p:sp>
        <p:nvSpPr>
          <p:cNvPr id="968" name="Google Shape;968;p85">
            <a:extLst>
              <a:ext uri="{FF2B5EF4-FFF2-40B4-BE49-F238E27FC236}">
                <a16:creationId xmlns:a16="http://schemas.microsoft.com/office/drawing/2014/main" id="{351AFDD0-FB9A-558E-0CEE-95AB223E8CF3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>
            <a:extLst>
              <a:ext uri="{FF2B5EF4-FFF2-40B4-BE49-F238E27FC236}">
                <a16:creationId xmlns:a16="http://schemas.microsoft.com/office/drawing/2014/main" id="{480A718B-4E57-A4FA-DE16-4C7909426214}"/>
              </a:ext>
            </a:extLst>
          </p:cNvPr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ED871D-330F-F94F-F90F-BA3B9A441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2CD58B-6163-4060-F5F9-23BDA3E1C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751" y="2819884"/>
            <a:ext cx="6069153" cy="391709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8701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>
          <a:extLst>
            <a:ext uri="{FF2B5EF4-FFF2-40B4-BE49-F238E27FC236}">
              <a16:creationId xmlns:a16="http://schemas.microsoft.com/office/drawing/2014/main" id="{3CFEA04C-7309-5B72-B805-4360FFBD4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>
            <a:extLst>
              <a:ext uri="{FF2B5EF4-FFF2-40B4-BE49-F238E27FC236}">
                <a16:creationId xmlns:a16="http://schemas.microsoft.com/office/drawing/2014/main" id="{5AB21554-5302-3095-5CB5-95491F640B67}"/>
              </a:ext>
            </a:extLst>
          </p:cNvPr>
          <p:cNvSpPr/>
          <p:nvPr/>
        </p:nvSpPr>
        <p:spPr>
          <a:xfrm>
            <a:off x="425998" y="2332639"/>
            <a:ext cx="11204576" cy="291801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wants to determine whether it is being discriminatory by analyzing the historical data further.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Results: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P-values for gender-based discrimination were examined and no gender-based discrimination was found.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P-values for age-based discrimination were examined and data shows evidence of age-based discrimination.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</a:rPr>
              <a:t>The age distributions between approved and denied applicants differ significantly.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85">
            <a:extLst>
              <a:ext uri="{FF2B5EF4-FFF2-40B4-BE49-F238E27FC236}">
                <a16:creationId xmlns:a16="http://schemas.microsoft.com/office/drawing/2014/main" id="{F77D98A8-F9E3-2B2D-C168-086411906F3B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>
            <a:extLst>
              <a:ext uri="{FF2B5EF4-FFF2-40B4-BE49-F238E27FC236}">
                <a16:creationId xmlns:a16="http://schemas.microsoft.com/office/drawing/2014/main" id="{5D65BE2E-26B0-E3A3-8A02-C7B32EDF5EE7}"/>
              </a:ext>
            </a:extLst>
          </p:cNvPr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1AA535-E6B6-DC83-00CB-E6AE9287E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071629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823</Words>
  <Application>Microsoft Office PowerPoint</Application>
  <PresentationFormat>Widescreen</PresentationFormat>
  <Paragraphs>141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Roboto</vt:lpstr>
      <vt:lpstr>Roboto Medium</vt:lpstr>
      <vt:lpstr>Roboto Light</vt:lpstr>
      <vt:lpstr>Arial</vt:lpstr>
      <vt:lpstr>Calibri</vt:lpstr>
      <vt:lpstr>Office Theme</vt:lpstr>
      <vt:lpstr>Trilogy Bootcamps Theme</vt:lpstr>
      <vt:lpstr>ML Bank Loan Approval Assessment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adminpl</dc:creator>
  <cp:lastModifiedBy>Pete Link</cp:lastModifiedBy>
  <cp:revision>27</cp:revision>
  <dcterms:modified xsi:type="dcterms:W3CDTF">2024-12-17T03:19:21Z</dcterms:modified>
</cp:coreProperties>
</file>