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3" r:id="rId13"/>
    <p:sldId id="270" r:id="rId14"/>
    <p:sldId id="264" r:id="rId15"/>
    <p:sldId id="265" r:id="rId16"/>
    <p:sldId id="266" r:id="rId17"/>
  </p:sldIdLst>
  <p:sldSz cx="12192000" cy="6858000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  <p:embeddedFont>
      <p:font typeface="Roboto Medium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7BF4-235E-4B2E-B809-1246398DFECC}" v="2" dt="2024-12-13T04:01:46.859"/>
  </p1510:revLst>
</p1510:revInfo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/>
    <p:restoredTop sz="94670"/>
  </p:normalViewPr>
  <p:slideViewPr>
    <p:cSldViewPr snapToGrid="0">
      <p:cViewPr varScale="1">
        <p:scale>
          <a:sx n="78" d="100"/>
          <a:sy n="78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Bejado" userId="4159f38b8e341bce" providerId="LiveId" clId="{D2777BF4-235E-4B2E-B809-1246398DFECC}"/>
    <pc:docChg chg="custSel modSld">
      <pc:chgData name="Tanya Bejado" userId="4159f38b8e341bce" providerId="LiveId" clId="{D2777BF4-235E-4B2E-B809-1246398DFECC}" dt="2024-12-13T04:23:35.793" v="1327" actId="20577"/>
      <pc:docMkLst>
        <pc:docMk/>
      </pc:docMkLst>
      <pc:sldChg chg="addSp delSp modSp mod">
        <pc:chgData name="Tanya Bejado" userId="4159f38b8e341bce" providerId="LiveId" clId="{D2777BF4-235E-4B2E-B809-1246398DFECC}" dt="2024-12-13T04:01:50.390" v="48" actId="1076"/>
        <pc:sldMkLst>
          <pc:docMk/>
          <pc:sldMk cId="0" sldId="257"/>
        </pc:sldMkLst>
        <pc:spChg chg="del mod">
          <ac:chgData name="Tanya Bejado" userId="4159f38b8e341bce" providerId="LiveId" clId="{D2777BF4-235E-4B2E-B809-1246398DFECC}" dt="2024-12-13T04:01:03.715" v="41" actId="21"/>
          <ac:spMkLst>
            <pc:docMk/>
            <pc:sldMk cId="0" sldId="257"/>
            <ac:spMk id="921" creationId="{00000000-0000-0000-0000-000000000000}"/>
          </ac:spMkLst>
        </pc:spChg>
        <pc:spChg chg="add mod">
          <ac:chgData name="Tanya Bejado" userId="4159f38b8e341bce" providerId="LiveId" clId="{D2777BF4-235E-4B2E-B809-1246398DFECC}" dt="2024-12-13T04:01:50.390" v="48" actId="1076"/>
          <ac:spMkLst>
            <pc:docMk/>
            <pc:sldMk cId="0" sldId="257"/>
            <ac:spMk id="930" creationId="{00000000-0000-0000-0000-000000000000}"/>
          </ac:spMkLst>
        </pc:spChg>
      </pc:sldChg>
      <pc:sldChg chg="addSp delSp modSp mod">
        <pc:chgData name="Tanya Bejado" userId="4159f38b8e341bce" providerId="LiveId" clId="{D2777BF4-235E-4B2E-B809-1246398DFECC}" dt="2024-12-13T04:01:44.264" v="46" actId="21"/>
        <pc:sldMkLst>
          <pc:docMk/>
          <pc:sldMk cId="0" sldId="258"/>
        </pc:sldMkLst>
        <pc:spChg chg="add mod">
          <ac:chgData name="Tanya Bejado" userId="4159f38b8e341bce" providerId="LiveId" clId="{D2777BF4-235E-4B2E-B809-1246398DFECC}" dt="2024-12-13T04:01:39.821" v="45" actId="1076"/>
          <ac:spMkLst>
            <pc:docMk/>
            <pc:sldMk cId="0" sldId="258"/>
            <ac:spMk id="921" creationId="{00000000-0000-0000-0000-000000000000}"/>
          </ac:spMkLst>
        </pc:spChg>
        <pc:spChg chg="del mod">
          <ac:chgData name="Tanya Bejado" userId="4159f38b8e341bce" providerId="LiveId" clId="{D2777BF4-235E-4B2E-B809-1246398DFECC}" dt="2024-12-13T04:01:44.264" v="46" actId="21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anya Bejado" userId="4159f38b8e341bce" providerId="LiveId" clId="{D2777BF4-235E-4B2E-B809-1246398DFECC}" dt="2024-12-13T04:12:59.818" v="444" actId="1076"/>
        <pc:sldMkLst>
          <pc:docMk/>
          <pc:sldMk cId="0" sldId="259"/>
        </pc:sldMkLst>
        <pc:spChg chg="mod">
          <ac:chgData name="Tanya Bejado" userId="4159f38b8e341bce" providerId="LiveId" clId="{D2777BF4-235E-4B2E-B809-1246398DFECC}" dt="2024-12-13T04:12:59.818" v="444" actId="1076"/>
          <ac:spMkLst>
            <pc:docMk/>
            <pc:sldMk cId="0" sldId="259"/>
            <ac:spMk id="940" creationId="{00000000-0000-0000-0000-000000000000}"/>
          </ac:spMkLst>
        </pc:spChg>
      </pc:sldChg>
      <pc:sldChg chg="delSp modSp mod">
        <pc:chgData name="Tanya Bejado" userId="4159f38b8e341bce" providerId="LiveId" clId="{D2777BF4-235E-4B2E-B809-1246398DFECC}" dt="2024-12-13T04:20:24.105" v="1073" actId="478"/>
        <pc:sldMkLst>
          <pc:docMk/>
          <pc:sldMk cId="0" sldId="260"/>
        </pc:sldMkLst>
        <pc:spChg chg="mod">
          <ac:chgData name="Tanya Bejado" userId="4159f38b8e341bce" providerId="LiveId" clId="{D2777BF4-235E-4B2E-B809-1246398DFECC}" dt="2024-12-13T04:20:09.402" v="1071" actId="20577"/>
          <ac:spMkLst>
            <pc:docMk/>
            <pc:sldMk cId="0" sldId="260"/>
            <ac:spMk id="950" creationId="{00000000-0000-0000-0000-000000000000}"/>
          </ac:spMkLst>
        </pc:spChg>
        <pc:graphicFrameChg chg="del modGraphic">
          <ac:chgData name="Tanya Bejado" userId="4159f38b8e341bce" providerId="LiveId" clId="{D2777BF4-235E-4B2E-B809-1246398DFECC}" dt="2024-12-13T04:20:24.105" v="1073" actId="478"/>
          <ac:graphicFrameMkLst>
            <pc:docMk/>
            <pc:sldMk cId="0" sldId="260"/>
            <ac:graphicFrameMk id="3" creationId="{2049C887-F2BC-6EAE-4B27-0C9DD34ED079}"/>
          </ac:graphicFrameMkLst>
        </pc:graphicFrameChg>
      </pc:sldChg>
      <pc:sldChg chg="modSp mod">
        <pc:chgData name="Tanya Bejado" userId="4159f38b8e341bce" providerId="LiveId" clId="{D2777BF4-235E-4B2E-B809-1246398DFECC}" dt="2024-12-13T04:23:35.793" v="1327" actId="20577"/>
        <pc:sldMkLst>
          <pc:docMk/>
          <pc:sldMk cId="0" sldId="261"/>
        </pc:sldMkLst>
        <pc:spChg chg="mod">
          <ac:chgData name="Tanya Bejado" userId="4159f38b8e341bce" providerId="LiveId" clId="{D2777BF4-235E-4B2E-B809-1246398DFECC}" dt="2024-12-13T04:23:35.793" v="1327" actId="20577"/>
          <ac:spMkLst>
            <pc:docMk/>
            <pc:sldMk cId="0" sldId="261"/>
            <ac:spMk id="9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>
          <a:extLst>
            <a:ext uri="{FF2B5EF4-FFF2-40B4-BE49-F238E27FC236}">
              <a16:creationId xmlns:a16="http://schemas.microsoft.com/office/drawing/2014/main" id="{AECF2412-2265-A5B8-4E13-AA904644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>
            <a:extLst>
              <a:ext uri="{FF2B5EF4-FFF2-40B4-BE49-F238E27FC236}">
                <a16:creationId xmlns:a16="http://schemas.microsoft.com/office/drawing/2014/main" id="{A6258B66-B0B5-959A-68F6-32E5F24EF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>
            <a:extLst>
              <a:ext uri="{FF2B5EF4-FFF2-40B4-BE49-F238E27FC236}">
                <a16:creationId xmlns:a16="http://schemas.microsoft.com/office/drawing/2014/main" id="{25557D63-0744-E940-B5BE-69070B53B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>
            <a:extLst>
              <a:ext uri="{FF2B5EF4-FFF2-40B4-BE49-F238E27FC236}">
                <a16:creationId xmlns:a16="http://schemas.microsoft.com/office/drawing/2014/main" id="{D32145C9-DF44-70F2-2190-43556829CF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08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4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weilo/loan-approval-classification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260159" y="3325783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ML Bank Loan Approval Assessment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265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Dsouza, VP of Records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Mark Johnson, VP of Personnel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Link, VP of Data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Tanya Soriano, VP of Customer Service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Ethan Wyman, VP of Marketing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B5A69D2-72EE-07B7-7822-648675F0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528917"/>
            <a:ext cx="3003176" cy="30031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5AB21554-5302-3095-5CB5-95491F640B67}"/>
              </a:ext>
            </a:extLst>
          </p:cNvPr>
          <p:cNvSpPr/>
          <p:nvPr/>
        </p:nvSpPr>
        <p:spPr>
          <a:xfrm>
            <a:off x="425998" y="2332639"/>
            <a:ext cx="11204576" cy="2918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P-values for gender-based discrimination were examined and no gender-based discrimination was found.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P-values for age-based discrimination were examined and data shows evidence of age-based discrimination.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The age distributions between approved and denied applicants differ significantly.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>
            <a:extLst>
              <a:ext uri="{FF2B5EF4-FFF2-40B4-BE49-F238E27FC236}">
                <a16:creationId xmlns:a16="http://schemas.microsoft.com/office/drawing/2014/main" id="{0861718D-8457-013C-92F1-41C5C54411BB}"/>
              </a:ext>
            </a:extLst>
          </p:cNvPr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AA535-E6B6-DC83-00CB-E6AE9287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7162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519969"/>
            <a:ext cx="11352300" cy="166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5998" y="2773855"/>
            <a:ext cx="8518800" cy="9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ML-Bank wants to implement a GUI that bank personnel can use for the loan approval process. In the future use of this tool may be extended to ML-Bank customers.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F8CF29-9082-D233-57A0-F5451EE6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5EEFD347-4A84-BF74-F066-084B9B2A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6">
            <a:extLst>
              <a:ext uri="{FF2B5EF4-FFF2-40B4-BE49-F238E27FC236}">
                <a16:creationId xmlns:a16="http://schemas.microsoft.com/office/drawing/2014/main" id="{671D01C1-FECC-89D0-7977-EA23E143DAC6}"/>
              </a:ext>
            </a:extLst>
          </p:cNvPr>
          <p:cNvSpPr/>
          <p:nvPr/>
        </p:nvSpPr>
        <p:spPr>
          <a:xfrm>
            <a:off x="131868" y="794744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>
            <a:extLst>
              <a:ext uri="{FF2B5EF4-FFF2-40B4-BE49-F238E27FC236}">
                <a16:creationId xmlns:a16="http://schemas.microsoft.com/office/drawing/2014/main" id="{BF3E1D29-CFED-3D08-15A0-F1670F224766}"/>
              </a:ext>
            </a:extLst>
          </p:cNvPr>
          <p:cNvSpPr txBox="1"/>
          <p:nvPr/>
        </p:nvSpPr>
        <p:spPr>
          <a:xfrm>
            <a:off x="437568" y="1144694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24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86215-0EF5-3D4B-003F-4856B88C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A6A99C-5242-04E8-9D9F-74B3D3D96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342" y="188256"/>
            <a:ext cx="2577746" cy="542364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D2CE2-86F6-D002-5553-E349DA265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110" y="5701890"/>
            <a:ext cx="1193748" cy="11340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FC074-8847-2B9F-C542-B1B533216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499" y="188256"/>
            <a:ext cx="2577747" cy="54236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56B60-3ED3-5C81-15CB-808DF213E0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7395" y="5741450"/>
            <a:ext cx="1193748" cy="1054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E71B18-E0C7-577A-57CF-06757434A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657" y="188257"/>
            <a:ext cx="2577747" cy="54236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087D74-B142-14FF-C686-DA147B4BFFA8}"/>
              </a:ext>
            </a:extLst>
          </p:cNvPr>
          <p:cNvSpPr txBox="1"/>
          <p:nvPr/>
        </p:nvSpPr>
        <p:spPr>
          <a:xfrm>
            <a:off x="131868" y="3429000"/>
            <a:ext cx="3437767" cy="144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ML-Bank wants to implement a GUI that bank personnel can use for the loan approval process. In the future use of this tool may be extended to ML-Bank customers.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590682-A8B5-B464-118E-C8FD2140B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680" y="5741450"/>
            <a:ext cx="1110464" cy="1054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0966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2141011"/>
            <a:ext cx="7713782" cy="11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  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is a Bank of the people and strives to be inclusive and fair.  Over the years, the business has established a high-level of trust with its customers.  The bank is now leveraging AI models for accessible and affordable banking services.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4275614"/>
            <a:ext cx="8518800" cy="11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  ML Bank strives to build a future where financial opportunities are accessible to all, by using cutting-edge technology to make lending decisions based on objective data and statistical models."</a:t>
            </a:r>
          </a:p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DE327-B1B2-AD7A-5DCA-5E31133A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426197" y="2636567"/>
            <a:ext cx="8518800" cy="262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During this exercise, the team at ML Bank experienced the following challenges: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cleansing by eliminating outliers, some of these found late during coding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e.g.:  140 years being included in the data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Writing and researching new code for statistical analysis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Writing and researching new code for the GUI interface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GitHub not cooperating with Jupyter notebook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Additional research was performed on banking and lending practices; these were analyzed and are included in the Resources folder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668A5-8E8D-0CC1-032A-AC4ACE19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445800"/>
            <a:ext cx="7823105" cy="3533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sym typeface="Roboto"/>
              </a:rPr>
              <a:t>Future considerations: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adapt the GUI to a self-service model for lending and other services offered by the bank.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Additional research was performed on banking and lending practices; these were analyzed and are included in the Resources folder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analyze its own historical data and determine its own risk against possible loan default.  This includes risk such as:</a:t>
            </a:r>
          </a:p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8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-Credit risk, Operational risk, Market risk, Liquidity risk</a:t>
            </a:r>
          </a:p>
          <a:p>
            <a:pPr lvl="8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  <a:p>
            <a:pPr lvl="8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analysis will determine whether our ML Bank is adequately protected against possible risk.</a:t>
            </a:r>
          </a:p>
          <a:p>
            <a:pPr marL="2857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5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1FFDC6-15FD-523A-32F6-9B1BE0371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8DE33-6F12-114A-0518-A6DE6E1C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30" name="Google Shape;930;p81"/>
          <p:cNvSpPr txBox="1"/>
          <p:nvPr/>
        </p:nvSpPr>
        <p:spPr>
          <a:xfrm>
            <a:off x="3295150" y="3995395"/>
            <a:ext cx="8518800" cy="123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Analyze data and create a Machine Learning model for loan approval predictions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Risk Assessment:  Historical loan approvals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Discriminatory Analysis:  Analyze historical loan demographics for possible discriminatory practices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970B6-28D0-37A2-5041-6D9036D3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07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21" name="Google Shape;921;p80"/>
          <p:cNvSpPr txBox="1"/>
          <p:nvPr/>
        </p:nvSpPr>
        <p:spPr>
          <a:xfrm>
            <a:off x="3388376" y="3640542"/>
            <a:ext cx="8332347" cy="27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ML-Bank wants to implement a GUI that bank personnel can use for the loan approval process. In the future use of this tool may be extended to ML-Bank customers.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612518"/>
            <a:ext cx="8426298" cy="27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2538419"/>
            <a:ext cx="8578196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dirty="0">
                <a:effectLst/>
                <a:latin typeface="Calibri" panose="020F0502020204030204" pitchFamily="34" charset="0"/>
                <a:hlinkClick r:id="rId3"/>
              </a:rPr>
              <a:t>https://www.kaggle.com/datasets/taweilo/loan-approval-classification-data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visualizations were generated to assist with understanding feature importance and outliers were identified and controlled for.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Encoding - control for data leakage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D793C-64B0-4302-C2EB-9665EAB8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Encoders used were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Features were categorized as either nominal or ordinal and encoded appropriately.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Imbalanced data was addressed using the SMOTE and SMOTEEN methods.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Various machine learning models were used and results were compared. More than one scoring method was used.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74F95-32C3-AFC2-6FCF-B755088D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918338-D5B1-8E22-E4E7-67677601C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414" y="266408"/>
            <a:ext cx="4110772" cy="2941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19848" y="1634036"/>
            <a:ext cx="11352300" cy="213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19848" y="1741237"/>
            <a:ext cx="9928964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an automated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Extreme Gradient Boosting, XGBoost, was determined to be the best model for producing accurate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28C57-8BD1-621A-CCE4-8B2A6200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84A72-263C-E995-59BF-5D47979E3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4" y="3883294"/>
            <a:ext cx="5143538" cy="252890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A0789-2C18-61F1-5D11-2588E53BE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084" y="4054348"/>
            <a:ext cx="7176341" cy="121456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5998" y="1875519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E0AA-B156-0A5D-A8A0-74646488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CAF08-EE17-DC60-6976-6D5519B52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932" y="2912272"/>
            <a:ext cx="5050791" cy="38592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425998" y="158645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40E11-DC38-F0D3-4352-9D24F8BE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64F5B-71E0-5E4E-8842-594153E3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057" y="2727100"/>
            <a:ext cx="6679272" cy="397887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425998" y="181629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determine whether it is being discriminatory by analyzing the historical data further.</a:t>
            </a: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D871D-330F-F94F-F90F-BA3B9A44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2CD58B-6163-4060-F5F9-23BDA3E1C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51" y="2819884"/>
            <a:ext cx="6069153" cy="391709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892</Words>
  <Application>Microsoft Office PowerPoint</Application>
  <PresentationFormat>Widescreen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Roboto Light</vt:lpstr>
      <vt:lpstr>Arial</vt:lpstr>
      <vt:lpstr>Calibri</vt:lpstr>
      <vt:lpstr>Roboto</vt:lpstr>
      <vt:lpstr>Roboto Medium</vt:lpstr>
      <vt:lpstr>Office Theme</vt:lpstr>
      <vt:lpstr>Trilogy Bootcamps Theme</vt:lpstr>
      <vt:lpstr>ML Bank Loan Approval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Pete Link</cp:lastModifiedBy>
  <cp:revision>20</cp:revision>
  <dcterms:modified xsi:type="dcterms:W3CDTF">2024-12-15T01:23:24Z</dcterms:modified>
</cp:coreProperties>
</file>