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8" r:id="rId12"/>
    <p:sldId id="264" r:id="rId13"/>
    <p:sldId id="265" r:id="rId14"/>
    <p:sldId id="266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  <p:embeddedFont>
      <p:font typeface="Roboto Medium" panose="02000000000000000000" pitchFamily="2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7BE41EB5-B2D1-AA44-CBB4-F81F7E0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875BD93C-B028-524F-AAF3-D35C91DFE5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E5398395-3C62-E0AD-DCAD-FFFCA7B80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3A90C5CE-FAF1-D42B-CF4B-20FCA8F980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0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eilo/loan-approval-classification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Bank Loan Approval Assessment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65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Dsouza, VP of Records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Mark Johnson, VP of Personnel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Link, VP of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Tanya Soriano, VP of Customer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Ethan Wyman, VP of Marketing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5A69D2-72EE-07B7-7822-648675F0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28917"/>
            <a:ext cx="3003176" cy="300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0C5EE946-03AA-1E8B-C110-30D50D9D8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>
            <a:extLst>
              <a:ext uri="{FF2B5EF4-FFF2-40B4-BE49-F238E27FC236}">
                <a16:creationId xmlns:a16="http://schemas.microsoft.com/office/drawing/2014/main" id="{6D86733C-452B-4A84-B227-CB1D89EEAB96}"/>
              </a:ext>
            </a:extLst>
          </p:cNvPr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63536CA-9FE1-AF41-CC00-7AB6ED8277AF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15838C12-03B6-1058-204D-7AECD95BAA81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4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>
            <a:extLst>
              <a:ext uri="{FF2B5EF4-FFF2-40B4-BE49-F238E27FC236}">
                <a16:creationId xmlns:a16="http://schemas.microsoft.com/office/drawing/2014/main" id="{1CEC9336-9A01-A771-9251-4BA5989B45A7}"/>
              </a:ext>
            </a:extLst>
          </p:cNvPr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ML-Bank discriminatory loan history analysis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>
            <a:extLst>
              <a:ext uri="{FF2B5EF4-FFF2-40B4-BE49-F238E27FC236}">
                <a16:creationId xmlns:a16="http://schemas.microsoft.com/office/drawing/2014/main" id="{8862D1BC-102B-B1C5-CCE9-31D07BA23874}"/>
              </a:ext>
            </a:extLst>
          </p:cNvPr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848DE-1BBC-B873-49E1-9F6A0AC0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DE327-B1B2-AD7A-5DCA-5E31133A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68A5-8E8D-0CC1-032A-AC4ACE1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1FFDC6-15FD-523A-32F6-9B1BE037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332347" cy="154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analyze its own historical data and determine its own risk against loan default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further wants to analyze the historical data and determine whether it is being discriminatory.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8DE33-6F12-114A-0518-A6DE6E1C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4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data and create a Machine Learning model for future loan approval predictions for Approvals determine Loan Rate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Risk Assessment:  Historical loan approvals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Discriminatory Analysis:  Discriminatory practices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322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-Dataset:  </a:t>
            </a: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https://www.kaggle.com/datasets/taweilo/loan-approval-classification-data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-This is a multi-class classification exercise – 13.3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-Encoding, control for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DataLeakage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-train-test-split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-train a model with a ML Algorithm.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-Is it linear or non-linear?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-Some possibilities are: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-non-linear: 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Random Forests, Gradient boosted tree – 13.2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-linear:  Logistic regression, SVM – 13.1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-PCA – 11.3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-Does overfitting / underfitting exist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-Do we need boosting?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793C-64B0-4302-C2EB-9665EAB8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85E43-18A7-266E-72B2-633CE2165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730" y="446817"/>
            <a:ext cx="6329409" cy="490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527951"/>
            <a:ext cx="8429700" cy="387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Summary: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-Initial Data cleanup – look for missing values, encoding, scaling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-Python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-Pandas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05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Sklearn</a:t>
            </a:r>
            <a:endParaRPr lang="en-US" sz="105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05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lang="en-US" sz="105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-Optimization technique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-Risk Assessment – Analyze potential loss for non-performing loans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-Discriminatory Practices – Analyze data to reduce risk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4F95-32C3-AFC2-6FCF-B755088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49C887-F2BC-6EAE-4B27-0C9DD34ED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15889"/>
              </p:ext>
            </p:extLst>
          </p:nvPr>
        </p:nvGraphicFramePr>
        <p:xfrm>
          <a:off x="4437255" y="619823"/>
          <a:ext cx="5201107" cy="1346200"/>
        </p:xfrm>
        <a:graphic>
          <a:graphicData uri="http://schemas.openxmlformats.org/drawingml/2006/table">
            <a:tbl>
              <a:tblPr/>
              <a:tblGrid>
                <a:gridCol w="1377086">
                  <a:extLst>
                    <a:ext uri="{9D8B030D-6E8A-4147-A177-3AD203B41FA5}">
                      <a16:colId xmlns:a16="http://schemas.microsoft.com/office/drawing/2014/main" val="1145364022"/>
                    </a:ext>
                  </a:extLst>
                </a:gridCol>
                <a:gridCol w="2566721">
                  <a:extLst>
                    <a:ext uri="{9D8B030D-6E8A-4147-A177-3AD203B41FA5}">
                      <a16:colId xmlns:a16="http://schemas.microsoft.com/office/drawing/2014/main" val="15104674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1648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Segoe UI" panose="020B0502040204020203" pitchFamily="34" charset="0"/>
                        </a:rPr>
                        <a:t>PPT Template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Ethan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1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Segoe UI" panose="020B0502040204020203" pitchFamily="34" charset="0"/>
                        </a:rPr>
                        <a:t>Initial Data cleanup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What needs to be cleaned up in the data?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Mark / Tanya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491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Segoe UI" panose="020B0502040204020203" pitchFamily="34" charset="0"/>
                        </a:rPr>
                        <a:t>Prediction model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GUI for our model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Ronak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67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DataAnalysis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Pete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76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996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818-96BB-A6B1-DE8E-3BA27F55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83004"/>
            <a:ext cx="11360700" cy="76350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A6EF8-456F-CC86-0214-4151EB7F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721469"/>
            <a:ext cx="11360700" cy="566515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Import data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Clean data: data.info, </a:t>
            </a:r>
            <a:r>
              <a:rPr lang="en-US" sz="2000" dirty="0" err="1">
                <a:solidFill>
                  <a:srgbClr val="00B050"/>
                </a:solidFill>
              </a:rPr>
              <a:t>dropna</a:t>
            </a:r>
            <a:r>
              <a:rPr lang="en-US" sz="2000" dirty="0">
                <a:solidFill>
                  <a:srgbClr val="00B050"/>
                </a:solidFill>
              </a:rPr>
              <a:t>(), </a:t>
            </a:r>
          </a:p>
          <a:p>
            <a:r>
              <a:rPr lang="en-US" sz="2000" dirty="0"/>
              <a:t>PCA: , </a:t>
            </a:r>
            <a:r>
              <a:rPr lang="en-US" sz="2000" dirty="0" err="1"/>
              <a:t>explained_variance_ratio</a:t>
            </a:r>
            <a:r>
              <a:rPr lang="en-US" sz="2000" dirty="0"/>
              <a:t>_, elbow curve, make predictions &amp; plot, component weights [11.3]</a:t>
            </a:r>
          </a:p>
          <a:p>
            <a:r>
              <a:rPr lang="en-US" sz="2000" b="1" dirty="0"/>
              <a:t>Additional scatter plots to visualize data to determine linear vs nonlinear</a:t>
            </a:r>
          </a:p>
          <a:p>
            <a:r>
              <a:rPr lang="en-US" sz="2000" dirty="0"/>
              <a:t>Set X &amp; y, drop target column for y</a:t>
            </a:r>
          </a:p>
          <a:p>
            <a:r>
              <a:rPr lang="en-US" sz="2000" dirty="0" err="1"/>
              <a:t>Value_counts</a:t>
            </a:r>
            <a:r>
              <a:rPr lang="en-US" sz="2000" dirty="0"/>
              <a:t>() to check for over / under sampling </a:t>
            </a:r>
          </a:p>
          <a:p>
            <a:r>
              <a:rPr lang="en-US" sz="2000" dirty="0" err="1"/>
              <a:t>train_test_split</a:t>
            </a:r>
            <a:r>
              <a:rPr lang="en-US" sz="2000" dirty="0"/>
              <a:t>(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StandardScaler</a:t>
            </a:r>
            <a:r>
              <a:rPr lang="en-US" sz="2000" dirty="0"/>
              <a:t>()</a:t>
            </a:r>
          </a:p>
          <a:p>
            <a:r>
              <a:rPr lang="en-US" sz="2000" dirty="0"/>
              <a:t>SVM (Linear): fit, test/train accuracy, [13.1]</a:t>
            </a:r>
          </a:p>
          <a:p>
            <a:r>
              <a:rPr lang="en-US" sz="2000" dirty="0"/>
              <a:t>KNN (nonlinear): [13.2]</a:t>
            </a:r>
          </a:p>
          <a:p>
            <a:r>
              <a:rPr lang="en-US" sz="2000" dirty="0"/>
              <a:t>Random Forest (nonlinear): fit, test/train accuracy, add decision tree graphic [13.1]</a:t>
            </a:r>
          </a:p>
          <a:p>
            <a:r>
              <a:rPr lang="en-US" sz="2000" dirty="0"/>
              <a:t>Look at over/underfitting </a:t>
            </a:r>
          </a:p>
          <a:p>
            <a:r>
              <a:rPr lang="en-US" sz="2000" dirty="0"/>
              <a:t>Compare model accuracy scores, state which model was chosen &amp; why</a:t>
            </a:r>
          </a:p>
          <a:p>
            <a:endParaRPr lang="en-US" sz="2000" dirty="0"/>
          </a:p>
          <a:p>
            <a:r>
              <a:rPr lang="en-US" sz="2000" dirty="0"/>
              <a:t>Analyze ML-Bank current default risk</a:t>
            </a:r>
          </a:p>
          <a:p>
            <a:r>
              <a:rPr lang="en-US" sz="2000" dirty="0"/>
              <a:t>Analyze ML-Bank loan history for discriminatory practices </a:t>
            </a:r>
          </a:p>
          <a:p>
            <a:r>
              <a:rPr lang="en-US" sz="2000" dirty="0"/>
              <a:t>Implement model to make tool for loan approval</a:t>
            </a:r>
          </a:p>
          <a:p>
            <a:pPr marL="7620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3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PCA &amp; scatter plots to show linear / nonlinear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28C57-8BD1-621A-CCE4-8B2A620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Model accuracy comparison, over/underfitting analysis, under / oversampling analysis, decision tree graph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E0AA-B156-0A5D-A8A0-7464648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ML-Bank Default Risk analysis</a:t>
            </a:r>
            <a:endParaRPr sz="18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8CF29-9082-D233-57A0-F5451EE6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597</Words>
  <Application>Microsoft Office PowerPoint</Application>
  <PresentationFormat>Widescreen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</vt:lpstr>
      <vt:lpstr>Roboto Light</vt:lpstr>
      <vt:lpstr>Consolas</vt:lpstr>
      <vt:lpstr>Roboto Medium</vt:lpstr>
      <vt:lpstr>Segoe UI</vt:lpstr>
      <vt:lpstr>Calibri</vt:lpstr>
      <vt:lpstr>Arial</vt:lpstr>
      <vt:lpstr>Office Theme</vt:lpstr>
      <vt:lpstr>Trilogy Bootcamps Theme</vt:lpstr>
      <vt:lpstr>ML Bank Loan Approval Assessment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Wyman</cp:lastModifiedBy>
  <cp:revision>22</cp:revision>
  <dcterms:modified xsi:type="dcterms:W3CDTF">2024-12-06T02:07:29Z</dcterms:modified>
</cp:coreProperties>
</file>