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7"/>
  </p:notesMasterIdLst>
  <p:sldIdLst>
    <p:sldId id="256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9" r:id="rId11"/>
    <p:sldId id="265" r:id="rId12"/>
    <p:sldId id="264" r:id="rId13"/>
    <p:sldId id="266" r:id="rId14"/>
    <p:sldId id="301" r:id="rId15"/>
    <p:sldId id="305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Light" panose="020F0302020204030204" pitchFamily="34" charset="0"/>
      <p:regular r:id="rId22"/>
      <p:bold r:id="rId23"/>
      <p:italic r:id="rId24"/>
      <p:boldItalic r:id="rId25"/>
    </p:embeddedFont>
    <p:embeddedFont>
      <p:font typeface="Roboto Medium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ECE08E-A04E-4FF6-909A-77B31E45CB17}">
  <a:tblStyle styleId="{1FECE08E-A04E-4FF6-909A-77B31E45CB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7"/>
    <p:restoredTop sz="95153" autoAdjust="0"/>
  </p:normalViewPr>
  <p:slideViewPr>
    <p:cSldViewPr snapToGrid="0">
      <p:cViewPr>
        <p:scale>
          <a:sx n="128" d="100"/>
          <a:sy n="128" d="100"/>
        </p:scale>
        <p:origin x="-25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bc62a7a95_0_2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bc62a7a95_0_2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6" name="Google Shape;1006;g27bc62a7a95_0_2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" name="Google Shape;3478;g21caf3e8b06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9" name="Google Shape;3479;g21caf3e8b06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5" name="Google Shape;3525;g22911063bb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6" name="Google Shape;3526;g22911063bb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Pete</a:t>
            </a:r>
            <a:endParaRPr dirty="0"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6FC0D624-CA20-9634-EDDE-FFFB4B2A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A045107C-D621-1382-4848-8FBBF12E4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D5BA02A0-7FFD-B3D3-E73C-F555457F0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4DC5AF09-9F46-4054-3D1B-4B008202FD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909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760EC68C-6691-1811-4AEF-085BAFEA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0C6B1366-C5C7-4915-274D-F3850D8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E869D373-4309-F90F-1367-E8AE435CC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3467598F-3598-DADA-5AB2-B5B9F26F4C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324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7bc62a7a95_0_2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7bc62a7a95_0_2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5" name="Google Shape;975;g27bc62a7a95_0_2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>
          <a:extLst>
            <a:ext uri="{FF2B5EF4-FFF2-40B4-BE49-F238E27FC236}">
              <a16:creationId xmlns:a16="http://schemas.microsoft.com/office/drawing/2014/main" id="{ED32DCDA-7A71-8494-14E5-BEA18630D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>
            <a:extLst>
              <a:ext uri="{FF2B5EF4-FFF2-40B4-BE49-F238E27FC236}">
                <a16:creationId xmlns:a16="http://schemas.microsoft.com/office/drawing/2014/main" id="{47B7CBB0-5D5F-E0C8-8F5F-47DF54388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>
            <a:extLst>
              <a:ext uri="{FF2B5EF4-FFF2-40B4-BE49-F238E27FC236}">
                <a16:creationId xmlns:a16="http://schemas.microsoft.com/office/drawing/2014/main" id="{71F86D2A-7422-3C66-A90E-7E2A1ADA0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5" name="Google Shape;965;g27bc62a7a95_0_2623:notes">
            <a:extLst>
              <a:ext uri="{FF2B5EF4-FFF2-40B4-BE49-F238E27FC236}">
                <a16:creationId xmlns:a16="http://schemas.microsoft.com/office/drawing/2014/main" id="{E1AB92EE-A6C7-5FC2-58D8-8AC81103F3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23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{1FECE08E-A04E-4FF6-909A-77B31E45CB17}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kushpanday1/heart-attack-risk-predict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44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gharalikhan/mortality-rate-heart-patient-pakistan-hospit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gharalikhan/mortality-rate-heart-patient-pakistan-hospit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gharalikhan/mortality-rate-heart-patient-pakistan-hospit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7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4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83708" y="2142000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3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4547934" y="2825574"/>
            <a:ext cx="6591182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Heart Attack Outcome</a:t>
            </a:r>
            <a:br>
              <a:rPr lang="en-US" sz="2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by </a:t>
            </a:r>
            <a:r>
              <a:rPr lang="en-US" sz="2000" b="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</a:t>
            </a: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br>
              <a:rPr lang="en-US" sz="20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-US" sz="18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partnership with St. Algorithm’s Cardiac Institute (SACI)</a:t>
            </a:r>
            <a:endParaRPr sz="28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197223" y="4860444"/>
            <a:ext cx="9640968" cy="240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Myocardio</a:t>
            </a: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Minds Team Members: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Rebecca Carr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Arrhythmia Algorithm Architect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Ronak Dsouza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Palpitation Engineer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Pete Link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Chief Infarction Officer (CIO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)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Stephen Vierling	</a:t>
            </a:r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Roboto Medium"/>
                <a:ea typeface="Roboto Medium"/>
                <a:cs typeface="Roboto Medium"/>
                <a:sym typeface="Roboto Medium"/>
              </a:rPr>
              <a:t>Plaque Buster Data Wrangler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3E90B43-7E7C-2958-DCAE-C16BC0BC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84" y="1055550"/>
            <a:ext cx="3158100" cy="31581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90777-8350-15DF-DE95-3D77A9115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3970" y="305913"/>
            <a:ext cx="1986900" cy="19869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Our first attempt to develop and train an app, that predicts a heart attack outcome, we used sourced data 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https://www.kaggle.com/datasets/ankushpanday1/heart-attack-risk-predictions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(heart_attack_predictions.csv).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proved to be unreliable and we could not get any model to make a prediction with accuracy being extremely low; thus, we investigated other datasets.  This dataset was synthetically created and dynamically balanced and proved to be unusable.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Originally, we had discussed creating a second questionnaire, along with its own GUI.  That second questionnaire would predict one’s survivability of a heart attack.  However, the (above described) dataset accuracy complication plus GUI creation complications, led to insufficient time to complete the second questionnaire.</a:t>
            </a:r>
            <a:endParaRPr lang="en-US" sz="14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F7EF-99B5-CDCA-160C-7287EA77E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752195"/>
            <a:ext cx="7713782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Despite the complications with the original dataset, we persevered.  We worked with other datasets, until one gave us a favorable accuracy rate.  Then, we successfully developed a questionnaire to predict one’s risk of heart attack 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87"/>
          <p:cNvSpPr txBox="1"/>
          <p:nvPr/>
        </p:nvSpPr>
        <p:spPr>
          <a:xfrm>
            <a:off x="3339700" y="3707006"/>
            <a:ext cx="8518800" cy="43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We were able to generate a GUI for the questionnaire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0C42A-CC05-D44E-D62E-4923FB27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" name="Google Shape;992;p87">
            <a:extLst>
              <a:ext uri="{FF2B5EF4-FFF2-40B4-BE49-F238E27FC236}">
                <a16:creationId xmlns:a16="http://schemas.microsoft.com/office/drawing/2014/main" id="{6FCF7331-4E0F-28D5-4ECE-A1AB3BB77EE1}"/>
              </a:ext>
            </a:extLst>
          </p:cNvPr>
          <p:cNvSpPr txBox="1"/>
          <p:nvPr/>
        </p:nvSpPr>
        <p:spPr>
          <a:xfrm>
            <a:off x="3250600" y="5094966"/>
            <a:ext cx="8518800" cy="68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r>
              <a:rPr lang="en-US" sz="18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We were able to create an LLM that translates the questionnaire from English to either Spanish or German</a:t>
            </a:r>
            <a:endParaRPr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9"/>
          <p:cNvSpPr/>
          <p:nvPr/>
        </p:nvSpPr>
        <p:spPr>
          <a:xfrm>
            <a:off x="3339700" y="445800"/>
            <a:ext cx="7823105" cy="353307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sym typeface="Roboto"/>
              </a:rPr>
              <a:t>Creating such a questionnaire requires model creation + identifying feature importance.  Those features are then used as questions in the GUI.  However, the model needs to be rebuilt since GUI predictions are only based on 6 features, and not the other 15+ columns in the dataset.  So, there is process of work, then rework, in generating such a GUI. 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5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9" name="Google Shape;1009;p89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89"/>
          <p:cNvSpPr txBox="1"/>
          <p:nvPr/>
        </p:nvSpPr>
        <p:spPr>
          <a:xfrm>
            <a:off x="492400" y="1440487"/>
            <a:ext cx="28473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Lessons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Learned</a:t>
            </a:r>
            <a:endParaRPr sz="28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4" name="Google Shape;101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250" y="2402412"/>
            <a:ext cx="621301" cy="62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B83B11-2B8F-8EB1-78DB-7270753BD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3"/>
          <p:cNvSpPr txBox="1">
            <a:spLocks noGrp="1"/>
          </p:cNvSpPr>
          <p:nvPr>
            <p:ph type="title"/>
          </p:nvPr>
        </p:nvSpPr>
        <p:spPr>
          <a:xfrm>
            <a:off x="415600" y="3584600"/>
            <a:ext cx="11360800" cy="100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990"/>
            </a:pPr>
            <a:r>
              <a:rPr lang="en" sz="5333"/>
              <a:t>Questions?</a:t>
            </a:r>
            <a:endParaRPr sz="5333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82" name="Google Shape;3482;p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867" y="1924833"/>
            <a:ext cx="1794067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3" name="Google Shape;3483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4" name="Google Shape;3484;p293"/>
          <p:cNvPicPr preferRelativeResize="0"/>
          <p:nvPr/>
        </p:nvPicPr>
        <p:blipFill rotWithShape="1">
          <a:blip r:embed="rId4">
            <a:alphaModFix/>
          </a:blip>
          <a:srcRect b="19665"/>
          <a:stretch/>
        </p:blipFill>
        <p:spPr>
          <a:xfrm flipH="1">
            <a:off x="2201801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5" name="Google Shape;3485;p293"/>
          <p:cNvPicPr preferRelativeResize="0"/>
          <p:nvPr/>
        </p:nvPicPr>
        <p:blipFill rotWithShape="1">
          <a:blip r:embed="rId4">
            <a:alphaModFix/>
          </a:blip>
          <a:srcRect b="30598"/>
          <a:stretch/>
        </p:blipFill>
        <p:spPr>
          <a:xfrm flipH="1">
            <a:off x="4850934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6" name="Google Shape;3486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3540650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7" name="Google Shape;3487;p293"/>
          <p:cNvPicPr preferRelativeResize="0"/>
          <p:nvPr/>
        </p:nvPicPr>
        <p:blipFill rotWithShape="1">
          <a:blip r:embed="rId4">
            <a:alphaModFix/>
          </a:blip>
          <a:srcRect b="9853"/>
          <a:stretch/>
        </p:blipFill>
        <p:spPr>
          <a:xfrm>
            <a:off x="6023851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8" name="Google Shape;3488;p293"/>
          <p:cNvPicPr preferRelativeResize="0"/>
          <p:nvPr/>
        </p:nvPicPr>
        <p:blipFill rotWithShape="1">
          <a:blip r:embed="rId4">
            <a:alphaModFix/>
          </a:blip>
          <a:srcRect b="5687"/>
          <a:stretch/>
        </p:blipFill>
        <p:spPr>
          <a:xfrm flipH="1">
            <a:off x="7972234" y="5355004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9" name="Google Shape;3489;p2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16796B-ED89-3B26-AD5B-81A068FA1F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-50577" y="5391584"/>
            <a:ext cx="1504965" cy="15107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8" name="Google Shape;3528;p297"/>
          <p:cNvSpPr/>
          <p:nvPr/>
        </p:nvSpPr>
        <p:spPr>
          <a:xfrm>
            <a:off x="4974733" y="1492067"/>
            <a:ext cx="2242400" cy="22424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529" name="Google Shape;3529;p297"/>
          <p:cNvSpPr txBox="1"/>
          <p:nvPr/>
        </p:nvSpPr>
        <p:spPr>
          <a:xfrm>
            <a:off x="415600" y="3899759"/>
            <a:ext cx="11360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5333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 End</a:t>
            </a:r>
            <a:endParaRPr sz="5333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0" name="Google Shape;3530;p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500" y="1995600"/>
            <a:ext cx="1402067" cy="140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6718C9-CDB2-00B3-C2FD-CEED49D3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5347201"/>
            <a:ext cx="1504965" cy="1510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247198" y="1329042"/>
            <a:ext cx="8429700" cy="39063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247198" y="468911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Goals/Problem to be solved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1" name="Google Shape;921;p80"/>
          <p:cNvSpPr txBox="1"/>
          <p:nvPr/>
        </p:nvSpPr>
        <p:spPr>
          <a:xfrm>
            <a:off x="3343440" y="1622612"/>
            <a:ext cx="8429700" cy="3619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 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questionnaire for the patient to predict their own heart attack risk, using Kaggle source data:</a:t>
            </a:r>
          </a:p>
          <a:p>
            <a:pPr lvl="8">
              <a:lnSpc>
                <a:spcPct val="90000"/>
              </a:lnSpc>
            </a:pP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8">
              <a:lnSpc>
                <a:spcPct val="90000"/>
              </a:lnSpc>
            </a:pPr>
            <a:r>
              <a:rPr lang="en-US" sz="12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1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https://www.kaggle.com/datasets/asgharalikhan/mortality-rate-heart-patient-pakistan-hospital/</a:t>
            </a:r>
          </a:p>
          <a:p>
            <a:pPr lvl="7"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GUI for the questionnaire,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#3: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 LLM that would translate the questionnaire from English to their preferred language (Spanish and German)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E58771-41F2-2CE6-89C0-1A239EC6A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3339700" y="2141011"/>
            <a:ext cx="8426298" cy="41749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339700" y="1435006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4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Overview of data collection, cleanup and exploration process</a:t>
            </a:r>
            <a:endParaRPr sz="24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437380" y="2582184"/>
            <a:ext cx="8578196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This dataset was sourced from: </a:t>
            </a:r>
            <a:r>
              <a:rPr lang="en-US" sz="105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https://www.kaggle.com/datasets/asgharalikhan/mortality-rate-heart-patient-pakistan-hospital/</a:t>
            </a:r>
            <a:endParaRPr lang="en-US" sz="11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Exploratory Data Analysis was performed to ensure issues like nulls, duplicates and outliers were addressed. 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standardized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OrdinalEncoder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OneHotEncoder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LabelEncoder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Data was scaled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StandardScaler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Performed train-test split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0511A7-F402-CE32-F8C2-78034201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187802" y="4239491"/>
            <a:ext cx="8518800" cy="217271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 rot="10800000" flipV="1">
            <a:off x="3171968" y="3469612"/>
            <a:ext cx="7706881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Model optimization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3250600" y="4239491"/>
            <a:ext cx="8518800" cy="336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TensorFlow and a Neural Network was used to predict heart attack outcome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Feature importance were identified in order to create meaningful user questionnaires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C66F4DE9-276F-7C97-9B90-AC0317773E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03F1B53-4117-C328-D0AC-D05298FA33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F8D2825-38FD-3C6A-6549-4477AF2875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B2769-1C58-5FFF-4FE0-1E3C84CB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4"/>
          <p:cNvSpPr/>
          <p:nvPr/>
        </p:nvSpPr>
        <p:spPr>
          <a:xfrm>
            <a:off x="419848" y="1634036"/>
            <a:ext cx="11352300" cy="342205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1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61" name="Google Shape;961;p84"/>
          <p:cNvSpPr txBox="1"/>
          <p:nvPr/>
        </p:nvSpPr>
        <p:spPr>
          <a:xfrm>
            <a:off x="419848" y="1741237"/>
            <a:ext cx="9928964" cy="386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7">
              <a:lnSpc>
                <a:spcPct val="90000"/>
              </a:lnSpc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#1:</a:t>
            </a:r>
          </a:p>
          <a:p>
            <a:pPr lvl="7"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7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questionnaire for the patient to predict their own heart attack risk, using:</a:t>
            </a:r>
          </a:p>
          <a:p>
            <a:pPr lvl="7"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7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https://www.kaggle.com/datasets/asgharalikhan/mortality-rate-heart-patient-pakistan-hospital/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pakistan_data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= 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pd.read_csv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('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FIC.Full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400" dirty="0" err="1">
                <a:solidFill>
                  <a:srgbClr val="082D49"/>
                </a:solidFill>
                <a:latin typeface="Roboto"/>
                <a:ea typeface="Roboto"/>
                <a:cs typeface="Roboto"/>
              </a:rPr>
              <a:t>CSV.csv</a:t>
            </a:r>
            <a:r>
              <a:rPr lang="en-US" sz="1400" dirty="0">
                <a:solidFill>
                  <a:srgbClr val="082D49"/>
                </a:solidFill>
                <a:latin typeface="Roboto"/>
                <a:ea typeface="Roboto"/>
                <a:cs typeface="Roboto"/>
              </a:rPr>
              <a:t>’)</a:t>
            </a:r>
            <a:endParaRPr lang="en-US" sz="14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3">
              <a:lnSpc>
                <a:spcPct val="90000"/>
              </a:lnSpc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Result: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-questionnaire successfully created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-feature importance was taken into consideration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-only significant features were imported into the questionnaire</a:t>
            </a:r>
          </a:p>
          <a:p>
            <a:pPr lvl="3"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81122B-50DB-0AE0-7E41-814978538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6DF664C1-8B4F-C22A-F858-733A2693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86028BC5-9659-6ECC-8B0A-60BF657354AC}"/>
              </a:ext>
            </a:extLst>
          </p:cNvPr>
          <p:cNvSpPr/>
          <p:nvPr/>
        </p:nvSpPr>
        <p:spPr>
          <a:xfrm>
            <a:off x="425998" y="1586450"/>
            <a:ext cx="10414660" cy="38339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Develop a GUI for the questionnaire,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1">
              <a:lnSpc>
                <a:spcPct val="90000"/>
              </a:lnSpc>
            </a:pPr>
            <a:r>
              <a:rPr lang="en-US" sz="1200" b="1" dirty="0" err="1"/>
              <a:t>Tkinter</a:t>
            </a:r>
            <a:r>
              <a:rPr lang="en-US" sz="1200" dirty="0"/>
              <a:t> is the standard Python library for creating graphical user interfaces (GUIs), offering a simple yet powerful way to build desktop applications.</a:t>
            </a:r>
          </a:p>
          <a:p>
            <a:pPr marL="171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It provides widgets like buttons, labels, text fields, and frames, allowing developers to design interactive applications with minimal code.</a:t>
            </a:r>
          </a:p>
          <a:p>
            <a:pPr marL="171450" lvl="1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Tkinter</a:t>
            </a:r>
            <a:r>
              <a:rPr lang="en-US" sz="1200" dirty="0"/>
              <a:t> is lightweight, cross-platform, and comes pre-installed with Python, making it an accessible choice for GUI development.</a:t>
            </a:r>
            <a:endParaRPr lang="en-US" sz="12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For reference:  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https://docs.python.org/3/library/tk.html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28E0718-8588-0F84-656F-F259CD3045E6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14CE2B0B-AEFE-0544-96AB-969EAC8860CE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A60094-5A86-C901-11EB-7AEDF7A70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407223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>
          <a:extLst>
            <a:ext uri="{FF2B5EF4-FFF2-40B4-BE49-F238E27FC236}">
              <a16:creationId xmlns:a16="http://schemas.microsoft.com/office/drawing/2014/main" id="{9D5B060E-0C63-A0C2-D3AE-3F6E14093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>
            <a:extLst>
              <a:ext uri="{FF2B5EF4-FFF2-40B4-BE49-F238E27FC236}">
                <a16:creationId xmlns:a16="http://schemas.microsoft.com/office/drawing/2014/main" id="{4C343F8C-2425-10A4-FCB2-26FD8297D28B}"/>
              </a:ext>
            </a:extLst>
          </p:cNvPr>
          <p:cNvSpPr/>
          <p:nvPr/>
        </p:nvSpPr>
        <p:spPr>
          <a:xfrm>
            <a:off x="492673" y="1841055"/>
            <a:ext cx="10414660" cy="902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 #2: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b="1" u="sng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A GUI was developed using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tkinter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351AFDD0-FB9A-558E-0CEE-95AB223E8CF3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480A718B-4E57-A4FA-DE16-4C7909426214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2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BC7CE-C01C-B9B3-219E-FB84048A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97AA25-B847-C4A0-DADC-BBE37A36D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47" y="2904548"/>
            <a:ext cx="2566998" cy="379614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53D1A-85B4-8160-7E1F-0972E797B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61845"/>
            <a:ext cx="2294954" cy="136262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88701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6"/>
          <p:cNvSpPr/>
          <p:nvPr/>
        </p:nvSpPr>
        <p:spPr>
          <a:xfrm>
            <a:off x="426000" y="1476375"/>
            <a:ext cx="11352300" cy="51062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86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9" name="Google Shape;979;p86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81" name="Google Shape;981;p86"/>
          <p:cNvSpPr txBox="1"/>
          <p:nvPr/>
        </p:nvSpPr>
        <p:spPr>
          <a:xfrm>
            <a:off x="425998" y="1699560"/>
            <a:ext cx="11204027" cy="425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Goal: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Create a LLM for the GUI that would translate the questionnaire from English to their preferred language (Spanish and German)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What we used: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MarianMTModel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MarianTokenizer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are components from the Hugging Face Transformers library that enable neural machine translation, an efficient open-source translation model developed by Microsoft.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MarianTokenizer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is used to preprocess text into tokenized inputs that the model can understand and convert back into human-readable text after translation.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Why Use </a:t>
            </a:r>
            <a:r>
              <a:rPr lang="en-US" b="1" u="sng" dirty="0" err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MarianMT</a:t>
            </a:r>
            <a:r>
              <a:rPr lang="en-US" b="1" u="sng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for Translation?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Fast and lightweight: Optimized for efficiency, making it suitable for real-time translation.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No need for an external API.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Pretrained models available: Supports many language pairs, eliminating the need for extensive retraining.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Customizable: Can be fine-tuned for domain-specific translations.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Translation between desired languages is supported:   English </a:t>
            </a: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 Spanish  German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CFB810-F40F-0A33-9D35-2EB052DB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6">
          <a:extLst>
            <a:ext uri="{FF2B5EF4-FFF2-40B4-BE49-F238E27FC236}">
              <a16:creationId xmlns:a16="http://schemas.microsoft.com/office/drawing/2014/main" id="{3CFEA04C-7309-5B72-B805-4360FFBD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5">
            <a:extLst>
              <a:ext uri="{FF2B5EF4-FFF2-40B4-BE49-F238E27FC236}">
                <a16:creationId xmlns:a16="http://schemas.microsoft.com/office/drawing/2014/main" id="{F77D98A8-F9E3-2B2D-C168-086411906F3B}"/>
              </a:ext>
            </a:extLst>
          </p:cNvPr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9" name="Google Shape;969;p85">
            <a:extLst>
              <a:ext uri="{FF2B5EF4-FFF2-40B4-BE49-F238E27FC236}">
                <a16:creationId xmlns:a16="http://schemas.microsoft.com/office/drawing/2014/main" id="{5D65BE2E-26B0-E3A3-8A02-C7B32EDF5EE7}"/>
              </a:ext>
            </a:extLst>
          </p:cNvPr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3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85963-3BC2-0971-EAF7-CB7D0051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56729"/>
            <a:ext cx="1201271" cy="120127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AE11BE-24C7-C61F-ACC8-2558B208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779" y="5354664"/>
            <a:ext cx="1520337" cy="9027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6D625-BC8A-8542-5BFA-BBE645C23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7791" y="1601987"/>
            <a:ext cx="2656417" cy="32861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8F3C4-722E-AC3C-4685-58E29099B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649" y="5404575"/>
            <a:ext cx="1924385" cy="85278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943DD4-7CAA-B443-AAE8-480509561A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3399" y="1596624"/>
            <a:ext cx="2878253" cy="32915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E4CE5D-2DF1-FBB6-59EC-CC6AA0D12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6943" y="5345483"/>
            <a:ext cx="1520337" cy="97097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B88AAF-9111-7606-9B2B-DB978F05F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6475" y="1607350"/>
            <a:ext cx="2222125" cy="328614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716294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2E5E73"/>
    </a:dk1>
    <a:lt1>
      <a:srgbClr val="FFFFFF"/>
    </a:lt1>
    <a:dk2>
      <a:srgbClr val="082D49"/>
    </a:dk2>
    <a:lt2>
      <a:srgbClr val="F2F2F2"/>
    </a:lt2>
    <a:accent1>
      <a:srgbClr val="FCB912"/>
    </a:accent1>
    <a:accent2>
      <a:srgbClr val="AADCF2"/>
    </a:accent2>
    <a:accent3>
      <a:srgbClr val="1475D4"/>
    </a:accent3>
    <a:accent4>
      <a:srgbClr val="00C7CC"/>
    </a:accent4>
    <a:accent5>
      <a:srgbClr val="082D49"/>
    </a:accent5>
    <a:accent6>
      <a:srgbClr val="2E5E73"/>
    </a:accent6>
    <a:hlink>
      <a:srgbClr val="2E5E7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888</Words>
  <Application>Microsoft Macintosh PowerPoint</Application>
  <PresentationFormat>Widescreen</PresentationFormat>
  <Paragraphs>137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</vt:lpstr>
      <vt:lpstr>Calibri</vt:lpstr>
      <vt:lpstr>Roboto Light</vt:lpstr>
      <vt:lpstr>Roboto Medium</vt:lpstr>
      <vt:lpstr>Arial</vt:lpstr>
      <vt:lpstr>Office Theme</vt:lpstr>
      <vt:lpstr>Trilogy Bootcamps Theme</vt:lpstr>
      <vt:lpstr>Heart Attack Outcome by Myocardio Minds  in partnership with St. Algorithm’s Cardiac Institute (SACI)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adminpl</dc:creator>
  <cp:lastModifiedBy>Stephen Vierling</cp:lastModifiedBy>
  <cp:revision>56</cp:revision>
  <dcterms:modified xsi:type="dcterms:W3CDTF">2025-02-11T23:30:06Z</dcterms:modified>
</cp:coreProperties>
</file>