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00000000000000000" pitchFamily="2" charset="0"/>
      <p:regular r:id="rId22"/>
      <p:bold r:id="rId23"/>
      <p:italic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77BF4-235E-4B2E-B809-1246398DFECC}" v="2" dt="2024-12-13T04:01:46.859"/>
  </p1510:revLst>
</p1510:revInfo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7"/>
    <p:restoredTop sz="94670"/>
  </p:normalViewPr>
  <p:slideViewPr>
    <p:cSldViewPr snapToGrid="0">
      <p:cViewPr>
        <p:scale>
          <a:sx n="100" d="100"/>
          <a:sy n="100" d="100"/>
        </p:scale>
        <p:origin x="88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ya Bejado" userId="4159f38b8e341bce" providerId="LiveId" clId="{D2777BF4-235E-4B2E-B809-1246398DFECC}"/>
    <pc:docChg chg="custSel modSld">
      <pc:chgData name="Tanya Bejado" userId="4159f38b8e341bce" providerId="LiveId" clId="{D2777BF4-235E-4B2E-B809-1246398DFECC}" dt="2024-12-13T04:23:35.793" v="1327" actId="20577"/>
      <pc:docMkLst>
        <pc:docMk/>
      </pc:docMkLst>
      <pc:sldChg chg="addSp delSp modSp mod">
        <pc:chgData name="Tanya Bejado" userId="4159f38b8e341bce" providerId="LiveId" clId="{D2777BF4-235E-4B2E-B809-1246398DFECC}" dt="2024-12-13T04:01:50.390" v="48" actId="1076"/>
        <pc:sldMkLst>
          <pc:docMk/>
          <pc:sldMk cId="0" sldId="257"/>
        </pc:sldMkLst>
        <pc:spChg chg="del mod">
          <ac:chgData name="Tanya Bejado" userId="4159f38b8e341bce" providerId="LiveId" clId="{D2777BF4-235E-4B2E-B809-1246398DFECC}" dt="2024-12-13T04:01:03.715" v="41" actId="21"/>
          <ac:spMkLst>
            <pc:docMk/>
            <pc:sldMk cId="0" sldId="257"/>
            <ac:spMk id="921" creationId="{00000000-0000-0000-0000-000000000000}"/>
          </ac:spMkLst>
        </pc:spChg>
        <pc:spChg chg="add mod">
          <ac:chgData name="Tanya Bejado" userId="4159f38b8e341bce" providerId="LiveId" clId="{D2777BF4-235E-4B2E-B809-1246398DFECC}" dt="2024-12-13T04:01:50.390" v="48" actId="1076"/>
          <ac:spMkLst>
            <pc:docMk/>
            <pc:sldMk cId="0" sldId="257"/>
            <ac:spMk id="930" creationId="{00000000-0000-0000-0000-000000000000}"/>
          </ac:spMkLst>
        </pc:spChg>
      </pc:sldChg>
      <pc:sldChg chg="addSp delSp modSp mod">
        <pc:chgData name="Tanya Bejado" userId="4159f38b8e341bce" providerId="LiveId" clId="{D2777BF4-235E-4B2E-B809-1246398DFECC}" dt="2024-12-13T04:01:44.264" v="46" actId="21"/>
        <pc:sldMkLst>
          <pc:docMk/>
          <pc:sldMk cId="0" sldId="258"/>
        </pc:sldMkLst>
        <pc:spChg chg="add mod">
          <ac:chgData name="Tanya Bejado" userId="4159f38b8e341bce" providerId="LiveId" clId="{D2777BF4-235E-4B2E-B809-1246398DFECC}" dt="2024-12-13T04:01:39.821" v="45" actId="1076"/>
          <ac:spMkLst>
            <pc:docMk/>
            <pc:sldMk cId="0" sldId="258"/>
            <ac:spMk id="921" creationId="{00000000-0000-0000-0000-000000000000}"/>
          </ac:spMkLst>
        </pc:spChg>
        <pc:spChg chg="del mod">
          <ac:chgData name="Tanya Bejado" userId="4159f38b8e341bce" providerId="LiveId" clId="{D2777BF4-235E-4B2E-B809-1246398DFECC}" dt="2024-12-13T04:01:44.264" v="46" actId="21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anya Bejado" userId="4159f38b8e341bce" providerId="LiveId" clId="{D2777BF4-235E-4B2E-B809-1246398DFECC}" dt="2024-12-13T04:12:59.818" v="444" actId="1076"/>
        <pc:sldMkLst>
          <pc:docMk/>
          <pc:sldMk cId="0" sldId="259"/>
        </pc:sldMkLst>
        <pc:spChg chg="mod">
          <ac:chgData name="Tanya Bejado" userId="4159f38b8e341bce" providerId="LiveId" clId="{D2777BF4-235E-4B2E-B809-1246398DFECC}" dt="2024-12-13T04:12:59.818" v="444" actId="1076"/>
          <ac:spMkLst>
            <pc:docMk/>
            <pc:sldMk cId="0" sldId="259"/>
            <ac:spMk id="940" creationId="{00000000-0000-0000-0000-000000000000}"/>
          </ac:spMkLst>
        </pc:spChg>
      </pc:sldChg>
      <pc:sldChg chg="delSp modSp mod">
        <pc:chgData name="Tanya Bejado" userId="4159f38b8e341bce" providerId="LiveId" clId="{D2777BF4-235E-4B2E-B809-1246398DFECC}" dt="2024-12-13T04:20:24.105" v="1073" actId="478"/>
        <pc:sldMkLst>
          <pc:docMk/>
          <pc:sldMk cId="0" sldId="260"/>
        </pc:sldMkLst>
        <pc:spChg chg="mod">
          <ac:chgData name="Tanya Bejado" userId="4159f38b8e341bce" providerId="LiveId" clId="{D2777BF4-235E-4B2E-B809-1246398DFECC}" dt="2024-12-13T04:20:09.402" v="1071" actId="20577"/>
          <ac:spMkLst>
            <pc:docMk/>
            <pc:sldMk cId="0" sldId="260"/>
            <ac:spMk id="950" creationId="{00000000-0000-0000-0000-000000000000}"/>
          </ac:spMkLst>
        </pc:spChg>
        <pc:graphicFrameChg chg="del modGraphic">
          <ac:chgData name="Tanya Bejado" userId="4159f38b8e341bce" providerId="LiveId" clId="{D2777BF4-235E-4B2E-B809-1246398DFECC}" dt="2024-12-13T04:20:24.105" v="1073" actId="478"/>
          <ac:graphicFrameMkLst>
            <pc:docMk/>
            <pc:sldMk cId="0" sldId="260"/>
            <ac:graphicFrameMk id="3" creationId="{2049C887-F2BC-6EAE-4B27-0C9DD34ED079}"/>
          </ac:graphicFrameMkLst>
        </pc:graphicFrameChg>
      </pc:sldChg>
      <pc:sldChg chg="modSp mod">
        <pc:chgData name="Tanya Bejado" userId="4159f38b8e341bce" providerId="LiveId" clId="{D2777BF4-235E-4B2E-B809-1246398DFECC}" dt="2024-12-13T04:23:35.793" v="1327" actId="20577"/>
        <pc:sldMkLst>
          <pc:docMk/>
          <pc:sldMk cId="0" sldId="261"/>
        </pc:sldMkLst>
        <pc:spChg chg="mod">
          <ac:chgData name="Tanya Bejado" userId="4159f38b8e341bce" providerId="LiveId" clId="{D2777BF4-235E-4B2E-B809-1246398DFECC}" dt="2024-12-13T04:23:35.793" v="1327" actId="20577"/>
          <ac:spMkLst>
            <pc:docMk/>
            <pc:sldMk cId="0" sldId="261"/>
            <ac:spMk id="96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>
          <a:extLst>
            <a:ext uri="{FF2B5EF4-FFF2-40B4-BE49-F238E27FC236}">
              <a16:creationId xmlns:a16="http://schemas.microsoft.com/office/drawing/2014/main" id="{AECF2412-2265-A5B8-4E13-AA904644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>
            <a:extLst>
              <a:ext uri="{FF2B5EF4-FFF2-40B4-BE49-F238E27FC236}">
                <a16:creationId xmlns:a16="http://schemas.microsoft.com/office/drawing/2014/main" id="{A6258B66-B0B5-959A-68F6-32E5F24EF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>
            <a:extLst>
              <a:ext uri="{FF2B5EF4-FFF2-40B4-BE49-F238E27FC236}">
                <a16:creationId xmlns:a16="http://schemas.microsoft.com/office/drawing/2014/main" id="{25557D63-0744-E940-B5BE-69070B53B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975" name="Google Shape;975;g27bc62a7a95_0_2632:notes">
            <a:extLst>
              <a:ext uri="{FF2B5EF4-FFF2-40B4-BE49-F238E27FC236}">
                <a16:creationId xmlns:a16="http://schemas.microsoft.com/office/drawing/2014/main" id="{D32145C9-DF44-70F2-2190-43556829CF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08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Ronak</a:t>
            </a: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Ethan</a:t>
            </a: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Tanya</a:t>
            </a: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</a:t>
            </a: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83708" y="2142000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4547934" y="2825574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Attack Outcome</a:t>
            </a:r>
            <a:b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</a:t>
            </a:r>
            <a:r>
              <a:rPr lang="en-US" sz="2000" b="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</a:t>
            </a: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1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partnership with St. Algorithm’s Cardiac Institute (SACI)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197223" y="4860444"/>
            <a:ext cx="9640968" cy="240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 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Rebecca Carr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Arrhythmia Algorithm Architect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Palpitation Engineer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Chief Infarction Officer (CIO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Stephen Vierling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Plaque Buster Data Wrangler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E90B43-7E7C-2958-DCAE-C16BC0BC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4" y="1055550"/>
            <a:ext cx="3158100" cy="3158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0777-8350-15DF-DE95-3D77A911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970" y="305913"/>
            <a:ext cx="1986900" cy="1986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2519969"/>
            <a:ext cx="11352300" cy="16665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2773855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FB810-F40F-0A33-9D35-2EB052DB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EEFD347-4A84-BF74-F066-084B9B2A6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6">
            <a:extLst>
              <a:ext uri="{FF2B5EF4-FFF2-40B4-BE49-F238E27FC236}">
                <a16:creationId xmlns:a16="http://schemas.microsoft.com/office/drawing/2014/main" id="{671D01C1-FECC-89D0-7977-EA23E143DAC6}"/>
              </a:ext>
            </a:extLst>
          </p:cNvPr>
          <p:cNvSpPr/>
          <p:nvPr/>
        </p:nvSpPr>
        <p:spPr>
          <a:xfrm>
            <a:off x="131868" y="794744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86">
            <a:extLst>
              <a:ext uri="{FF2B5EF4-FFF2-40B4-BE49-F238E27FC236}">
                <a16:creationId xmlns:a16="http://schemas.microsoft.com/office/drawing/2014/main" id="{BF3E1D29-CFED-3D08-15A0-F1670F224766}"/>
              </a:ext>
            </a:extLst>
          </p:cNvPr>
          <p:cNvSpPr txBox="1"/>
          <p:nvPr/>
        </p:nvSpPr>
        <p:spPr>
          <a:xfrm>
            <a:off x="437568" y="1144694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2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87D74-B142-14FF-C686-DA147B4BFFA8}"/>
              </a:ext>
            </a:extLst>
          </p:cNvPr>
          <p:cNvSpPr txBox="1"/>
          <p:nvPr/>
        </p:nvSpPr>
        <p:spPr>
          <a:xfrm>
            <a:off x="131868" y="3429000"/>
            <a:ext cx="1149407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C96949-4AE1-567E-A9A0-9135C0B2F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00966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2141011"/>
            <a:ext cx="7713782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4275614"/>
            <a:ext cx="8518800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0C42A-CC05-D44E-D62E-4923FB27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F7EF-99B5-CDCA-160C-7287EA77E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Future considerations: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581650" y="1520000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Future Considerations</a:t>
            </a:r>
            <a:endParaRPr sz="28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B83B11-2B8F-8EB1-78DB-7270753B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69166" y="3640542"/>
            <a:ext cx="8332347" cy="270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and train an app that predicts a heart attack outcome (based on sourced data)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Test our app against smaller real-world data</a:t>
            </a: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outcome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that would translate the questionnaire from English to their preferred language (Spanish and German)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GUI for both Goals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00E9A-B9FB-AA2D-A6CB-DEA74A068317}"/>
              </a:ext>
            </a:extLst>
          </p:cNvPr>
          <p:cNvSpPr txBox="1"/>
          <p:nvPr/>
        </p:nvSpPr>
        <p:spPr>
          <a:xfrm>
            <a:off x="3404988" y="276686"/>
            <a:ext cx="8001960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To do: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-need Team name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-need titles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Pete-PPT &amp; README.md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Rebecca-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Optamize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Stephen-data cleaning, encode and scale data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Ronak-GUI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-Pete-real world data – similar to the questionnaire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AD884-E3E8-96A0-3042-CD5F9CC699E5}"/>
              </a:ext>
            </a:extLst>
          </p:cNvPr>
          <p:cNvSpPr txBox="1"/>
          <p:nvPr/>
        </p:nvSpPr>
        <p:spPr>
          <a:xfrm>
            <a:off x="5770391" y="159886"/>
            <a:ext cx="8001960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Q: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-Does any one country has a higher morbidity based on this data?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-M vs F morbidity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-Morbidity highest correlation factors? Cholesterol LDH/HDL/Triglycerides, etc.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Max heart rate (220-age)?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-isolate data by country and study separately to see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differeces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58771-41F2-2CE6-89C0-1A239EC6A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612518"/>
            <a:ext cx="8426298" cy="2761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2538419"/>
            <a:ext cx="8578196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visualizations were generated to assist with understanding feature importance and outliers were identified and controlled for.</a:t>
            </a: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511A7-F402-CE32-F8C2-78034201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6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Encoders used were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Label Encoder. Features were categorized as either nominal or ordinal and encoded appropriately.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TensorFlow and a Neural Network will be used to predict heart attack outcome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Various machine learning models were used and results were compared. More than one scoring method was used.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B2769-1C58-5FFF-4FE0-1E3C84CB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21347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192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1122B-50DB-0AE0-7E41-81497853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425998" y="1875519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94BFC7-2015-BA3F-B135-7B450AE7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60094-5A86-C901-11EB-7AEDF7A7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25998" y="1816290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BC7CE-C01C-B9B3-219E-FB84048A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5AB21554-5302-3095-5CB5-95491F640B67}"/>
              </a:ext>
            </a:extLst>
          </p:cNvPr>
          <p:cNvSpPr/>
          <p:nvPr/>
        </p:nvSpPr>
        <p:spPr>
          <a:xfrm>
            <a:off x="425998" y="2332639"/>
            <a:ext cx="11204576" cy="291801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Results: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85963-3BC2-0971-EAF7-CB7D0051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E5E73"/>
    </a:dk1>
    <a:lt1>
      <a:srgbClr val="FFFFFF"/>
    </a:lt1>
    <a:dk2>
      <a:srgbClr val="082D49"/>
    </a:dk2>
    <a:lt2>
      <a:srgbClr val="F2F2F2"/>
    </a:lt2>
    <a:accent1>
      <a:srgbClr val="FCB912"/>
    </a:accent1>
    <a:accent2>
      <a:srgbClr val="AADCF2"/>
    </a:accent2>
    <a:accent3>
      <a:srgbClr val="1475D4"/>
    </a:accent3>
    <a:accent4>
      <a:srgbClr val="00C7CC"/>
    </a:accent4>
    <a:accent5>
      <a:srgbClr val="082D49"/>
    </a:accent5>
    <a:accent6>
      <a:srgbClr val="2E5E73"/>
    </a:accent6>
    <a:hlink>
      <a:srgbClr val="2E5E7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476</Words>
  <Application>Microsoft Office PowerPoint</Application>
  <PresentationFormat>Widescreen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Arial</vt:lpstr>
      <vt:lpstr>Roboto Light</vt:lpstr>
      <vt:lpstr>Roboto Medium</vt:lpstr>
      <vt:lpstr>Calibri</vt:lpstr>
      <vt:lpstr>Office Theme</vt:lpstr>
      <vt:lpstr>Trilogy Bootcamps Theme</vt:lpstr>
      <vt:lpstr>Heart Attack Outcome by Myocardio Minds  in partnership with St. Algorithm’s Cardiac Institute (SACI)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Pete Link</cp:lastModifiedBy>
  <cp:revision>38</cp:revision>
  <dcterms:modified xsi:type="dcterms:W3CDTF">2025-02-05T04:09:15Z</dcterms:modified>
</cp:coreProperties>
</file>