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9" r:id="rId11"/>
    <p:sldId id="264" r:id="rId12"/>
    <p:sldId id="265" r:id="rId13"/>
    <p:sldId id="266" r:id="rId14"/>
    <p:sldId id="301" r:id="rId15"/>
    <p:sldId id="305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88902" autoAdjust="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21caf3e8b0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21caf3e8b0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22911063bb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22911063bb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83708" y="2142000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4547934" y="2825574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Attack Outcome</a:t>
            </a:r>
            <a:b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</a:t>
            </a:r>
            <a:r>
              <a:rPr lang="en-US" sz="2000" b="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</a:t>
            </a: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1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partnership with St. Algorithm’s Cardiac Institute (SACI)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197223" y="4860444"/>
            <a:ext cx="9640968" cy="240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 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Rebecca Carr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Arrhythmia Algorithm Architect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Palpitation Engineer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Chief Infarction Officer (CIO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Stephen Vierling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Plaque Buster Data Wrangler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E90B43-7E7C-2958-DCAE-C16BC0BC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4" y="1055550"/>
            <a:ext cx="3158100" cy="3158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0777-8350-15DF-DE95-3D77A911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970" y="305913"/>
            <a:ext cx="1986900" cy="1986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0C42A-CC05-D44E-D62E-4923FB27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Our first attempt to develop and train an app, that predicts a heart attack outcome, we used sourced data 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(heart_attack_predictions.csv).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proved to be unreliable and we could not get any model to make a prediction with accuracy being extremely low; thus, we investigated other datasets.  This dataset was synthetically created and dynamically balanced and proved to be unusable.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F7EF-99B5-CDCA-160C-7287EA77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B83B11-2B8F-8EB1-78DB-7270753B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3"/>
          <p:cNvSpPr txBox="1">
            <a:spLocks noGrp="1"/>
          </p:cNvSpPr>
          <p:nvPr>
            <p:ph type="title"/>
          </p:nvPr>
        </p:nvSpPr>
        <p:spPr>
          <a:xfrm>
            <a:off x="415600" y="3584600"/>
            <a:ext cx="11360800" cy="1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990"/>
            </a:pPr>
            <a:r>
              <a:rPr lang="en" sz="5333"/>
              <a:t>Questions?</a:t>
            </a:r>
            <a:endParaRPr sz="53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82" name="Google Shape;3482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867" y="1924833"/>
            <a:ext cx="1794067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293"/>
          <p:cNvPicPr preferRelativeResize="0"/>
          <p:nvPr/>
        </p:nvPicPr>
        <p:blipFill rotWithShape="1">
          <a:blip r:embed="rId4">
            <a:alphaModFix/>
          </a:blip>
          <a:srcRect b="19665"/>
          <a:stretch/>
        </p:blipFill>
        <p:spPr>
          <a:xfrm flipH="1">
            <a:off x="2201801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293"/>
          <p:cNvPicPr preferRelativeResize="0"/>
          <p:nvPr/>
        </p:nvPicPr>
        <p:blipFill rotWithShape="1">
          <a:blip r:embed="rId4">
            <a:alphaModFix/>
          </a:blip>
          <a:srcRect b="30598"/>
          <a:stretch/>
        </p:blipFill>
        <p:spPr>
          <a:xfrm flipH="1">
            <a:off x="4850934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3540650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6023851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293"/>
          <p:cNvPicPr preferRelativeResize="0"/>
          <p:nvPr/>
        </p:nvPicPr>
        <p:blipFill rotWithShape="1">
          <a:blip r:embed="rId4">
            <a:alphaModFix/>
          </a:blip>
          <a:srcRect b="5687"/>
          <a:stretch/>
        </p:blipFill>
        <p:spPr>
          <a:xfrm flipH="1">
            <a:off x="7972234" y="5355004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16796B-ED89-3B26-AD5B-81A068FA1F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0577" y="5391584"/>
            <a:ext cx="1504965" cy="1510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p297"/>
          <p:cNvSpPr/>
          <p:nvPr/>
        </p:nvSpPr>
        <p:spPr>
          <a:xfrm>
            <a:off x="4974733" y="1492067"/>
            <a:ext cx="2242400" cy="22424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29" name="Google Shape;3529;p297"/>
          <p:cNvSpPr txBox="1"/>
          <p:nvPr/>
        </p:nvSpPr>
        <p:spPr>
          <a:xfrm>
            <a:off x="415600" y="3899759"/>
            <a:ext cx="11360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5333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 End</a:t>
            </a:r>
            <a:endParaRPr sz="5333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0" name="Google Shape;3530;p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500" y="1995600"/>
            <a:ext cx="1402067" cy="140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6718C9-CDB2-00B3-C2FD-CEED49D3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5347201"/>
            <a:ext cx="1504965" cy="1510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247198" y="1329042"/>
            <a:ext cx="8429700" cy="39063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247198" y="468911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43440" y="1622612"/>
            <a:ext cx="8429700" cy="361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risk, using Kaggle source data:</a:t>
            </a:r>
          </a:p>
          <a:p>
            <a:pPr lvl="8">
              <a:lnSpc>
                <a:spcPct val="90000"/>
              </a:lnSpc>
            </a:pP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8">
              <a:lnSpc>
                <a:spcPct val="90000"/>
              </a:lnSpc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https://www.kaggle.com/datasets/asgharalikhan/mortality-rate-heart-patient-pakistan-hospital/</a:t>
            </a:r>
          </a:p>
          <a:p>
            <a:pPr lvl="7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GUI for the questionnaire,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that would translate the questionnaire from English to their preferred language (Spanish and German)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58771-41F2-2CE6-89C0-1A239EC6A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141011"/>
            <a:ext cx="8426298" cy="41749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437380" y="2582184"/>
            <a:ext cx="8578196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https://www.kaggle.com/datasets/asgharalikhan/mortality-rate-heart-patient-pakistan-hospital/</a:t>
            </a:r>
            <a:endParaRPr lang="en-US" sz="11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OrdinalEncoder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LabelEncoder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scaled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StandardScaler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Feature importance were identified in order to create meaningful user questionnaires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511A7-F402-CE32-F8C2-78034201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Model optimization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11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TensorFlow and a Neural Network was used to predict heart attack outcome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B2769-1C58-5FFF-4FE0-1E3C84CB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3422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38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7">
              <a:lnSpc>
                <a:spcPct val="90000"/>
              </a:lnSpc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</a:t>
            </a:r>
          </a:p>
          <a:p>
            <a:pPr lvl="7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7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risk, using:</a:t>
            </a:r>
          </a:p>
          <a:p>
            <a:pPr lvl="7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https://www.kaggle.com/datasets/asgharalikhan/mortality-rate-heart-patient-pakistan-hospital/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pakistan_data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= 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pd.read_csv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('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FIC.Full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CSV.csv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’)</a:t>
            </a: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3">
              <a:lnSpc>
                <a:spcPct val="90000"/>
              </a:lnSpc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-questionnaire successfully created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-leveraging feature importance was taken into consideration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-only significant features were imported into the questionnaire</a:t>
            </a:r>
          </a:p>
          <a:p>
            <a:pPr lvl="3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1122B-50DB-0AE0-7E41-81497853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383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GUI for the questionnaire,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90000"/>
              </a:lnSpc>
            </a:pPr>
            <a:r>
              <a:rPr lang="en-US" sz="1200" b="1" dirty="0" err="1"/>
              <a:t>Tkinter</a:t>
            </a:r>
            <a:r>
              <a:rPr lang="en-US" sz="1200" dirty="0"/>
              <a:t> is the standard Python library for creating graphical user interfaces (GUIs), offering a simple yet powerful way to build desktop applications.</a:t>
            </a:r>
          </a:p>
          <a:p>
            <a:pPr marL="171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It provides widgets like buttons, labels, text fields, and frames, allowing developers to design interactive applications with minimal code.</a:t>
            </a:r>
          </a:p>
          <a:p>
            <a:pPr marL="171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Tkinter</a:t>
            </a:r>
            <a:r>
              <a:rPr lang="en-US" sz="1200" dirty="0"/>
              <a:t> is lightweight, cross-platform, and comes pre-installed with Python, making it an accessible choice for GUI development.</a:t>
            </a: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For reference:  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https://docs.python.org/3/library/tk.html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60094-5A86-C901-11EB-7AEDF7A70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92673" y="1841055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 GUI was developed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BC7CE-C01C-B9B3-219E-FB84048A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7AA25-B847-C4A0-DADC-BBE37A36D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47" y="2904548"/>
            <a:ext cx="2566998" cy="379614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53D1A-85B4-8160-7E1F-0972E797B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61845"/>
            <a:ext cx="2294954" cy="13626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1476375"/>
            <a:ext cx="11352300" cy="51062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1699560"/>
            <a:ext cx="11204027" cy="425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for the GUI that would translate the questionnaire from English to their preferred language (Spanish and German)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What we used: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MarianMTModel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MarianTokenizer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are components from the Hugging Face Transformers library that enable neural machine translation, an efficient open-source translation model developed by Microsoft.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MarianTokenizer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is used to preprocess text into tokenized inputs that the model can understand and convert back into human-readable text after translation.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Why Use </a:t>
            </a:r>
            <a:r>
              <a:rPr lang="en-US" b="1" u="sng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MarianMT</a:t>
            </a: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for Translation?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Fast and lightweight: Optimized for efficiency, making it suitable for real-time translation.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No need for an external API.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Pretrained models available: Supports many language pairs, eliminating the need for extensive retraining.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Customizable: Can be fine-tuned for domain-specific translations.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Translation between desired languages is supported:   English 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 Spanish  German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FB810-F40F-0A33-9D35-2EB052DB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85963-3BC2-0971-EAF7-CB7D0051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E11BE-24C7-C61F-ACC8-2558B208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779" y="5354664"/>
            <a:ext cx="1520337" cy="9027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6D625-BC8A-8542-5BFA-BBE645C23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791" y="1601987"/>
            <a:ext cx="2656417" cy="32861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8F3C4-722E-AC3C-4685-58E29099B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649" y="5404575"/>
            <a:ext cx="1924385" cy="85278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43DD4-7CAA-B443-AAE8-480509561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399" y="1596624"/>
            <a:ext cx="2878253" cy="32915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E4CE5D-2DF1-FBB6-59EC-CC6AA0D12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6943" y="5345483"/>
            <a:ext cx="1520337" cy="9709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88AAF-9111-7606-9B2B-DB978F05F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6475" y="1607350"/>
            <a:ext cx="2222125" cy="32861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E5E73"/>
    </a:dk1>
    <a:lt1>
      <a:srgbClr val="FFFFFF"/>
    </a:lt1>
    <a:dk2>
      <a:srgbClr val="082D49"/>
    </a:dk2>
    <a:lt2>
      <a:srgbClr val="F2F2F2"/>
    </a:lt2>
    <a:accent1>
      <a:srgbClr val="FCB912"/>
    </a:accent1>
    <a:accent2>
      <a:srgbClr val="AADCF2"/>
    </a:accent2>
    <a:accent3>
      <a:srgbClr val="1475D4"/>
    </a:accent3>
    <a:accent4>
      <a:srgbClr val="00C7CC"/>
    </a:accent4>
    <a:accent5>
      <a:srgbClr val="082D49"/>
    </a:accent5>
    <a:accent6>
      <a:srgbClr val="2E5E73"/>
    </a:accent6>
    <a:hlink>
      <a:srgbClr val="2E5E7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701</Words>
  <Application>Microsoft Office PowerPoint</Application>
  <PresentationFormat>Widescreen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Light</vt:lpstr>
      <vt:lpstr>Arial</vt:lpstr>
      <vt:lpstr>Roboto</vt:lpstr>
      <vt:lpstr>Calibri</vt:lpstr>
      <vt:lpstr>Roboto Medium</vt:lpstr>
      <vt:lpstr>Office Theme</vt:lpstr>
      <vt:lpstr>Trilogy Bootcamps Theme</vt:lpstr>
      <vt:lpstr>Heart Attack Outcome by Myocardio Minds  in partnership with St. Algorithm’s Cardiac Institute (SACI)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Pete Link</cp:lastModifiedBy>
  <cp:revision>55</cp:revision>
  <dcterms:modified xsi:type="dcterms:W3CDTF">2025-02-11T04:57:00Z</dcterms:modified>
</cp:coreProperties>
</file>