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  <p:sldMasterId id="2147483725" r:id="rId2"/>
  </p:sldMasterIdLst>
  <p:notesMasterIdLst>
    <p:notesMasterId r:id="rId17"/>
  </p:notesMasterIdLst>
  <p:sldIdLst>
    <p:sldId id="256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63" r:id="rId12"/>
    <p:sldId id="270" r:id="rId13"/>
    <p:sldId id="264" r:id="rId14"/>
    <p:sldId id="265" r:id="rId15"/>
    <p:sldId id="266" r:id="rId16"/>
  </p:sldIdLst>
  <p:sldSz cx="12192000" cy="6858000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Light" panose="020F0302020204030204" pitchFamily="34" charset="0"/>
      <p:regular r:id="rId22"/>
      <p:bold r:id="rId23"/>
      <p:italic r:id="rId24"/>
      <p:boldItalic r:id="rId25"/>
    </p:embeddedFont>
    <p:embeddedFont>
      <p:font typeface="Roboto Medium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77BF4-235E-4B2E-B809-1246398DFECC}" v="2" dt="2024-12-13T04:01:46.859"/>
  </p1510:revLst>
</p1510:revInfo>
</file>

<file path=ppt/tableStyles.xml><?xml version="1.0" encoding="utf-8"?>
<a:tblStyleLst xmlns:a="http://schemas.openxmlformats.org/drawingml/2006/main" def="{1FECE08E-A04E-4FF6-909A-77B31E45CB17}">
  <a:tblStyle styleId="{1FECE08E-A04E-4FF6-909A-77B31E45CB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/>
    <p:restoredTop sz="94737"/>
  </p:normalViewPr>
  <p:slideViewPr>
    <p:cSldViewPr snapToGrid="0">
      <p:cViewPr>
        <p:scale>
          <a:sx n="135" d="100"/>
          <a:sy n="135" d="100"/>
        </p:scale>
        <p:origin x="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Pete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7bc62a7a95_0_2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7bc62a7a95_0_26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Ronak</a:t>
            </a:r>
            <a:endParaRPr dirty="0"/>
          </a:p>
        </p:txBody>
      </p:sp>
      <p:sp>
        <p:nvSpPr>
          <p:cNvPr id="975" name="Google Shape;975;g27bc62a7a95_0_26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>
          <a:extLst>
            <a:ext uri="{FF2B5EF4-FFF2-40B4-BE49-F238E27FC236}">
              <a16:creationId xmlns:a16="http://schemas.microsoft.com/office/drawing/2014/main" id="{AECF2412-2265-A5B8-4E13-AA9046448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7bc62a7a95_0_2632:notes">
            <a:extLst>
              <a:ext uri="{FF2B5EF4-FFF2-40B4-BE49-F238E27FC236}">
                <a16:creationId xmlns:a16="http://schemas.microsoft.com/office/drawing/2014/main" id="{A6258B66-B0B5-959A-68F6-32E5F24EF3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7bc62a7a95_0_2632:notes">
            <a:extLst>
              <a:ext uri="{FF2B5EF4-FFF2-40B4-BE49-F238E27FC236}">
                <a16:creationId xmlns:a16="http://schemas.microsoft.com/office/drawing/2014/main" id="{25557D63-0744-E940-B5BE-69070B53B3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Ronak</a:t>
            </a:r>
            <a:endParaRPr dirty="0"/>
          </a:p>
        </p:txBody>
      </p:sp>
      <p:sp>
        <p:nvSpPr>
          <p:cNvPr id="975" name="Google Shape;975;g27bc62a7a95_0_2632:notes">
            <a:extLst>
              <a:ext uri="{FF2B5EF4-FFF2-40B4-BE49-F238E27FC236}">
                <a16:creationId xmlns:a16="http://schemas.microsoft.com/office/drawing/2014/main" id="{D32145C9-DF44-70F2-2190-43556829CF4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7089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Pete</a:t>
            </a:r>
            <a:endParaRPr dirty="0"/>
          </a:p>
        </p:txBody>
      </p:sp>
      <p:sp>
        <p:nvSpPr>
          <p:cNvPr id="985" name="Google Shape;985;g27bc62a7a95_0_26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7bc62a7a95_0_2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7bc62a7a95_0_26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Ethan</a:t>
            </a:r>
            <a:endParaRPr dirty="0"/>
          </a:p>
        </p:txBody>
      </p:sp>
      <p:sp>
        <p:nvSpPr>
          <p:cNvPr id="996" name="Google Shape;996;g27bc62a7a95_0_26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7bc62a7a95_0_2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7bc62a7a95_0_26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Ronak</a:t>
            </a:r>
            <a:endParaRPr dirty="0"/>
          </a:p>
        </p:txBody>
      </p:sp>
      <p:sp>
        <p:nvSpPr>
          <p:cNvPr id="1006" name="Google Shape;1006;g27bc62a7a95_0_26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Pete</a:t>
            </a:r>
            <a:endParaRPr dirty="0"/>
          </a:p>
        </p:txBody>
      </p:sp>
      <p:sp>
        <p:nvSpPr>
          <p:cNvPr id="925" name="Google Shape;925;g27bc62a7a95_0_25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Ethan</a:t>
            </a:r>
            <a:endParaRPr dirty="0"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Tanya</a:t>
            </a:r>
            <a:endParaRPr dirty="0"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7bc62a7a95_0_2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7bc62a7a95_0_26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Tanya</a:t>
            </a:r>
            <a:endParaRPr dirty="0"/>
          </a:p>
        </p:txBody>
      </p:sp>
      <p:sp>
        <p:nvSpPr>
          <p:cNvPr id="955" name="Google Shape;955;g27bc62a7a95_0_26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</a:t>
            </a:r>
            <a:endParaRPr dirty="0"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>
          <a:extLst>
            <a:ext uri="{FF2B5EF4-FFF2-40B4-BE49-F238E27FC236}">
              <a16:creationId xmlns:a16="http://schemas.microsoft.com/office/drawing/2014/main" id="{6FC0D624-CA20-9634-EDDE-FFFB4B2AF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>
            <a:extLst>
              <a:ext uri="{FF2B5EF4-FFF2-40B4-BE49-F238E27FC236}">
                <a16:creationId xmlns:a16="http://schemas.microsoft.com/office/drawing/2014/main" id="{A045107C-D621-1382-4848-8FBBF12E46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>
            <a:extLst>
              <a:ext uri="{FF2B5EF4-FFF2-40B4-BE49-F238E27FC236}">
                <a16:creationId xmlns:a16="http://schemas.microsoft.com/office/drawing/2014/main" id="{D5BA02A0-7FFD-B3D3-E73C-F555457F01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</a:t>
            </a:r>
            <a:endParaRPr dirty="0"/>
          </a:p>
        </p:txBody>
      </p:sp>
      <p:sp>
        <p:nvSpPr>
          <p:cNvPr id="965" name="Google Shape;965;g27bc62a7a95_0_2623:notes">
            <a:extLst>
              <a:ext uri="{FF2B5EF4-FFF2-40B4-BE49-F238E27FC236}">
                <a16:creationId xmlns:a16="http://schemas.microsoft.com/office/drawing/2014/main" id="{4DC5AF09-9F46-4054-3D1B-4B008202FD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2909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>
          <a:extLst>
            <a:ext uri="{FF2B5EF4-FFF2-40B4-BE49-F238E27FC236}">
              <a16:creationId xmlns:a16="http://schemas.microsoft.com/office/drawing/2014/main" id="{760EC68C-6691-1811-4AEF-085BAFEAC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>
            <a:extLst>
              <a:ext uri="{FF2B5EF4-FFF2-40B4-BE49-F238E27FC236}">
                <a16:creationId xmlns:a16="http://schemas.microsoft.com/office/drawing/2014/main" id="{0C6B1366-C5C7-4915-274D-F3850D8F04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>
            <a:extLst>
              <a:ext uri="{FF2B5EF4-FFF2-40B4-BE49-F238E27FC236}">
                <a16:creationId xmlns:a16="http://schemas.microsoft.com/office/drawing/2014/main" id="{E869D373-4309-F90F-1367-E8AE435CC4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</a:t>
            </a:r>
            <a:endParaRPr dirty="0"/>
          </a:p>
        </p:txBody>
      </p:sp>
      <p:sp>
        <p:nvSpPr>
          <p:cNvPr id="965" name="Google Shape;965;g27bc62a7a95_0_2623:notes">
            <a:extLst>
              <a:ext uri="{FF2B5EF4-FFF2-40B4-BE49-F238E27FC236}">
                <a16:creationId xmlns:a16="http://schemas.microsoft.com/office/drawing/2014/main" id="{3467598F-3598-DADA-5AB2-B5B9F26F4C1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3240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>
          <a:extLst>
            <a:ext uri="{FF2B5EF4-FFF2-40B4-BE49-F238E27FC236}">
              <a16:creationId xmlns:a16="http://schemas.microsoft.com/office/drawing/2014/main" id="{ED32DCDA-7A71-8494-14E5-BEA18630D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>
            <a:extLst>
              <a:ext uri="{FF2B5EF4-FFF2-40B4-BE49-F238E27FC236}">
                <a16:creationId xmlns:a16="http://schemas.microsoft.com/office/drawing/2014/main" id="{47B7CBB0-5D5F-E0C8-8F5F-47DF543884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>
            <a:extLst>
              <a:ext uri="{FF2B5EF4-FFF2-40B4-BE49-F238E27FC236}">
                <a16:creationId xmlns:a16="http://schemas.microsoft.com/office/drawing/2014/main" id="{71F86D2A-7422-3C66-A90E-7E2A1ADA01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</a:t>
            </a:r>
            <a:endParaRPr dirty="0"/>
          </a:p>
        </p:txBody>
      </p:sp>
      <p:sp>
        <p:nvSpPr>
          <p:cNvPr id="965" name="Google Shape;965;g27bc62a7a95_0_2623:notes">
            <a:extLst>
              <a:ext uri="{FF2B5EF4-FFF2-40B4-BE49-F238E27FC236}">
                <a16:creationId xmlns:a16="http://schemas.microsoft.com/office/drawing/2014/main" id="{E1AB92EE-A6C7-5FC2-58D8-8AC81103F36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6231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secHead">
  <p:cSld name="SECTION_HEADER">
    <p:bg>
      <p:bgPr>
        <a:solidFill>
          <a:srgbClr val="2E5E7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spAutoFit/>
          </a:bodyPr>
          <a:lstStyle/>
          <a:p>
            <a:pPr marL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1">
  <p:cSld name="CUSTOM_26"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">
  <p:cSld name="CUSTOM_26_1"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 1">
  <p:cSld name="CUSTOM_26_1_1">
    <p:bg>
      <p:bgPr>
        <a:solidFill>
          <a:srgbClr val="F2F2F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sz="5300" b="1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2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4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5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6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7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8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9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3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1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1">
  <p:cSld name="CUSTOM_2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7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2">
  <p:cSld name="CUSTOM_2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slide">
  <p:cSld name="CUSTOM_23">
    <p:bg>
      <p:bgPr>
        <a:solidFill>
          <a:srgbClr val="F2F2F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2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st to Five Slide">
  <p:cSld name="CUSTOM_23_1">
    <p:bg>
      <p:bgPr>
        <a:solidFill>
          <a:srgbClr val="F2F2F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eading slide">
  <p:cSld name="CUSTOM_21_2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5 ">
  <p:cSld name="CUSTOM_2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 idx="6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4 ">
  <p:cSld name="CUSTOM_2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 idx="5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3">
  <p:cSld name="CUSTOM_2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 idx="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25" tIns="60925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2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3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4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Idea slide">
  <p:cSld name="CUSTOM_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slide">
  <p:cSld name="CUSTOM_4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_4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avLst/>
            <a:gdLst/>
            <a:ahLst/>
            <a:cxnLst/>
            <a:rect l="l" t="t" r="r" b="b"/>
            <a:pathLst>
              <a:path w="57303" h="79682" fill="none" extrusionOk="0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avLst/>
            <a:gdLst/>
            <a:ahLst/>
            <a:cxnLst/>
            <a:rect l="l" t="t" r="r" b="b"/>
            <a:pathLst>
              <a:path w="57174" h="79682" fill="none" extrusionOk="0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1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7"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27_1"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800" b="0" i="0" u="none" strike="noStrike" cap="non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28"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 idx="2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3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sz="2100" b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 idx="4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sz="2100" b="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5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 1">
  <p:cSld name="CUSTOM_28_1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2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3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 idx="5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5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 slide">
  <p:cSld name="CUSTOM_22">
    <p:bg>
      <p:bgPr>
        <a:solidFill>
          <a:srgbClr val="F2F2F2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46" name="Google Shape;446;p38"/>
          <p:cNvSpPr/>
          <p:nvPr/>
        </p:nvSpPr>
        <p:spPr>
          <a:xfrm rot="10800000" flipH="1">
            <a:off x="918400" y="922800"/>
            <a:ext cx="10355100" cy="5012400"/>
          </a:xfrm>
          <a:prstGeom prst="bracePair">
            <a:avLst/>
          </a:prstGeom>
          <a:noFill/>
          <a:ln w="76200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avLst/>
            <a:gdLst/>
            <a:ahLst/>
            <a:cxnLst/>
            <a:rect l="l" t="t" r="r" b="b"/>
            <a:pathLst>
              <a:path w="284824" h="128611" extrusionOk="0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 idx="2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01">
  <p:cSld name="CUSTOM_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{1FECE08E-A04E-4FF6-909A-77B31E45CB17}</a:tableStyleId>
              </a:tblPr>
              <a:tblGrid>
                <a:gridCol w="5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Yes/No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1">
  <p:cSld name="CUSTOM_6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>
            <a:spLocks noGrp="1"/>
          </p:cNvSpPr>
          <p:nvPr>
            <p:ph type="pic" idx="2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title" idx="3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2">
  <p:cSld name="CUSTOM_7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>
            <a:spLocks noGrp="1"/>
          </p:cNvSpPr>
          <p:nvPr>
            <p:ph type="pic" idx="2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body" idx="1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3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1">
  <p:cSld name="CUSTOM_8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6" name="Google Shape;466;p42"/>
          <p:cNvSpPr>
            <a:spLocks noGrp="1"/>
          </p:cNvSpPr>
          <p:nvPr>
            <p:ph type="pic" idx="2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 idx="3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2">
  <p:cSld name="CUSTOM_9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4" name="Google Shape;474;p43"/>
          <p:cNvSpPr>
            <a:spLocks noGrp="1"/>
          </p:cNvSpPr>
          <p:nvPr>
            <p:ph type="pic" idx="2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 idx="3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">
  <p:cSld name="CUSTOM_10_2">
    <p:bg>
      <p:bgPr>
        <a:solidFill>
          <a:srgbClr val="F2F2F2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>
            <a:spLocks noGrp="1"/>
          </p:cNvSpPr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 1">
  <p:cSld name="CUSTOM_10_2_1">
    <p:bg>
      <p:bgPr>
        <a:solidFill>
          <a:srgbClr val="F2F2F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10_1">
    <p:bg>
      <p:bgPr>
        <a:solidFill>
          <a:srgbClr val="F2F2F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 1">
  <p:cSld name="CUSTOM_10_1_2">
    <p:bg>
      <p:bgPr>
        <a:solidFill>
          <a:srgbClr val="F2F2F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 for a video slide">
  <p:cSld name="CUSTOM_10_1_1">
    <p:bg>
      <p:bgPr>
        <a:solidFill>
          <a:srgbClr val="F2F2F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er review slide">
  <p:cSld name="CUSTOM_10_1_1_1">
    <p:bg>
      <p:bgPr>
        <a:solidFill>
          <a:srgbClr val="F2F2F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recap slide">
  <p:cSld name="CUSTOM_10_1_1_1_2">
    <p:bg>
      <p:bgPr>
        <a:solidFill>
          <a:srgbClr val="F2F2F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Hours slide">
  <p:cSld name="CUSTOM_10_1_1_1_2_3">
    <p:bg>
      <p:bgPr>
        <a:solidFill>
          <a:srgbClr val="F2F2F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ck slide">
  <p:cSld name="CUSTOM_10_1_1_1_2_3_1">
    <p:bg>
      <p:bgPr>
        <a:solidFill>
          <a:srgbClr val="F2F2F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r="72231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">
  <p:cSld name="CUSTOM_10_1_1_1_2_2_1">
    <p:bg>
      <p:bgPr>
        <a:solidFill>
          <a:srgbClr val="F2F2F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class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avLst/>
            <a:gdLst/>
            <a:ahLst/>
            <a:cxnLst/>
            <a:rect l="l" t="t" r="r" b="b"/>
            <a:pathLst>
              <a:path w="102637" h="206130" fill="none" extrusionOk="0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w="190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 1">
  <p:cSld name="CUSTOM_10_1_1_1_2_2_1_1">
    <p:bg>
      <p:bgPr>
        <a:solidFill>
          <a:srgbClr val="F2F2F2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 slide">
  <p:cSld name="CUSTOM_10_1_1_1_2_1">
    <p:bg>
      <p:bgPr>
        <a:solidFill>
          <a:srgbClr val="F2F2F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 slide">
  <p:cSld name="CUSTOM_10_1_1_1_2_1_1">
    <p:bg>
      <p:bgPr>
        <a:solidFill>
          <a:srgbClr val="F2F2F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CUSTOM_10_1_1_1_1">
    <p:bg>
      <p:bgPr>
        <a:solidFill>
          <a:srgbClr val="F2F2F2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re your answers slide">
  <p:cSld name="CUSTOM_10_1_1_1_1_1">
    <p:bg>
      <p:bgPr>
        <a:solidFill>
          <a:srgbClr val="F2F2F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member slide">
  <p:cSld name="CUSTOM_10_1_1_1_1_1_1">
    <p:bg>
      <p:bgPr>
        <a:solidFill>
          <a:srgbClr val="F2F2F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6096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000" b="1" i="0" u="none" strike="noStrike" cap="non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lang="en-US" sz="6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avLst/>
              <a:gdLst/>
              <a:ahLst/>
              <a:cxnLst/>
              <a:rect l="l" t="t" r="r" b="b"/>
              <a:pathLst>
                <a:path w="17981" h="74031" fill="none" extrusionOk="0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avLst/>
              <a:gdLst/>
              <a:ahLst/>
              <a:cxnLst/>
              <a:rect l="l" t="t" r="r" b="b"/>
              <a:pathLst>
                <a:path w="40335" h="78787" fill="none" extrusionOk="0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avLst/>
              <a:gdLst/>
              <a:ahLst/>
              <a:cxnLst/>
              <a:rect l="l" t="t" r="r" b="b"/>
              <a:pathLst>
                <a:path w="115151" h="119908" fill="none" extrusionOk="0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avLst/>
              <a:gdLst/>
              <a:ahLst/>
              <a:cxnLst/>
              <a:rect l="l" t="t" r="r" b="b"/>
              <a:pathLst>
                <a:path w="71860" h="125719" fill="none" extrusionOk="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avLst/>
              <a:gdLst/>
              <a:ahLst/>
              <a:cxnLst/>
              <a:rect l="l" t="t" r="r" b="b"/>
              <a:pathLst>
                <a:path w="114263" h="50851" fill="none" extrusionOk="0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6">
  <p:cSld name="CUSTOM_1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0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0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0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60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0"/>
          <p:cNvSpPr txBox="1">
            <a:spLocks noGrp="1"/>
          </p:cNvSpPr>
          <p:nvPr>
            <p:ph type="subTitle" idx="6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0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5">
  <p:cSld name="CUSTOM_1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1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1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4">
  <p:cSld name="CUSTOM_11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62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62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62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6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6">
  <p:cSld name="CUSTOM_11_1_1_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63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3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63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63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5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63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4">
  <p:cSld name="CUSTOM_11_1_1_2_2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64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64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64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64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3">
  <p:cSld name="CUSTOM_11_1_1_2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 1 1 1">
  <p:cSld name="CUSTOM_11_1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>
            <a:spLocks noGrp="1"/>
          </p:cNvSpPr>
          <p:nvPr>
            <p:ph type="subTitle" idx="1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6"/>
          <p:cNvSpPr txBox="1">
            <a:spLocks noGrp="1"/>
          </p:cNvSpPr>
          <p:nvPr>
            <p:ph type="subTitle" idx="2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6"/>
          <p:cNvSpPr txBox="1">
            <a:spLocks noGrp="1"/>
          </p:cNvSpPr>
          <p:nvPr>
            <p:ph type="subTitle" idx="3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6"/>
          <p:cNvSpPr txBox="1">
            <a:spLocks noGrp="1"/>
          </p:cNvSpPr>
          <p:nvPr>
            <p:ph type="subTitle" idx="4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6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67"/>
          <p:cNvSpPr txBox="1">
            <a:spLocks noGrp="1"/>
          </p:cNvSpPr>
          <p:nvPr>
            <p:ph type="subTitle" idx="1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67"/>
          <p:cNvSpPr txBox="1">
            <a:spLocks noGrp="1"/>
          </p:cNvSpPr>
          <p:nvPr>
            <p:ph type="subTitle" idx="2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67"/>
          <p:cNvSpPr txBox="1">
            <a:spLocks noGrp="1"/>
          </p:cNvSpPr>
          <p:nvPr>
            <p:ph type="subTitle" idx="3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67"/>
          <p:cNvSpPr txBox="1">
            <a:spLocks noGrp="1"/>
          </p:cNvSpPr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3" name="Google Shape;713;p67"/>
          <p:cNvSpPr txBox="1">
            <a:spLocks noGrp="1"/>
          </p:cNvSpPr>
          <p:nvPr>
            <p:ph type="title" idx="4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4" name="Google Shape;714;p67"/>
          <p:cNvSpPr txBox="1">
            <a:spLocks noGrp="1"/>
          </p:cNvSpPr>
          <p:nvPr>
            <p:ph type="title" idx="5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5" name="Google Shape;715;p67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67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4">
  <p:cSld name="CUSTOM_13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>
            <a:spLocks noGrp="1"/>
          </p:cNvSpPr>
          <p:nvPr>
            <p:ph type="subTitle" idx="1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8"/>
          <p:cNvSpPr txBox="1">
            <a:spLocks noGrp="1"/>
          </p:cNvSpPr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6" name="Google Shape;726;p68"/>
          <p:cNvSpPr txBox="1">
            <a:spLocks noGrp="1"/>
          </p:cNvSpPr>
          <p:nvPr>
            <p:ph type="subTitle" idx="2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8"/>
          <p:cNvSpPr txBox="1">
            <a:spLocks noGrp="1"/>
          </p:cNvSpPr>
          <p:nvPr>
            <p:ph type="title" idx="3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8" name="Google Shape;728;p68"/>
          <p:cNvSpPr txBox="1">
            <a:spLocks noGrp="1"/>
          </p:cNvSpPr>
          <p:nvPr>
            <p:ph type="subTitle" idx="4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title" idx="5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30" name="Google Shape;730;p68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CUSTOM_14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>
            <a:spLocks noGrp="1"/>
          </p:cNvSpPr>
          <p:nvPr>
            <p:ph type="subTitle" idx="1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6" name="Google Shape;746;p69"/>
          <p:cNvSpPr txBox="1">
            <a:spLocks noGrp="1"/>
          </p:cNvSpPr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7" name="Google Shape;747;p69"/>
          <p:cNvSpPr txBox="1">
            <a:spLocks noGrp="1"/>
          </p:cNvSpPr>
          <p:nvPr>
            <p:ph type="subTitle" idx="2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8" name="Google Shape;748;p69"/>
          <p:cNvSpPr txBox="1">
            <a:spLocks noGrp="1"/>
          </p:cNvSpPr>
          <p:nvPr>
            <p:ph type="title" idx="3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9" name="Google Shape;749;p69"/>
          <p:cNvSpPr txBox="1">
            <a:spLocks noGrp="1"/>
          </p:cNvSpPr>
          <p:nvPr>
            <p:ph type="subTitle" idx="4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69"/>
          <p:cNvSpPr txBox="1">
            <a:spLocks noGrp="1"/>
          </p:cNvSpPr>
          <p:nvPr>
            <p:ph type="title" idx="5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69"/>
          <p:cNvSpPr txBox="1">
            <a:spLocks noGrp="1"/>
          </p:cNvSpPr>
          <p:nvPr>
            <p:ph type="subTitle" idx="6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69"/>
          <p:cNvSpPr txBox="1">
            <a:spLocks noGrp="1"/>
          </p:cNvSpPr>
          <p:nvPr>
            <p:ph type="title" idx="7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69"/>
          <p:cNvSpPr txBox="1">
            <a:spLocks noGrp="1"/>
          </p:cNvSpPr>
          <p:nvPr>
            <p:ph type="subTitle" idx="8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69"/>
          <p:cNvSpPr txBox="1">
            <a:spLocks noGrp="1"/>
          </p:cNvSpPr>
          <p:nvPr>
            <p:ph type="title" idx="9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69"/>
          <p:cNvSpPr txBox="1">
            <a:spLocks noGrp="1"/>
          </p:cNvSpPr>
          <p:nvPr>
            <p:ph type="subTitle" idx="13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69"/>
          <p:cNvSpPr txBox="1">
            <a:spLocks noGrp="1"/>
          </p:cNvSpPr>
          <p:nvPr>
            <p:ph type="title" idx="14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69"/>
          <p:cNvSpPr txBox="1">
            <a:spLocks noGrp="1"/>
          </p:cNvSpPr>
          <p:nvPr>
            <p:ph type="subTitle" idx="15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69"/>
          <p:cNvSpPr txBox="1">
            <a:spLocks noGrp="1"/>
          </p:cNvSpPr>
          <p:nvPr>
            <p:ph type="title" idx="16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69"/>
          <p:cNvSpPr txBox="1">
            <a:spLocks noGrp="1"/>
          </p:cNvSpPr>
          <p:nvPr>
            <p:ph type="subTitle" idx="17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69"/>
          <p:cNvSpPr txBox="1">
            <a:spLocks noGrp="1"/>
          </p:cNvSpPr>
          <p:nvPr>
            <p:ph type="title" idx="18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69"/>
          <p:cNvSpPr txBox="1">
            <a:spLocks noGrp="1"/>
          </p:cNvSpPr>
          <p:nvPr>
            <p:ph type="title" idx="19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69"/>
          <p:cNvSpPr txBox="1">
            <a:spLocks noGrp="1"/>
          </p:cNvSpPr>
          <p:nvPr>
            <p:ph type="title" idx="20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6">
  <p:cSld name="CUSTOM_15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name="adj" fmla="val 69509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name="adj" fmla="val 68291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name="adj" fmla="val 51543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7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name="adj" fmla="val 68291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2" name="Google Shape;782;p7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70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_16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8">
  <p:cSld name="CUSTOM_17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9">
  <p:cSld name="CUSTOM_1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0">
  <p:cSld name="CUSTOM_19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7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1">
  <p:cSld name="CUSTOM_20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1475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7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>
            <a:spLocks noGrp="1"/>
          </p:cNvSpPr>
          <p:nvPr>
            <p:ph type="body" idx="1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76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897" name="Google Shape;897;p7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898" name="Google Shape;898;p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nkushpanday1/heart-attack-risk-predicti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Relationship Id="rId6" Type="http://schemas.openxmlformats.org/officeDocument/2006/relationships/image" Target="../media/image34.png"/><Relationship Id="rId5" Type="http://schemas.openxmlformats.org/officeDocument/2006/relationships/hyperlink" Target="https://www.kaggle.com/datasets/asgharalikhan/mortality-rate-heart-patient-pakistan-hospital/" TargetMode="External"/><Relationship Id="rId4" Type="http://schemas.openxmlformats.org/officeDocument/2006/relationships/hyperlink" Target="https://www.kaggle.com/datasets/nareshbhat/health-care-data-set-on-heart-attack-possibilit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nkushpanday1/heart-attack-risk-predictio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D49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83708" y="2142000"/>
            <a:ext cx="3158100" cy="7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lang="en-US" sz="1600" b="1" dirty="0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3</a:t>
            </a:r>
            <a:endParaRPr sz="1600" b="1" dirty="0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>
            <a:spLocks noGrp="1"/>
          </p:cNvSpPr>
          <p:nvPr>
            <p:ph type="title"/>
          </p:nvPr>
        </p:nvSpPr>
        <p:spPr>
          <a:xfrm>
            <a:off x="4547934" y="2825574"/>
            <a:ext cx="6591182" cy="17331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28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Heart Attack Outcome</a:t>
            </a:r>
            <a:br>
              <a:rPr lang="en-US" sz="28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-US" sz="20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by </a:t>
            </a:r>
            <a:r>
              <a:rPr lang="en-US" sz="2000" b="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Myocardio</a:t>
            </a:r>
            <a:r>
              <a:rPr lang="en-US" sz="20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Minds</a:t>
            </a:r>
            <a:br>
              <a:rPr lang="en-US" sz="20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br>
              <a:rPr lang="en-US" sz="20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-US" sz="18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in partnership with St. Algorithm’s Cardiac Institute (SACI)</a:t>
            </a:r>
            <a:endParaRPr sz="2800" b="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197223" y="4860444"/>
            <a:ext cx="9640968" cy="240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Myocardio</a:t>
            </a: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Minds Team Members: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Rebecca Carr	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Arrhythmia Algorithm Architect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Ronak Dsouza	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Data Palpitation Engineer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Pete Link	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Chief Infarction Officer (CIO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)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Stephen Vierling	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Plaque Buster Data Wrangler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endParaRPr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3E90B43-7E7C-2958-DCAE-C16BC0BC1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84" y="1055550"/>
            <a:ext cx="3158100" cy="31581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890777-8350-15DF-DE95-3D77A9115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3970" y="305913"/>
            <a:ext cx="1986900" cy="19869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86"/>
          <p:cNvSpPr/>
          <p:nvPr/>
        </p:nvSpPr>
        <p:spPr>
          <a:xfrm>
            <a:off x="426000" y="2519969"/>
            <a:ext cx="11352300" cy="166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86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86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3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1" name="Google Shape;981;p86"/>
          <p:cNvSpPr txBox="1"/>
          <p:nvPr/>
        </p:nvSpPr>
        <p:spPr>
          <a:xfrm>
            <a:off x="425998" y="2773855"/>
            <a:ext cx="8518800" cy="57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#3: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CFB810-F40F-0A33-9D35-2EB052DBB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>
          <a:extLst>
            <a:ext uri="{FF2B5EF4-FFF2-40B4-BE49-F238E27FC236}">
              <a16:creationId xmlns:a16="http://schemas.microsoft.com/office/drawing/2014/main" id="{5EEFD347-4A84-BF74-F066-084B9B2A6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86">
            <a:extLst>
              <a:ext uri="{FF2B5EF4-FFF2-40B4-BE49-F238E27FC236}">
                <a16:creationId xmlns:a16="http://schemas.microsoft.com/office/drawing/2014/main" id="{671D01C1-FECC-89D0-7977-EA23E143DAC6}"/>
              </a:ext>
            </a:extLst>
          </p:cNvPr>
          <p:cNvSpPr/>
          <p:nvPr/>
        </p:nvSpPr>
        <p:spPr>
          <a:xfrm>
            <a:off x="131868" y="794744"/>
            <a:ext cx="4779900" cy="9027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86">
            <a:extLst>
              <a:ext uri="{FF2B5EF4-FFF2-40B4-BE49-F238E27FC236}">
                <a16:creationId xmlns:a16="http://schemas.microsoft.com/office/drawing/2014/main" id="{BF3E1D29-CFED-3D08-15A0-F1670F224766}"/>
              </a:ext>
            </a:extLst>
          </p:cNvPr>
          <p:cNvSpPr txBox="1"/>
          <p:nvPr/>
        </p:nvSpPr>
        <p:spPr>
          <a:xfrm>
            <a:off x="437568" y="1144694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3</a:t>
            </a:r>
            <a:endParaRPr sz="24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087D74-B142-14FF-C686-DA147B4BFFA8}"/>
              </a:ext>
            </a:extLst>
          </p:cNvPr>
          <p:cNvSpPr txBox="1"/>
          <p:nvPr/>
        </p:nvSpPr>
        <p:spPr>
          <a:xfrm>
            <a:off x="131868" y="3429000"/>
            <a:ext cx="1149407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#3: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C96949-4AE1-567E-A9A0-9135C0B2F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00966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2141011"/>
            <a:ext cx="7713782" cy="43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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Google Shape;992;p87"/>
          <p:cNvSpPr txBox="1"/>
          <p:nvPr/>
        </p:nvSpPr>
        <p:spPr>
          <a:xfrm>
            <a:off x="3339700" y="4275614"/>
            <a:ext cx="8518800" cy="43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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90C42A-CC05-D44E-D62E-4923FB274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8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88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88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Problems Encountered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1" name="Google Shape;1001;p88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97F7EF-99B5-CDCA-160C-7287EA77E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89"/>
          <p:cNvSpPr/>
          <p:nvPr/>
        </p:nvSpPr>
        <p:spPr>
          <a:xfrm>
            <a:off x="3339700" y="445800"/>
            <a:ext cx="7823105" cy="35330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sym typeface="Roboto"/>
              </a:rPr>
              <a:t>Future considerations: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5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9" name="Google Shape;1009;p89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89"/>
          <p:cNvSpPr txBox="1"/>
          <p:nvPr/>
        </p:nvSpPr>
        <p:spPr>
          <a:xfrm>
            <a:off x="581650" y="1520000"/>
            <a:ext cx="28473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Future Considerations</a:t>
            </a:r>
            <a:endParaRPr sz="28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14" name="Google Shape;101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50" y="2402412"/>
            <a:ext cx="621301" cy="62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FB83B11-2B8F-8EB1-78DB-7270753BD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247198" y="942542"/>
            <a:ext cx="8429700" cy="57599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247198" y="468911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Goals/Problem to be solved</a:t>
            </a:r>
            <a:endParaRPr sz="2400" b="1" dirty="0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1" name="Google Shape;921;p80"/>
          <p:cNvSpPr txBox="1"/>
          <p:nvPr/>
        </p:nvSpPr>
        <p:spPr>
          <a:xfrm>
            <a:off x="3291024" y="1520011"/>
            <a:ext cx="8429700" cy="411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#1: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Develop and train an app that predicts a heart attack outcome (based on sourced data)</a:t>
            </a:r>
            <a:r>
              <a:rPr lang="en-US" sz="12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https://www.kaggle.com/datasets/ankushpanday1/heart-attack-risk-predictions</a:t>
            </a:r>
            <a:r>
              <a:rPr lang="en-US" sz="12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200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heart_attack_predictions.csv</a:t>
            </a:r>
            <a:r>
              <a:rPr lang="en-US" sz="12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	This first dataset proved to be unreliable and we could not get any model to make a prediction with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	accuracy being extremely low; thus, we investigated other datasets.</a:t>
            </a:r>
          </a:p>
          <a:p>
            <a:pPr>
              <a:lnSpc>
                <a:spcPct val="90000"/>
              </a:lnSpc>
            </a:pPr>
            <a:endParaRPr lang="en-US" sz="12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7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Develop a questionnaire for the patient to predict their own heart attack risk, using: </a:t>
            </a:r>
          </a:p>
          <a:p>
            <a:pPr marL="285750" lvl="8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82D49"/>
                </a:solidFill>
                <a:latin typeface="Roboto"/>
                <a:ea typeface="Roboto"/>
                <a:cs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https://www.kaggle.com/datasets/nareshbhat/health-care-data-set-on-heart-attack-possibility</a:t>
            </a:r>
            <a:r>
              <a:rPr lang="en-US" sz="1200" dirty="0">
                <a:solidFill>
                  <a:srgbClr val="082D49"/>
                </a:solidFill>
                <a:latin typeface="Roboto"/>
                <a:ea typeface="Roboto"/>
                <a:cs typeface="Roboto"/>
              </a:rPr>
              <a:t> (</a:t>
            </a:r>
            <a:r>
              <a:rPr lang="en-US" sz="1200" dirty="0" err="1">
                <a:solidFill>
                  <a:srgbClr val="082D49"/>
                </a:solidFill>
                <a:latin typeface="Roboto"/>
                <a:ea typeface="Roboto"/>
                <a:cs typeface="Roboto"/>
              </a:rPr>
              <a:t>heart.csv</a:t>
            </a:r>
            <a:r>
              <a:rPr lang="en-US" sz="1200" dirty="0">
                <a:solidFill>
                  <a:srgbClr val="082D49"/>
                </a:solidFill>
                <a:latin typeface="Roboto"/>
                <a:ea typeface="Roboto"/>
                <a:cs typeface="Roboto"/>
              </a:rPr>
              <a:t>)</a:t>
            </a:r>
            <a:endParaRPr lang="en-US" sz="12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7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7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Develop a second questionnaire for the patient to predict their own survivability of an actual heart attack</a:t>
            </a:r>
          </a:p>
          <a:p>
            <a:pPr marL="285750" lvl="7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https://www.kaggle.com/datasets/asgharalikhan/mortality-rate-heart-patient-pakistan-hospital/</a:t>
            </a:r>
            <a:r>
              <a:rPr lang="en-US" sz="12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200" dirty="0" err="1">
                <a:solidFill>
                  <a:srgbClr val="082D49"/>
                </a:solidFill>
                <a:latin typeface="Roboto"/>
                <a:ea typeface="Roboto"/>
                <a:cs typeface="Roboto"/>
              </a:rPr>
              <a:t>FIC.Full</a:t>
            </a:r>
            <a:r>
              <a:rPr lang="en-US" sz="1200" dirty="0">
                <a:solidFill>
                  <a:srgbClr val="082D4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200" dirty="0" err="1">
                <a:solidFill>
                  <a:srgbClr val="082D49"/>
                </a:solidFill>
                <a:latin typeface="Roboto"/>
                <a:ea typeface="Roboto"/>
                <a:cs typeface="Roboto"/>
              </a:rPr>
              <a:t>CSV.csv</a:t>
            </a:r>
            <a:r>
              <a:rPr lang="en-US" sz="1200" dirty="0">
                <a:solidFill>
                  <a:srgbClr val="082D49"/>
                </a:solidFill>
                <a:latin typeface="Roboto"/>
                <a:ea typeface="Roboto"/>
                <a:cs typeface="Roboto"/>
              </a:rPr>
              <a:t>)</a:t>
            </a:r>
            <a:endParaRPr lang="en-US" sz="12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7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Create a LLM that would translate the questionnaire from English to their preferred language (Spanish and German)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#3: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Develop a GUI for both Goals using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tkinter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E58771-41F2-2CE6-89C0-1A239EC6A5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3339700" y="2612517"/>
            <a:ext cx="8426298" cy="370344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339700" y="1435006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4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Overview of data collection, cleanup and exploration process</a:t>
            </a:r>
            <a:endParaRPr sz="24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82"/>
          <p:cNvSpPr txBox="1"/>
          <p:nvPr/>
        </p:nvSpPr>
        <p:spPr>
          <a:xfrm>
            <a:off x="3473238" y="2761478"/>
            <a:ext cx="8578196" cy="340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This dataset was sourced from: </a:t>
            </a:r>
            <a:r>
              <a:rPr lang="en-US" sz="11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https://www.kaggle.com/datasets/ankushpanday1/heart-attack-risk-predictions</a:t>
            </a:r>
            <a:r>
              <a:rPr lang="en-US" sz="11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>
              <a:lnSpc>
                <a:spcPct val="115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Exploratory Data Analysis was performed to ensure issues like nulls, duplicates and outliers were addressed. </a:t>
            </a:r>
          </a:p>
          <a:p>
            <a:pPr>
              <a:lnSpc>
                <a:spcPct val="115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was standardized using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OrdinalEncoder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OneHotEncoder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and Label Encoder. </a:t>
            </a:r>
          </a:p>
          <a:p>
            <a:pPr>
              <a:lnSpc>
                <a:spcPct val="115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was scaled using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StandardScaler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Performed train-test split</a:t>
            </a:r>
          </a:p>
          <a:p>
            <a:pPr>
              <a:lnSpc>
                <a:spcPct val="115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visualizations were generated to assist with understanding feature importance and outliers were identified and controlled for.</a:t>
            </a: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0511A7-F402-CE32-F8C2-78034201C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187802" y="4239491"/>
            <a:ext cx="8518800" cy="21727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 rot="10800000" flipV="1">
            <a:off x="3171968" y="3469612"/>
            <a:ext cx="7706881" cy="51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3250600" y="4239491"/>
            <a:ext cx="8518800" cy="36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Encoders used were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OneHotEncoder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and Label Encoder. Features were categorized as either nominal or ordinal and encoded appropriately.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Keras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and TensorFlow and a Neural Network will be used to predict heart attack outcome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Various machine learning models were used and results were compared. More than one scoring method was used.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C66F4DE9-276F-7C97-9B90-AC0317773E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C03F1B53-4117-C328-D0AC-D05298FA33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0F8D2825-38FD-3C6A-6549-4477AF2875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4B2769-1C58-5FFF-4FE0-1E3C84CB0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4"/>
          <p:cNvSpPr/>
          <p:nvPr/>
        </p:nvSpPr>
        <p:spPr>
          <a:xfrm>
            <a:off x="419848" y="1634036"/>
            <a:ext cx="11352300" cy="21347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84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84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1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61" name="Google Shape;961;p84"/>
          <p:cNvSpPr txBox="1"/>
          <p:nvPr/>
        </p:nvSpPr>
        <p:spPr>
          <a:xfrm>
            <a:off x="419848" y="1741237"/>
            <a:ext cx="9928964" cy="192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#1: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Result: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81122B-50DB-0AE0-7E41-814978538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425998" y="1875519"/>
            <a:ext cx="10414660" cy="90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85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94BFC7-2015-BA3F-B135-7B450AE72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>
          <a:extLst>
            <a:ext uri="{FF2B5EF4-FFF2-40B4-BE49-F238E27FC236}">
              <a16:creationId xmlns:a16="http://schemas.microsoft.com/office/drawing/2014/main" id="{6DF664C1-8B4F-C22A-F858-733A26931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>
            <a:extLst>
              <a:ext uri="{FF2B5EF4-FFF2-40B4-BE49-F238E27FC236}">
                <a16:creationId xmlns:a16="http://schemas.microsoft.com/office/drawing/2014/main" id="{86028BC5-9659-6ECC-8B0A-60BF657354AC}"/>
              </a:ext>
            </a:extLst>
          </p:cNvPr>
          <p:cNvSpPr/>
          <p:nvPr/>
        </p:nvSpPr>
        <p:spPr>
          <a:xfrm>
            <a:off x="425998" y="1586450"/>
            <a:ext cx="10414660" cy="90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85">
            <a:extLst>
              <a:ext uri="{FF2B5EF4-FFF2-40B4-BE49-F238E27FC236}">
                <a16:creationId xmlns:a16="http://schemas.microsoft.com/office/drawing/2014/main" id="{328E0718-8588-0F84-656F-F259CD3045E6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>
            <a:extLst>
              <a:ext uri="{FF2B5EF4-FFF2-40B4-BE49-F238E27FC236}">
                <a16:creationId xmlns:a16="http://schemas.microsoft.com/office/drawing/2014/main" id="{14CE2B0B-AEFE-0544-96AB-969EAC8860CE}"/>
              </a:ext>
            </a:extLst>
          </p:cNvPr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A60094-5A86-C901-11EB-7AEDF7A70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407223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>
          <a:extLst>
            <a:ext uri="{FF2B5EF4-FFF2-40B4-BE49-F238E27FC236}">
              <a16:creationId xmlns:a16="http://schemas.microsoft.com/office/drawing/2014/main" id="{9D5B060E-0C63-A0C2-D3AE-3F6E14093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>
            <a:extLst>
              <a:ext uri="{FF2B5EF4-FFF2-40B4-BE49-F238E27FC236}">
                <a16:creationId xmlns:a16="http://schemas.microsoft.com/office/drawing/2014/main" id="{4C343F8C-2425-10A4-FCB2-26FD8297D28B}"/>
              </a:ext>
            </a:extLst>
          </p:cNvPr>
          <p:cNvSpPr/>
          <p:nvPr/>
        </p:nvSpPr>
        <p:spPr>
          <a:xfrm>
            <a:off x="425998" y="1816290"/>
            <a:ext cx="10414660" cy="90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85">
            <a:extLst>
              <a:ext uri="{FF2B5EF4-FFF2-40B4-BE49-F238E27FC236}">
                <a16:creationId xmlns:a16="http://schemas.microsoft.com/office/drawing/2014/main" id="{351AFDD0-FB9A-558E-0CEE-95AB223E8CF3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>
            <a:extLst>
              <a:ext uri="{FF2B5EF4-FFF2-40B4-BE49-F238E27FC236}">
                <a16:creationId xmlns:a16="http://schemas.microsoft.com/office/drawing/2014/main" id="{480A718B-4E57-A4FA-DE16-4C7909426214}"/>
              </a:ext>
            </a:extLst>
          </p:cNvPr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ABC7CE-C01C-B9B3-219E-FB84048AD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88701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6">
          <a:extLst>
            <a:ext uri="{FF2B5EF4-FFF2-40B4-BE49-F238E27FC236}">
              <a16:creationId xmlns:a16="http://schemas.microsoft.com/office/drawing/2014/main" id="{3CFEA04C-7309-5B72-B805-4360FFBD4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>
            <a:extLst>
              <a:ext uri="{FF2B5EF4-FFF2-40B4-BE49-F238E27FC236}">
                <a16:creationId xmlns:a16="http://schemas.microsoft.com/office/drawing/2014/main" id="{5AB21554-5302-3095-5CB5-95491F640B67}"/>
              </a:ext>
            </a:extLst>
          </p:cNvPr>
          <p:cNvSpPr/>
          <p:nvPr/>
        </p:nvSpPr>
        <p:spPr>
          <a:xfrm>
            <a:off x="425998" y="2332639"/>
            <a:ext cx="11204576" cy="291801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Results: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85">
            <a:extLst>
              <a:ext uri="{FF2B5EF4-FFF2-40B4-BE49-F238E27FC236}">
                <a16:creationId xmlns:a16="http://schemas.microsoft.com/office/drawing/2014/main" id="{F77D98A8-F9E3-2B2D-C168-086411906F3B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>
            <a:extLst>
              <a:ext uri="{FF2B5EF4-FFF2-40B4-BE49-F238E27FC236}">
                <a16:creationId xmlns:a16="http://schemas.microsoft.com/office/drawing/2014/main" id="{5D65BE2E-26B0-E3A3-8A02-C7B32EDF5EE7}"/>
              </a:ext>
            </a:extLst>
          </p:cNvPr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185963-3BC2-0971-EAF7-CB7D00517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07162941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2E5E73"/>
    </a:dk1>
    <a:lt1>
      <a:srgbClr val="FFFFFF"/>
    </a:lt1>
    <a:dk2>
      <a:srgbClr val="082D49"/>
    </a:dk2>
    <a:lt2>
      <a:srgbClr val="F2F2F2"/>
    </a:lt2>
    <a:accent1>
      <a:srgbClr val="FCB912"/>
    </a:accent1>
    <a:accent2>
      <a:srgbClr val="AADCF2"/>
    </a:accent2>
    <a:accent3>
      <a:srgbClr val="1475D4"/>
    </a:accent3>
    <a:accent4>
      <a:srgbClr val="00C7CC"/>
    </a:accent4>
    <a:accent5>
      <a:srgbClr val="082D49"/>
    </a:accent5>
    <a:accent6>
      <a:srgbClr val="2E5E73"/>
    </a:accent6>
    <a:hlink>
      <a:srgbClr val="2E5E73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492</Words>
  <Application>Microsoft Macintosh PowerPoint</Application>
  <PresentationFormat>Widescreen</PresentationFormat>
  <Paragraphs>114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Roboto</vt:lpstr>
      <vt:lpstr>Calibri</vt:lpstr>
      <vt:lpstr>Roboto Light</vt:lpstr>
      <vt:lpstr>Roboto Medium</vt:lpstr>
      <vt:lpstr>Arial</vt:lpstr>
      <vt:lpstr>Office Theme</vt:lpstr>
      <vt:lpstr>Trilogy Bootcamps Theme</vt:lpstr>
      <vt:lpstr>Heart Attack Outcome by Myocardio Minds  in partnership with St. Algorithm’s Cardiac Institute (SACI)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adminpl</dc:creator>
  <cp:lastModifiedBy>Stephen Vierling</cp:lastModifiedBy>
  <cp:revision>42</cp:revision>
  <dcterms:modified xsi:type="dcterms:W3CDTF">2025-02-10T14:39:55Z</dcterms:modified>
</cp:coreProperties>
</file>