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61" r:id="rId6"/>
    <p:sldId id="269" r:id="rId7"/>
    <p:sldId id="267" r:id="rId8"/>
    <p:sldId id="268" r:id="rId9"/>
    <p:sldId id="262" r:id="rId10"/>
    <p:sldId id="270" r:id="rId11"/>
    <p:sldId id="272" r:id="rId12"/>
    <p:sldId id="271" r:id="rId13"/>
    <p:sldId id="273" r:id="rId14"/>
    <p:sldId id="274" r:id="rId15"/>
    <p:sldId id="263" r:id="rId16"/>
    <p:sldId id="264"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8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5A7186D-6C96-4AEA-A702-11E03E26E85A}" type="datetimeFigureOut">
              <a:rPr lang="en-IN" smtClean="0"/>
              <a:t>25-06-2016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7B29C7-A745-4D3C-9BBF-9597C0051817}" type="slidenum">
              <a:rPr lang="en-IN" smtClean="0"/>
              <a:t>‹#›</a:t>
            </a:fld>
            <a:endParaRPr lang="en-IN"/>
          </a:p>
        </p:txBody>
      </p:sp>
    </p:spTree>
    <p:extLst>
      <p:ext uri="{BB962C8B-B14F-4D97-AF65-F5344CB8AC3E}">
        <p14:creationId xmlns:p14="http://schemas.microsoft.com/office/powerpoint/2010/main" val="413423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A7186D-6C96-4AEA-A702-11E03E26E85A}" type="datetimeFigureOut">
              <a:rPr lang="en-IN" smtClean="0"/>
              <a:t>25-06-2016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7B29C7-A745-4D3C-9BBF-9597C0051817}" type="slidenum">
              <a:rPr lang="en-IN" smtClean="0"/>
              <a:t>‹#›</a:t>
            </a:fld>
            <a:endParaRPr lang="en-IN"/>
          </a:p>
        </p:txBody>
      </p:sp>
    </p:spTree>
    <p:extLst>
      <p:ext uri="{BB962C8B-B14F-4D97-AF65-F5344CB8AC3E}">
        <p14:creationId xmlns:p14="http://schemas.microsoft.com/office/powerpoint/2010/main" val="1440163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A7186D-6C96-4AEA-A702-11E03E26E85A}" type="datetimeFigureOut">
              <a:rPr lang="en-IN" smtClean="0"/>
              <a:t>25-06-2016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7B29C7-A745-4D3C-9BBF-9597C0051817}" type="slidenum">
              <a:rPr lang="en-IN" smtClean="0"/>
              <a:t>‹#›</a:t>
            </a:fld>
            <a:endParaRPr lang="en-IN"/>
          </a:p>
        </p:txBody>
      </p:sp>
    </p:spTree>
    <p:extLst>
      <p:ext uri="{BB962C8B-B14F-4D97-AF65-F5344CB8AC3E}">
        <p14:creationId xmlns:p14="http://schemas.microsoft.com/office/powerpoint/2010/main" val="3702921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A7186D-6C96-4AEA-A702-11E03E26E85A}" type="datetimeFigureOut">
              <a:rPr lang="en-IN" smtClean="0"/>
              <a:t>25-06-2016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7B29C7-A745-4D3C-9BBF-9597C0051817}"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16988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A7186D-6C96-4AEA-A702-11E03E26E85A}" type="datetimeFigureOut">
              <a:rPr lang="en-IN" smtClean="0"/>
              <a:t>25-06-2016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7B29C7-A745-4D3C-9BBF-9597C0051817}" type="slidenum">
              <a:rPr lang="en-IN" smtClean="0"/>
              <a:t>‹#›</a:t>
            </a:fld>
            <a:endParaRPr lang="en-IN"/>
          </a:p>
        </p:txBody>
      </p:sp>
    </p:spTree>
    <p:extLst>
      <p:ext uri="{BB962C8B-B14F-4D97-AF65-F5344CB8AC3E}">
        <p14:creationId xmlns:p14="http://schemas.microsoft.com/office/powerpoint/2010/main" val="3895681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5A7186D-6C96-4AEA-A702-11E03E26E85A}" type="datetimeFigureOut">
              <a:rPr lang="en-IN" smtClean="0"/>
              <a:t>25-06-2016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7B29C7-A745-4D3C-9BBF-9597C0051817}" type="slidenum">
              <a:rPr lang="en-IN" smtClean="0"/>
              <a:t>‹#›</a:t>
            </a:fld>
            <a:endParaRPr lang="en-IN"/>
          </a:p>
        </p:txBody>
      </p:sp>
    </p:spTree>
    <p:extLst>
      <p:ext uri="{BB962C8B-B14F-4D97-AF65-F5344CB8AC3E}">
        <p14:creationId xmlns:p14="http://schemas.microsoft.com/office/powerpoint/2010/main" val="2636226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5A7186D-6C96-4AEA-A702-11E03E26E85A}" type="datetimeFigureOut">
              <a:rPr lang="en-IN" smtClean="0"/>
              <a:t>25-06-2016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7B29C7-A745-4D3C-9BBF-9597C0051817}" type="slidenum">
              <a:rPr lang="en-IN" smtClean="0"/>
              <a:t>‹#›</a:t>
            </a:fld>
            <a:endParaRPr lang="en-IN"/>
          </a:p>
        </p:txBody>
      </p:sp>
    </p:spTree>
    <p:extLst>
      <p:ext uri="{BB962C8B-B14F-4D97-AF65-F5344CB8AC3E}">
        <p14:creationId xmlns:p14="http://schemas.microsoft.com/office/powerpoint/2010/main" val="9037296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A7186D-6C96-4AEA-A702-11E03E26E85A}" type="datetimeFigureOut">
              <a:rPr lang="en-IN" smtClean="0"/>
              <a:t>25-06-2016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7B29C7-A745-4D3C-9BBF-9597C0051817}" type="slidenum">
              <a:rPr lang="en-IN" smtClean="0"/>
              <a:t>‹#›</a:t>
            </a:fld>
            <a:endParaRPr lang="en-IN"/>
          </a:p>
        </p:txBody>
      </p:sp>
    </p:spTree>
    <p:extLst>
      <p:ext uri="{BB962C8B-B14F-4D97-AF65-F5344CB8AC3E}">
        <p14:creationId xmlns:p14="http://schemas.microsoft.com/office/powerpoint/2010/main" val="26050498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A7186D-6C96-4AEA-A702-11E03E26E85A}" type="datetimeFigureOut">
              <a:rPr lang="en-IN" smtClean="0"/>
              <a:t>25-06-2016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7B29C7-A745-4D3C-9BBF-9597C0051817}" type="slidenum">
              <a:rPr lang="en-IN" smtClean="0"/>
              <a:t>‹#›</a:t>
            </a:fld>
            <a:endParaRPr lang="en-IN"/>
          </a:p>
        </p:txBody>
      </p:sp>
    </p:spTree>
    <p:extLst>
      <p:ext uri="{BB962C8B-B14F-4D97-AF65-F5344CB8AC3E}">
        <p14:creationId xmlns:p14="http://schemas.microsoft.com/office/powerpoint/2010/main" val="3330819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A7186D-6C96-4AEA-A702-11E03E26E85A}" type="datetimeFigureOut">
              <a:rPr lang="en-IN" smtClean="0"/>
              <a:t>25-06-2016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7B29C7-A745-4D3C-9BBF-9597C0051817}" type="slidenum">
              <a:rPr lang="en-IN" smtClean="0"/>
              <a:t>‹#›</a:t>
            </a:fld>
            <a:endParaRPr lang="en-IN"/>
          </a:p>
        </p:txBody>
      </p:sp>
    </p:spTree>
    <p:extLst>
      <p:ext uri="{BB962C8B-B14F-4D97-AF65-F5344CB8AC3E}">
        <p14:creationId xmlns:p14="http://schemas.microsoft.com/office/powerpoint/2010/main" val="966063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A7186D-6C96-4AEA-A702-11E03E26E85A}" type="datetimeFigureOut">
              <a:rPr lang="en-IN" smtClean="0"/>
              <a:t>25-06-2016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7B29C7-A745-4D3C-9BBF-9597C0051817}" type="slidenum">
              <a:rPr lang="en-IN" smtClean="0"/>
              <a:t>‹#›</a:t>
            </a:fld>
            <a:endParaRPr lang="en-IN"/>
          </a:p>
        </p:txBody>
      </p:sp>
    </p:spTree>
    <p:extLst>
      <p:ext uri="{BB962C8B-B14F-4D97-AF65-F5344CB8AC3E}">
        <p14:creationId xmlns:p14="http://schemas.microsoft.com/office/powerpoint/2010/main" val="2577901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5A7186D-6C96-4AEA-A702-11E03E26E85A}" type="datetimeFigureOut">
              <a:rPr lang="en-IN" smtClean="0"/>
              <a:t>25-06-2016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7B29C7-A745-4D3C-9BBF-9597C0051817}" type="slidenum">
              <a:rPr lang="en-IN" smtClean="0"/>
              <a:t>‹#›</a:t>
            </a:fld>
            <a:endParaRPr lang="en-IN"/>
          </a:p>
        </p:txBody>
      </p:sp>
    </p:spTree>
    <p:extLst>
      <p:ext uri="{BB962C8B-B14F-4D97-AF65-F5344CB8AC3E}">
        <p14:creationId xmlns:p14="http://schemas.microsoft.com/office/powerpoint/2010/main" val="1927980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5A7186D-6C96-4AEA-A702-11E03E26E85A}" type="datetimeFigureOut">
              <a:rPr lang="en-IN" smtClean="0"/>
              <a:t>25-06-2016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7B29C7-A745-4D3C-9BBF-9597C0051817}" type="slidenum">
              <a:rPr lang="en-IN" smtClean="0"/>
              <a:t>‹#›</a:t>
            </a:fld>
            <a:endParaRPr lang="en-IN"/>
          </a:p>
        </p:txBody>
      </p:sp>
    </p:spTree>
    <p:extLst>
      <p:ext uri="{BB962C8B-B14F-4D97-AF65-F5344CB8AC3E}">
        <p14:creationId xmlns:p14="http://schemas.microsoft.com/office/powerpoint/2010/main" val="1786242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5A7186D-6C96-4AEA-A702-11E03E26E85A}" type="datetimeFigureOut">
              <a:rPr lang="en-IN" smtClean="0"/>
              <a:t>25-06-2016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7B29C7-A745-4D3C-9BBF-9597C0051817}" type="slidenum">
              <a:rPr lang="en-IN" smtClean="0"/>
              <a:t>‹#›</a:t>
            </a:fld>
            <a:endParaRPr lang="en-IN"/>
          </a:p>
        </p:txBody>
      </p:sp>
    </p:spTree>
    <p:extLst>
      <p:ext uri="{BB962C8B-B14F-4D97-AF65-F5344CB8AC3E}">
        <p14:creationId xmlns:p14="http://schemas.microsoft.com/office/powerpoint/2010/main" val="1987004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A7186D-6C96-4AEA-A702-11E03E26E85A}" type="datetimeFigureOut">
              <a:rPr lang="en-IN" smtClean="0"/>
              <a:t>25-06-2016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7B29C7-A745-4D3C-9BBF-9597C0051817}" type="slidenum">
              <a:rPr lang="en-IN" smtClean="0"/>
              <a:t>‹#›</a:t>
            </a:fld>
            <a:endParaRPr lang="en-IN"/>
          </a:p>
        </p:txBody>
      </p:sp>
    </p:spTree>
    <p:extLst>
      <p:ext uri="{BB962C8B-B14F-4D97-AF65-F5344CB8AC3E}">
        <p14:creationId xmlns:p14="http://schemas.microsoft.com/office/powerpoint/2010/main" val="3202361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A7186D-6C96-4AEA-A702-11E03E26E85A}" type="datetimeFigureOut">
              <a:rPr lang="en-IN" smtClean="0"/>
              <a:t>25-06-2016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7B29C7-A745-4D3C-9BBF-9597C0051817}" type="slidenum">
              <a:rPr lang="en-IN" smtClean="0"/>
              <a:t>‹#›</a:t>
            </a:fld>
            <a:endParaRPr lang="en-IN"/>
          </a:p>
        </p:txBody>
      </p:sp>
    </p:spTree>
    <p:extLst>
      <p:ext uri="{BB962C8B-B14F-4D97-AF65-F5344CB8AC3E}">
        <p14:creationId xmlns:p14="http://schemas.microsoft.com/office/powerpoint/2010/main" val="51336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A7186D-6C96-4AEA-A702-11E03E26E85A}" type="datetimeFigureOut">
              <a:rPr lang="en-IN" smtClean="0"/>
              <a:t>25-06-2016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7B29C7-A745-4D3C-9BBF-9597C0051817}" type="slidenum">
              <a:rPr lang="en-IN" smtClean="0"/>
              <a:t>‹#›</a:t>
            </a:fld>
            <a:endParaRPr lang="en-IN"/>
          </a:p>
        </p:txBody>
      </p:sp>
    </p:spTree>
    <p:extLst>
      <p:ext uri="{BB962C8B-B14F-4D97-AF65-F5344CB8AC3E}">
        <p14:creationId xmlns:p14="http://schemas.microsoft.com/office/powerpoint/2010/main" val="1596940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5A7186D-6C96-4AEA-A702-11E03E26E85A}" type="datetimeFigureOut">
              <a:rPr lang="en-IN" smtClean="0"/>
              <a:t>25-06-2016</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37B29C7-A745-4D3C-9BBF-9597C0051817}" type="slidenum">
              <a:rPr lang="en-IN" smtClean="0"/>
              <a:t>‹#›</a:t>
            </a:fld>
            <a:endParaRPr lang="en-IN"/>
          </a:p>
        </p:txBody>
      </p:sp>
    </p:spTree>
    <p:extLst>
      <p:ext uri="{BB962C8B-B14F-4D97-AF65-F5344CB8AC3E}">
        <p14:creationId xmlns:p14="http://schemas.microsoft.com/office/powerpoint/2010/main" val="184926182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Smart Dustbin</a:t>
            </a:r>
            <a:br>
              <a:rPr lang="en-IN" dirty="0" smtClean="0"/>
            </a:br>
            <a:endParaRPr lang="en-IN" dirty="0"/>
          </a:p>
        </p:txBody>
      </p:sp>
      <p:sp>
        <p:nvSpPr>
          <p:cNvPr id="3" name="Subtitle 2"/>
          <p:cNvSpPr>
            <a:spLocks noGrp="1"/>
          </p:cNvSpPr>
          <p:nvPr>
            <p:ph type="subTitle" idx="1"/>
          </p:nvPr>
        </p:nvSpPr>
        <p:spPr/>
        <p:txBody>
          <a:bodyPr>
            <a:normAutofit fontScale="62500" lnSpcReduction="20000"/>
          </a:bodyPr>
          <a:lstStyle/>
          <a:p>
            <a:pPr algn="l"/>
            <a:r>
              <a:rPr lang="en-IN" sz="3400" dirty="0" smtClean="0"/>
              <a:t>Guide:</a:t>
            </a:r>
            <a:r>
              <a:rPr lang="en-IN" dirty="0" smtClean="0"/>
              <a:t>                                                                                          </a:t>
            </a:r>
            <a:r>
              <a:rPr lang="en-IN" sz="3800" dirty="0" smtClean="0"/>
              <a:t>Team:</a:t>
            </a:r>
            <a:r>
              <a:rPr lang="en-IN" dirty="0" smtClean="0"/>
              <a:t> </a:t>
            </a:r>
            <a:r>
              <a:rPr lang="en-IN" dirty="0" err="1" smtClean="0"/>
              <a:t>Gautam</a:t>
            </a:r>
            <a:r>
              <a:rPr lang="en-IN" dirty="0" smtClean="0"/>
              <a:t> G </a:t>
            </a:r>
            <a:r>
              <a:rPr lang="en-IN" dirty="0" err="1" smtClean="0"/>
              <a:t>Raikar</a:t>
            </a:r>
            <a:r>
              <a:rPr lang="en-IN" dirty="0" smtClean="0"/>
              <a:t>[4PM12CS029]</a:t>
            </a:r>
          </a:p>
          <a:p>
            <a:pPr algn="l"/>
            <a:r>
              <a:rPr lang="en-IN" dirty="0" smtClean="0"/>
              <a:t>Sunil M E                                                                                                              </a:t>
            </a:r>
            <a:r>
              <a:rPr lang="en-IN" dirty="0" err="1" smtClean="0"/>
              <a:t>Ankitha</a:t>
            </a:r>
            <a:r>
              <a:rPr lang="en-IN" dirty="0" smtClean="0"/>
              <a:t> [4PM12CS008]</a:t>
            </a:r>
          </a:p>
          <a:p>
            <a:pPr algn="l"/>
            <a:r>
              <a:rPr lang="en-IN" dirty="0" smtClean="0"/>
              <a:t>Lecturer, CSE Dept.                                                                                           Ashik  S[4PM12CS013]</a:t>
            </a:r>
            <a:endParaRPr lang="en-IN" dirty="0"/>
          </a:p>
          <a:p>
            <a:pPr algn="l"/>
            <a:r>
              <a:rPr lang="en-IN" dirty="0" smtClean="0"/>
              <a:t>PESITM, Shimoga                                                                                              Bhuvana M S[4PM11CS015]</a:t>
            </a:r>
          </a:p>
        </p:txBody>
      </p:sp>
      <p:pic>
        <p:nvPicPr>
          <p:cNvPr id="4" name="Picture 3" descr="C:\Users\Adarsha\Pictures\pes_institute_of_technology_and_management.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 y="45673"/>
            <a:ext cx="1944216" cy="788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3327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3361" y="111411"/>
            <a:ext cx="11054239" cy="132294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4114" y="977158"/>
            <a:ext cx="8403770" cy="4949371"/>
          </a:xfrm>
          <a:prstGeom prst="rect">
            <a:avLst/>
          </a:prstGeom>
        </p:spPr>
      </p:pic>
    </p:spTree>
    <p:extLst>
      <p:ext uri="{BB962C8B-B14F-4D97-AF65-F5344CB8AC3E}">
        <p14:creationId xmlns:p14="http://schemas.microsoft.com/office/powerpoint/2010/main" val="2147387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243" y="1221693"/>
            <a:ext cx="5405321" cy="437129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8571" y="1166458"/>
            <a:ext cx="5214484" cy="4426531"/>
          </a:xfrm>
          <a:prstGeom prst="rect">
            <a:avLst/>
          </a:prstGeom>
        </p:spPr>
      </p:pic>
    </p:spTree>
    <p:extLst>
      <p:ext uri="{BB962C8B-B14F-4D97-AF65-F5344CB8AC3E}">
        <p14:creationId xmlns:p14="http://schemas.microsoft.com/office/powerpoint/2010/main" val="2316073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0456" y="1087324"/>
            <a:ext cx="5194301" cy="393035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513" y="1092653"/>
            <a:ext cx="5413829" cy="3925025"/>
          </a:xfrm>
          <a:prstGeom prst="rect">
            <a:avLst/>
          </a:prstGeom>
        </p:spPr>
      </p:pic>
    </p:spTree>
    <p:extLst>
      <p:ext uri="{BB962C8B-B14F-4D97-AF65-F5344CB8AC3E}">
        <p14:creationId xmlns:p14="http://schemas.microsoft.com/office/powerpoint/2010/main" val="2416353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587" y="159658"/>
            <a:ext cx="9733512" cy="827314"/>
          </a:xfrm>
        </p:spPr>
        <p:txBody>
          <a:bodyPr/>
          <a:lstStyle/>
          <a:p>
            <a:r>
              <a:rPr lang="en-IN" dirty="0" smtClean="0"/>
              <a:t>Implementation</a:t>
            </a:r>
            <a:endParaRPr lang="en-IN" dirty="0"/>
          </a:p>
        </p:txBody>
      </p:sp>
      <p:sp>
        <p:nvSpPr>
          <p:cNvPr id="3" name="Text Placeholder 2"/>
          <p:cNvSpPr>
            <a:spLocks noGrp="1"/>
          </p:cNvSpPr>
          <p:nvPr>
            <p:ph type="body" idx="1"/>
          </p:nvPr>
        </p:nvSpPr>
        <p:spPr>
          <a:xfrm>
            <a:off x="1229244" y="1320800"/>
            <a:ext cx="9733512" cy="5537199"/>
          </a:xfrm>
        </p:spPr>
        <p:txBody>
          <a:bodyPr>
            <a:normAutofit fontScale="77500" lnSpcReduction="20000"/>
          </a:bodyPr>
          <a:lstStyle/>
          <a:p>
            <a:pPr marL="342900" indent="-342900" algn="l">
              <a:buFont typeface="Arial" panose="020B0604020202020204" pitchFamily="34" charset="0"/>
              <a:buChar char="•"/>
            </a:pPr>
            <a:r>
              <a:rPr lang="en-IN" dirty="0" smtClean="0">
                <a:solidFill>
                  <a:srgbClr val="FFFF00"/>
                </a:solidFill>
                <a:effectLst/>
              </a:rPr>
              <a:t> </a:t>
            </a:r>
            <a:r>
              <a:rPr lang="en-IN" dirty="0">
                <a:solidFill>
                  <a:srgbClr val="FFFF00"/>
                </a:solidFill>
                <a:effectLst/>
              </a:rPr>
              <a:t>Checking the garbage level in the dustbin </a:t>
            </a:r>
          </a:p>
          <a:p>
            <a:pPr algn="l"/>
            <a:r>
              <a:rPr lang="en-IN" dirty="0">
                <a:effectLst/>
              </a:rPr>
              <a:t>Garbage level detection is done by ultrasonic sensor(HC-SR04). The four pins of ultrasonic sensor namely echo, trigger, </a:t>
            </a:r>
            <a:r>
              <a:rPr lang="en-IN" dirty="0" err="1">
                <a:effectLst/>
              </a:rPr>
              <a:t>vcc</a:t>
            </a:r>
            <a:r>
              <a:rPr lang="en-IN" dirty="0">
                <a:effectLst/>
              </a:rPr>
              <a:t>, </a:t>
            </a:r>
            <a:r>
              <a:rPr lang="en-IN" dirty="0" err="1">
                <a:effectLst/>
              </a:rPr>
              <a:t>gnd</a:t>
            </a:r>
            <a:r>
              <a:rPr lang="en-IN" dirty="0">
                <a:effectLst/>
              </a:rPr>
              <a:t> are connected to the Arduino board. </a:t>
            </a:r>
          </a:p>
          <a:p>
            <a:pPr marL="342900" indent="-342900" algn="l">
              <a:buFont typeface="Arial" panose="020B0604020202020204" pitchFamily="34" charset="0"/>
              <a:buChar char="•"/>
            </a:pPr>
            <a:r>
              <a:rPr lang="en-IN" b="1" dirty="0" smtClean="0">
                <a:solidFill>
                  <a:srgbClr val="FFFF00"/>
                </a:solidFill>
                <a:effectLst/>
              </a:rPr>
              <a:t> </a:t>
            </a:r>
            <a:r>
              <a:rPr lang="en-IN" b="1" dirty="0">
                <a:solidFill>
                  <a:srgbClr val="FFFF00"/>
                </a:solidFill>
                <a:effectLst/>
              </a:rPr>
              <a:t>Send message to the user </a:t>
            </a:r>
          </a:p>
          <a:p>
            <a:pPr algn="l"/>
            <a:r>
              <a:rPr lang="en-IN" dirty="0">
                <a:effectLst/>
              </a:rPr>
              <a:t>Updating the status of the dustbin when it is full and about to be moving to the larger container is intimated to the user through a message sent by the system. The message is sent via GSM modem which is connected to the Arduino board. GSM uses sim card of any possible network.</a:t>
            </a:r>
          </a:p>
          <a:p>
            <a:pPr marL="342900" indent="-342900" algn="l">
              <a:buFont typeface="Arial" panose="020B0604020202020204" pitchFamily="34" charset="0"/>
              <a:buChar char="•"/>
            </a:pPr>
            <a:r>
              <a:rPr lang="en-IN" dirty="0" smtClean="0">
                <a:solidFill>
                  <a:srgbClr val="FFFF00"/>
                </a:solidFill>
                <a:effectLst/>
              </a:rPr>
              <a:t> </a:t>
            </a:r>
            <a:r>
              <a:rPr lang="en-IN" dirty="0">
                <a:solidFill>
                  <a:srgbClr val="FFFF00"/>
                </a:solidFill>
                <a:effectLst/>
              </a:rPr>
              <a:t>Motion of the dustbin towards the larger container</a:t>
            </a:r>
          </a:p>
          <a:p>
            <a:pPr algn="l"/>
            <a:r>
              <a:rPr lang="en-IN" dirty="0">
                <a:effectLst/>
              </a:rPr>
              <a:t>As soon as the garbage level in the dustbin reaches the specified level it initiates the line follower robot. The path is specified by providing dedicated lane to the smart dustbin. The follower robot is used to trace the path and reach the container. The line follower follows the black line in the predefined path. </a:t>
            </a:r>
          </a:p>
          <a:p>
            <a:pPr marL="342900" indent="-342900" algn="l">
              <a:buFont typeface="Arial" panose="020B0604020202020204" pitchFamily="34" charset="0"/>
              <a:buChar char="•"/>
            </a:pPr>
            <a:r>
              <a:rPr lang="en-IN" dirty="0" smtClean="0">
                <a:solidFill>
                  <a:srgbClr val="FFFF00"/>
                </a:solidFill>
                <a:effectLst/>
              </a:rPr>
              <a:t> </a:t>
            </a:r>
            <a:r>
              <a:rPr lang="en-IN" dirty="0">
                <a:solidFill>
                  <a:srgbClr val="FFFF00"/>
                </a:solidFill>
                <a:effectLst/>
              </a:rPr>
              <a:t>Dumping waste </a:t>
            </a:r>
          </a:p>
          <a:p>
            <a:pPr algn="l"/>
            <a:r>
              <a:rPr lang="en-IN" dirty="0" smtClean="0">
                <a:solidFill>
                  <a:schemeClr val="tx1"/>
                </a:solidFill>
                <a:effectLst/>
              </a:rPr>
              <a:t>Dumping of waste is done manually by the person in charge</a:t>
            </a:r>
            <a:r>
              <a:rPr lang="en-IN" dirty="0" smtClean="0">
                <a:solidFill>
                  <a:srgbClr val="FFFF00"/>
                </a:solidFill>
                <a:effectLst/>
              </a:rPr>
              <a:t>.</a:t>
            </a:r>
            <a:endParaRPr lang="en-IN" dirty="0" smtClean="0">
              <a:solidFill>
                <a:schemeClr val="tx1"/>
              </a:solidFill>
              <a:effectLst/>
            </a:endParaRPr>
          </a:p>
          <a:p>
            <a:pPr marL="342900" indent="-342900" algn="l">
              <a:buFont typeface="Arial" panose="020B0604020202020204" pitchFamily="34" charset="0"/>
              <a:buChar char="•"/>
            </a:pPr>
            <a:endParaRPr lang="en-IN" dirty="0">
              <a:solidFill>
                <a:srgbClr val="FFFF00"/>
              </a:solidFill>
              <a:effectLst/>
            </a:endParaRPr>
          </a:p>
          <a:p>
            <a:endParaRPr lang="en-IN" dirty="0" smtClean="0"/>
          </a:p>
          <a:p>
            <a:endParaRPr lang="en-IN" dirty="0"/>
          </a:p>
        </p:txBody>
      </p:sp>
    </p:spTree>
    <p:extLst>
      <p:ext uri="{BB962C8B-B14F-4D97-AF65-F5344CB8AC3E}">
        <p14:creationId xmlns:p14="http://schemas.microsoft.com/office/powerpoint/2010/main" val="2230405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a:t>
            </a:r>
            <a:endParaRPr lang="en-IN" dirty="0"/>
          </a:p>
        </p:txBody>
      </p:sp>
      <p:pic>
        <p:nvPicPr>
          <p:cNvPr id="5" name="Content Placeholder 4" descr="C:\Users\g\Desktop\IMG_20160525_193018528.jpg"/>
          <p:cNvPicPr>
            <a:picLocks noGrp="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1393372" y="1935921"/>
            <a:ext cx="3889828" cy="4487408"/>
          </a:xfrm>
          <a:prstGeom prst="rect">
            <a:avLst/>
          </a:prstGeom>
          <a:noFill/>
          <a:ln>
            <a:noFill/>
          </a:ln>
        </p:spPr>
      </p:pic>
      <p:pic>
        <p:nvPicPr>
          <p:cNvPr id="6" name="Content Placeholder 5" descr="C:\Users\g\Desktop\PicsArt_05-25-07.40.13.jpg"/>
          <p:cNvPicPr>
            <a:picLocks noGrp="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6487884" y="1935921"/>
            <a:ext cx="4165601" cy="4335766"/>
          </a:xfrm>
          <a:prstGeom prst="rect">
            <a:avLst/>
          </a:prstGeom>
          <a:noFill/>
          <a:ln>
            <a:noFill/>
          </a:ln>
        </p:spPr>
      </p:pic>
    </p:spTree>
    <p:extLst>
      <p:ext uri="{BB962C8B-B14F-4D97-AF65-F5344CB8AC3E}">
        <p14:creationId xmlns:p14="http://schemas.microsoft.com/office/powerpoint/2010/main" val="980747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Feasibility</a:t>
            </a:r>
            <a:endParaRPr lang="en-IN" dirty="0"/>
          </a:p>
        </p:txBody>
      </p:sp>
      <p:sp>
        <p:nvSpPr>
          <p:cNvPr id="3" name="Content Placeholder 2"/>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While the thought comes up for Smart cities there is a requirement for Smart waste management</a:t>
            </a:r>
            <a:r>
              <a:rPr lang="en-IN" sz="2400" dirty="0" smtClean="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The idea of Smart Dustbin is for the Smart buildings, Hospitals and Bus stands</a:t>
            </a:r>
            <a:r>
              <a:rPr lang="en-IN" sz="2400" dirty="0" smtClean="0">
                <a:latin typeface="Times New Roman" panose="02020603050405020304" pitchFamily="18" charset="0"/>
                <a:cs typeface="Times New Roman" panose="02020603050405020304" pitchFamily="18" charset="0"/>
              </a:rPr>
              <a:t>.</a:t>
            </a:r>
          </a:p>
          <a:p>
            <a:endParaRPr lang="en-IN" sz="2400" dirty="0"/>
          </a:p>
        </p:txBody>
      </p:sp>
    </p:spTree>
    <p:extLst>
      <p:ext uri="{BB962C8B-B14F-4D97-AF65-F5344CB8AC3E}">
        <p14:creationId xmlns:p14="http://schemas.microsoft.com/office/powerpoint/2010/main" val="940931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a:t>
            </a:r>
            <a:endParaRPr lang="en-IN" dirty="0"/>
          </a:p>
        </p:txBody>
      </p:sp>
      <p:sp>
        <p:nvSpPr>
          <p:cNvPr id="3" name="Content Placeholder 2"/>
          <p:cNvSpPr>
            <a:spLocks noGrp="1"/>
          </p:cNvSpPr>
          <p:nvPr>
            <p:ph idx="1"/>
          </p:nvPr>
        </p:nvSpPr>
        <p:spPr/>
        <p:txBody>
          <a:bodyPr/>
          <a:lstStyle/>
          <a:p>
            <a:pPr marL="0" indent="0">
              <a:buNone/>
            </a:pPr>
            <a:r>
              <a:rPr lang="en-IN" dirty="0">
                <a:effectLst/>
              </a:rPr>
              <a:t>There is a great scope for the modifications of the Smart Dustbin in future. The system can be improved by adding new functionalities. Dumping of the waste was manual in Smart dustbin this can be automated by fixing a robot arm or a tipper. The path tracking can be GPS enabled and the dustbins can be monitored through a GUI. The Smart dustbins can be well widely used in the Smart buildings of Smart cities. </a:t>
            </a:r>
          </a:p>
          <a:p>
            <a:pPr marL="0" indent="0">
              <a:buNone/>
            </a:pPr>
            <a:endParaRPr lang="en-IN" dirty="0"/>
          </a:p>
        </p:txBody>
      </p:sp>
    </p:spTree>
    <p:extLst>
      <p:ext uri="{BB962C8B-B14F-4D97-AF65-F5344CB8AC3E}">
        <p14:creationId xmlns:p14="http://schemas.microsoft.com/office/powerpoint/2010/main" val="4244866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pPr marL="0" indent="0">
              <a:buNone/>
            </a:pPr>
            <a:r>
              <a:rPr lang="en-IN" dirty="0">
                <a:effectLst/>
              </a:rPr>
              <a:t>Smart dustbins are the now the needs of Smart buildings. Smart waste monitoring and management is the keen idea of smart city planners. Smart dustbins is a new idea of implementation which makes a normal dustbin smart using sensors for garbage level detection and sending message to the user updating the status of the bin. As soon as the dustbin is full it moves in the predefined path to reach the larger container with the help of motors and wheels. The garbage is dumped to the container manually and the dustbin moves back in the same direction back to its initial place. </a:t>
            </a:r>
          </a:p>
          <a:p>
            <a:pPr marL="0" indent="0">
              <a:buNone/>
            </a:pPr>
            <a:endParaRPr lang="en-IN" dirty="0">
              <a:effectLst/>
            </a:endParaRPr>
          </a:p>
          <a:p>
            <a:endParaRPr lang="en-IN" dirty="0"/>
          </a:p>
        </p:txBody>
      </p:sp>
    </p:spTree>
    <p:extLst>
      <p:ext uri="{BB962C8B-B14F-4D97-AF65-F5344CB8AC3E}">
        <p14:creationId xmlns:p14="http://schemas.microsoft.com/office/powerpoint/2010/main" val="483882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IN" dirty="0"/>
          </a:p>
        </p:txBody>
      </p:sp>
      <p:sp>
        <p:nvSpPr>
          <p:cNvPr id="3" name="Rectangle 2"/>
          <p:cNvSpPr/>
          <p:nvPr/>
        </p:nvSpPr>
        <p:spPr>
          <a:xfrm>
            <a:off x="321246" y="2057270"/>
            <a:ext cx="11538857" cy="3888244"/>
          </a:xfrm>
          <a:prstGeom prst="rect">
            <a:avLst/>
          </a:prstGeom>
        </p:spPr>
        <p:txBody>
          <a:bodyPr wrap="square">
            <a:spAutoFit/>
          </a:bodyPr>
          <a:lstStyle/>
          <a:p>
            <a:pPr marL="47625" indent="409575" algn="just">
              <a:lnSpc>
                <a:spcPct val="150000"/>
              </a:lnSpc>
              <a:spcAft>
                <a:spcPts val="800"/>
              </a:spcAft>
            </a:pPr>
            <a:r>
              <a:rPr lang="en-IN" sz="2000" dirty="0" smtClean="0">
                <a:effectLst/>
                <a:latin typeface="Times New Roman" panose="02020603050405020304" pitchFamily="18" charset="0"/>
                <a:ea typeface="Calibri" panose="020F0502020204030204" pitchFamily="34" charset="0"/>
                <a:cs typeface="Times New Roman" panose="02020603050405020304" pitchFamily="18" charset="0"/>
              </a:rPr>
              <a:t>As people are getting smarter so are the things.</a:t>
            </a:r>
            <a:r>
              <a:rPr lang="en-IN" sz="2000" dirty="0">
                <a:latin typeface="Times New Roman" panose="02020603050405020304" pitchFamily="18" charset="0"/>
                <a:cs typeface="Times New Roman" panose="02020603050405020304" pitchFamily="18" charset="0"/>
              </a:rPr>
              <a:t> While the thought comes up for Smart cities there is a requirement for Smart waste </a:t>
            </a:r>
            <a:r>
              <a:rPr lang="en-IN" sz="2000" dirty="0" smtClean="0">
                <a:latin typeface="Times New Roman" panose="02020603050405020304" pitchFamily="18" charset="0"/>
                <a:cs typeface="Times New Roman" panose="02020603050405020304" pitchFamily="18" charset="0"/>
              </a:rPr>
              <a:t>management. The idea of Smart Dustbin is for the Smart buildings, Colleges, Hospitals and Bus stands. </a:t>
            </a:r>
            <a:r>
              <a:rPr lang="en-IN" sz="2000" dirty="0">
                <a:latin typeface="Times New Roman" panose="02020603050405020304" pitchFamily="18" charset="0"/>
                <a:cs typeface="Times New Roman" panose="02020603050405020304" pitchFamily="18" charset="0"/>
              </a:rPr>
              <a:t>The Smart Dustbin thus thought is an improvement of normal dustbin by elevating it to be smart using sensors and logics</a:t>
            </a:r>
            <a:r>
              <a:rPr lang="en-IN" sz="2000" dirty="0" smtClean="0">
                <a:latin typeface="Times New Roman" panose="02020603050405020304" pitchFamily="18" charset="0"/>
                <a:cs typeface="Times New Roman" panose="02020603050405020304" pitchFamily="18" charset="0"/>
              </a:rPr>
              <a:t>.</a:t>
            </a:r>
            <a:r>
              <a:rPr lang="en-IN" sz="20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Smart dustbins is a new idea of implementation which makes a normal dustbin smart using sensors for garbage level detection and sending message to the user updating the status of the bin. As soon as the dustbin is </a:t>
            </a:r>
            <a:r>
              <a:rPr lang="en-IN" sz="2000" dirty="0" smtClean="0">
                <a:latin typeface="Times New Roman" panose="02020603050405020304" pitchFamily="18" charset="0"/>
                <a:cs typeface="Times New Roman" panose="02020603050405020304" pitchFamily="18" charset="0"/>
              </a:rPr>
              <a:t>full, </a:t>
            </a:r>
            <a:r>
              <a:rPr lang="en-IN" sz="2000" dirty="0">
                <a:latin typeface="Times New Roman" panose="02020603050405020304" pitchFamily="18" charset="0"/>
                <a:cs typeface="Times New Roman" panose="02020603050405020304" pitchFamily="18" charset="0"/>
              </a:rPr>
              <a:t>it moves in the predefined path to reach the larger container with the help of motors and wheels. </a:t>
            </a:r>
          </a:p>
          <a:p>
            <a:pPr marL="47625" indent="409575" algn="just">
              <a:lnSpc>
                <a:spcPct val="150000"/>
              </a:lnSpc>
              <a:spcAft>
                <a:spcPts val="800"/>
              </a:spcAf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97687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IN" dirty="0"/>
          </a:p>
        </p:txBody>
      </p:sp>
      <p:sp>
        <p:nvSpPr>
          <p:cNvPr id="3" name="Content Placeholder 2"/>
          <p:cNvSpPr>
            <a:spLocks noGrp="1"/>
          </p:cNvSpPr>
          <p:nvPr>
            <p:ph idx="1"/>
          </p:nvPr>
        </p:nvSpPr>
        <p:spPr/>
        <p:txBody>
          <a:bodyPr>
            <a:normAutofit fontScale="85000" lnSpcReduction="10000"/>
          </a:bodyPr>
          <a:lstStyle/>
          <a:p>
            <a:pPr marL="0" indent="0">
              <a:buNone/>
            </a:pPr>
            <a:endParaRPr lang="en-IN" dirty="0" smtClean="0"/>
          </a:p>
          <a:p>
            <a:r>
              <a:rPr lang="en-IN" dirty="0" smtClean="0"/>
              <a:t>Background Research</a:t>
            </a:r>
          </a:p>
          <a:p>
            <a:r>
              <a:rPr lang="en-IN" dirty="0" smtClean="0"/>
              <a:t>System Analysis</a:t>
            </a:r>
          </a:p>
          <a:p>
            <a:r>
              <a:rPr lang="en-IN" dirty="0" smtClean="0"/>
              <a:t>System Design</a:t>
            </a:r>
          </a:p>
          <a:p>
            <a:r>
              <a:rPr lang="en-IN" dirty="0" smtClean="0"/>
              <a:t>Implementation</a:t>
            </a:r>
          </a:p>
          <a:p>
            <a:r>
              <a:rPr lang="en-IN" dirty="0" smtClean="0"/>
              <a:t>Result</a:t>
            </a:r>
          </a:p>
          <a:p>
            <a:r>
              <a:rPr lang="en-IN" dirty="0" smtClean="0"/>
              <a:t>Feasibility</a:t>
            </a:r>
          </a:p>
          <a:p>
            <a:r>
              <a:rPr lang="en-IN" dirty="0" smtClean="0"/>
              <a:t>Future scope </a:t>
            </a:r>
          </a:p>
          <a:p>
            <a:r>
              <a:rPr lang="en-IN" dirty="0" smtClean="0"/>
              <a:t>Conclusion</a:t>
            </a:r>
            <a:endParaRPr lang="en-IN" dirty="0"/>
          </a:p>
        </p:txBody>
      </p:sp>
    </p:spTree>
    <p:extLst>
      <p:ext uri="{BB962C8B-B14F-4D97-AF65-F5344CB8AC3E}">
        <p14:creationId xmlns:p14="http://schemas.microsoft.com/office/powerpoint/2010/main" val="30039664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Background research</a:t>
            </a:r>
            <a:endParaRPr lang="en-IN" dirty="0"/>
          </a:p>
        </p:txBody>
      </p:sp>
      <p:sp>
        <p:nvSpPr>
          <p:cNvPr id="3" name="Content Placeholder 2"/>
          <p:cNvSpPr>
            <a:spLocks noGrp="1"/>
          </p:cNvSpPr>
          <p:nvPr>
            <p:ph idx="1"/>
          </p:nvPr>
        </p:nvSpPr>
        <p:spPr/>
        <p:txBody>
          <a:bodyPr/>
          <a:lstStyle/>
          <a:p>
            <a:r>
              <a:rPr lang="en-IN" dirty="0" smtClean="0"/>
              <a:t>“Smart Garbage Management System” is a concept where the large dustbins placed in public are provided with sensors to monitor the garbage level and the message is sent to the authorized person using GSM Modem. The entire working is monitored using a GUI.</a:t>
            </a:r>
          </a:p>
          <a:p>
            <a:r>
              <a:rPr lang="en-IN" dirty="0" smtClean="0"/>
              <a:t>When the authorities receive the message the cleaning vehicle is sent to that location immediately to empty the dustbin.</a:t>
            </a:r>
            <a:endParaRPr lang="en-IN" dirty="0"/>
          </a:p>
        </p:txBody>
      </p:sp>
    </p:spTree>
    <p:extLst>
      <p:ext uri="{BB962C8B-B14F-4D97-AF65-F5344CB8AC3E}">
        <p14:creationId xmlns:p14="http://schemas.microsoft.com/office/powerpoint/2010/main" val="3343747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analysis</a:t>
            </a:r>
            <a:endParaRPr lang="en-IN" dirty="0"/>
          </a:p>
        </p:txBody>
      </p:sp>
      <p:sp>
        <p:nvSpPr>
          <p:cNvPr id="3" name="Text Placeholder 2"/>
          <p:cNvSpPr>
            <a:spLocks noGrp="1"/>
          </p:cNvSpPr>
          <p:nvPr>
            <p:ph type="body" idx="1"/>
          </p:nvPr>
        </p:nvSpPr>
        <p:spPr/>
        <p:txBody>
          <a:bodyPr/>
          <a:lstStyle/>
          <a:p>
            <a:r>
              <a:rPr lang="en-IN" dirty="0" smtClean="0"/>
              <a:t>HARDWARE REQUIREMENTS</a:t>
            </a:r>
            <a:endParaRPr lang="en-IN" dirty="0"/>
          </a:p>
        </p:txBody>
      </p:sp>
      <p:sp>
        <p:nvSpPr>
          <p:cNvPr id="4" name="Content Placeholder 3"/>
          <p:cNvSpPr>
            <a:spLocks noGrp="1"/>
          </p:cNvSpPr>
          <p:nvPr>
            <p:ph sz="half" idx="2"/>
          </p:nvPr>
        </p:nvSpPr>
        <p:spPr/>
        <p:txBody>
          <a:bodyPr>
            <a:noAutofit/>
          </a:bodyPr>
          <a:lstStyle/>
          <a:p>
            <a:r>
              <a:rPr lang="en-IN" sz="1600" dirty="0" smtClean="0"/>
              <a:t>Ultrasonic Sensors</a:t>
            </a:r>
          </a:p>
          <a:p>
            <a:r>
              <a:rPr lang="en-IN" sz="1600" dirty="0" smtClean="0"/>
              <a:t>IR Sensor</a:t>
            </a:r>
          </a:p>
          <a:p>
            <a:r>
              <a:rPr lang="en-IN" sz="1600" dirty="0" smtClean="0"/>
              <a:t>GSM Modem</a:t>
            </a:r>
          </a:p>
          <a:p>
            <a:r>
              <a:rPr lang="en-IN" sz="1600" dirty="0" smtClean="0"/>
              <a:t>DC motor</a:t>
            </a:r>
          </a:p>
          <a:p>
            <a:r>
              <a:rPr lang="en-IN" sz="1600" dirty="0" smtClean="0"/>
              <a:t>Arduino Board</a:t>
            </a:r>
          </a:p>
          <a:p>
            <a:r>
              <a:rPr lang="en-IN" sz="1600" dirty="0" smtClean="0"/>
              <a:t>L293D</a:t>
            </a:r>
          </a:p>
          <a:p>
            <a:r>
              <a:rPr lang="en-IN" sz="1600" dirty="0" smtClean="0"/>
              <a:t>Battery, Bread board, Jump wires</a:t>
            </a:r>
          </a:p>
          <a:p>
            <a:r>
              <a:rPr lang="en-IN" sz="1600" dirty="0" smtClean="0"/>
              <a:t>Wheels and Chassis</a:t>
            </a:r>
            <a:endParaRPr lang="en-IN" sz="1600" dirty="0"/>
          </a:p>
        </p:txBody>
      </p:sp>
      <p:sp>
        <p:nvSpPr>
          <p:cNvPr id="5" name="Text Placeholder 4"/>
          <p:cNvSpPr>
            <a:spLocks noGrp="1"/>
          </p:cNvSpPr>
          <p:nvPr>
            <p:ph type="body" sz="quarter" idx="3"/>
          </p:nvPr>
        </p:nvSpPr>
        <p:spPr/>
        <p:txBody>
          <a:bodyPr/>
          <a:lstStyle/>
          <a:p>
            <a:r>
              <a:rPr lang="en-IN" dirty="0" smtClean="0"/>
              <a:t>SOFTWARE REQUIREMENTS</a:t>
            </a:r>
            <a:endParaRPr lang="en-IN" dirty="0"/>
          </a:p>
        </p:txBody>
      </p:sp>
      <p:sp>
        <p:nvSpPr>
          <p:cNvPr id="6" name="Content Placeholder 5"/>
          <p:cNvSpPr>
            <a:spLocks noGrp="1"/>
          </p:cNvSpPr>
          <p:nvPr>
            <p:ph sz="quarter" idx="4"/>
          </p:nvPr>
        </p:nvSpPr>
        <p:spPr/>
        <p:txBody>
          <a:bodyPr/>
          <a:lstStyle/>
          <a:p>
            <a:r>
              <a:rPr lang="en-IN" dirty="0" smtClean="0"/>
              <a:t>Arduino IDE</a:t>
            </a:r>
          </a:p>
          <a:p>
            <a:r>
              <a:rPr lang="en-IN" dirty="0" smtClean="0"/>
              <a:t>Arduino Language</a:t>
            </a:r>
            <a:endParaRPr lang="en-IN" dirty="0"/>
          </a:p>
        </p:txBody>
      </p:sp>
    </p:spTree>
    <p:extLst>
      <p:ext uri="{BB962C8B-B14F-4D97-AF65-F5344CB8AC3E}">
        <p14:creationId xmlns:p14="http://schemas.microsoft.com/office/powerpoint/2010/main" val="17558095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4" y="85781"/>
            <a:ext cx="5929773" cy="1346200"/>
          </a:xfrm>
        </p:spPr>
        <p:txBody>
          <a:bodyPr/>
          <a:lstStyle/>
          <a:p>
            <a:pPr algn="l"/>
            <a:r>
              <a:rPr lang="en-IN" dirty="0" smtClean="0"/>
              <a:t>    Arduino </a:t>
            </a:r>
            <a:r>
              <a:rPr lang="en-IN" dirty="0"/>
              <a:t>Board</a:t>
            </a:r>
            <a:br>
              <a:rPr lang="en-IN" dirty="0"/>
            </a:br>
            <a:endParaRPr lang="en-IN" dirty="0"/>
          </a:p>
        </p:txBody>
      </p:sp>
      <p:sp>
        <p:nvSpPr>
          <p:cNvPr id="3" name="Picture Placeholder 2"/>
          <p:cNvSpPr>
            <a:spLocks noGrp="1"/>
          </p:cNvSpPr>
          <p:nvPr>
            <p:ph type="pic" idx="1"/>
          </p:nvPr>
        </p:nvSpPr>
        <p:spPr>
          <a:xfrm>
            <a:off x="7677978" y="1993644"/>
            <a:ext cx="3306982" cy="3081167"/>
          </a:xfrm>
        </p:spPr>
      </p:sp>
      <p:sp>
        <p:nvSpPr>
          <p:cNvPr id="4" name="Text Placeholder 3"/>
          <p:cNvSpPr>
            <a:spLocks noGrp="1"/>
          </p:cNvSpPr>
          <p:nvPr>
            <p:ph type="body" sz="half" idx="2"/>
          </p:nvPr>
        </p:nvSpPr>
        <p:spPr>
          <a:xfrm>
            <a:off x="913794" y="1277257"/>
            <a:ext cx="5934950" cy="4513943"/>
          </a:xfrm>
        </p:spPr>
        <p:txBody>
          <a:bodyPr/>
          <a:lstStyle/>
          <a:p>
            <a:pPr algn="l"/>
            <a:endParaRPr lang="en-IN" dirty="0" smtClean="0">
              <a:effectLst/>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7386554" y="1923142"/>
            <a:ext cx="3889829" cy="322217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3586032583"/>
              </p:ext>
            </p:extLst>
          </p:nvPr>
        </p:nvGraphicFramePr>
        <p:xfrm>
          <a:off x="207955" y="1132363"/>
          <a:ext cx="6887176" cy="5355525"/>
        </p:xfrm>
        <a:graphic>
          <a:graphicData uri="http://schemas.openxmlformats.org/drawingml/2006/table">
            <a:tbl>
              <a:tblPr firstRow="1" firstCol="1" bandRow="1">
                <a:tableStyleId>{69C7853C-536D-4A76-A0AE-DD22124D55A5}</a:tableStyleId>
              </a:tblPr>
              <a:tblGrid>
                <a:gridCol w="3443588"/>
                <a:gridCol w="3443588"/>
              </a:tblGrid>
              <a:tr h="357035">
                <a:tc>
                  <a:txBody>
                    <a:bodyPr/>
                    <a:lstStyle/>
                    <a:p>
                      <a:pPr algn="just">
                        <a:lnSpc>
                          <a:spcPct val="150000"/>
                        </a:lnSpc>
                        <a:spcAft>
                          <a:spcPts val="0"/>
                        </a:spcAft>
                      </a:pPr>
                      <a:r>
                        <a:rPr lang="en-IN" sz="1100" dirty="0">
                          <a:solidFill>
                            <a:schemeClr val="bg1"/>
                          </a:solidFill>
                          <a:effectLst/>
                        </a:rPr>
                        <a:t>Microcontroller</a:t>
                      </a:r>
                      <a:endParaRPr lang="en-IN" sz="1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85549" marR="384969" marT="0" marB="0" anchor="ctr"/>
                </a:tc>
                <a:tc>
                  <a:txBody>
                    <a:bodyPr/>
                    <a:lstStyle/>
                    <a:p>
                      <a:pPr algn="just">
                        <a:lnSpc>
                          <a:spcPct val="150000"/>
                        </a:lnSpc>
                        <a:spcAft>
                          <a:spcPts val="0"/>
                        </a:spcAft>
                      </a:pPr>
                      <a:r>
                        <a:rPr lang="en-IN" sz="1100" u="none" strike="noStrike" dirty="0" smtClean="0">
                          <a:solidFill>
                            <a:schemeClr val="bg1"/>
                          </a:solidFill>
                          <a:effectLst/>
                        </a:rPr>
                        <a:t>ATmega2560</a:t>
                      </a:r>
                      <a:endParaRPr lang="en-IN" sz="1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85549" marR="384969" marT="0" marB="0" anchor="ctr"/>
                </a:tc>
              </a:tr>
              <a:tr h="357035">
                <a:tc>
                  <a:txBody>
                    <a:bodyPr/>
                    <a:lstStyle/>
                    <a:p>
                      <a:pPr algn="just">
                        <a:lnSpc>
                          <a:spcPct val="150000"/>
                        </a:lnSpc>
                        <a:spcAft>
                          <a:spcPts val="0"/>
                        </a:spcAft>
                      </a:pPr>
                      <a:r>
                        <a:rPr lang="en-IN" sz="1100" dirty="0">
                          <a:effectLst/>
                        </a:rPr>
                        <a:t>Operating Voltage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85549" marR="384969" marT="0" marB="0" anchor="ctr"/>
                </a:tc>
                <a:tc>
                  <a:txBody>
                    <a:bodyPr/>
                    <a:lstStyle/>
                    <a:p>
                      <a:pPr algn="just">
                        <a:lnSpc>
                          <a:spcPct val="150000"/>
                        </a:lnSpc>
                        <a:spcAft>
                          <a:spcPts val="0"/>
                        </a:spcAft>
                      </a:pPr>
                      <a:r>
                        <a:rPr lang="en-IN" sz="1100">
                          <a:effectLst/>
                        </a:rPr>
                        <a:t>5V</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85549" marR="384969" marT="0" marB="0" anchor="ctr"/>
                </a:tc>
              </a:tr>
              <a:tr h="357035">
                <a:tc>
                  <a:txBody>
                    <a:bodyPr/>
                    <a:lstStyle/>
                    <a:p>
                      <a:pPr algn="just">
                        <a:lnSpc>
                          <a:spcPct val="150000"/>
                        </a:lnSpc>
                        <a:spcAft>
                          <a:spcPts val="0"/>
                        </a:spcAft>
                      </a:pPr>
                      <a:r>
                        <a:rPr lang="en-IN" sz="1100" dirty="0">
                          <a:effectLst/>
                        </a:rPr>
                        <a:t>Input Voltage (recommended)</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85549" marR="384969" marT="0" marB="0" anchor="ctr"/>
                </a:tc>
                <a:tc>
                  <a:txBody>
                    <a:bodyPr/>
                    <a:lstStyle/>
                    <a:p>
                      <a:pPr algn="just">
                        <a:lnSpc>
                          <a:spcPct val="150000"/>
                        </a:lnSpc>
                        <a:spcAft>
                          <a:spcPts val="0"/>
                        </a:spcAft>
                      </a:pPr>
                      <a:r>
                        <a:rPr lang="en-IN" sz="1100">
                          <a:effectLst/>
                        </a:rPr>
                        <a:t>7-12V</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85549" marR="384969" marT="0" marB="0" anchor="ctr"/>
                </a:tc>
              </a:tr>
              <a:tr h="357035">
                <a:tc>
                  <a:txBody>
                    <a:bodyPr/>
                    <a:lstStyle/>
                    <a:p>
                      <a:pPr algn="just">
                        <a:lnSpc>
                          <a:spcPct val="150000"/>
                        </a:lnSpc>
                        <a:spcAft>
                          <a:spcPts val="0"/>
                        </a:spcAft>
                      </a:pPr>
                      <a:r>
                        <a:rPr lang="en-IN" sz="1100" dirty="0">
                          <a:effectLst/>
                        </a:rPr>
                        <a:t>Input Voltage (limit)</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85549" marR="384969" marT="0" marB="0" anchor="ctr"/>
                </a:tc>
                <a:tc>
                  <a:txBody>
                    <a:bodyPr/>
                    <a:lstStyle/>
                    <a:p>
                      <a:pPr algn="just">
                        <a:lnSpc>
                          <a:spcPct val="150000"/>
                        </a:lnSpc>
                        <a:spcAft>
                          <a:spcPts val="0"/>
                        </a:spcAft>
                      </a:pPr>
                      <a:r>
                        <a:rPr lang="en-IN" sz="1100">
                          <a:effectLst/>
                        </a:rPr>
                        <a:t>6-20V</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85549" marR="384969" marT="0" marB="0" anchor="ctr"/>
                </a:tc>
              </a:tr>
              <a:tr h="357035">
                <a:tc>
                  <a:txBody>
                    <a:bodyPr/>
                    <a:lstStyle/>
                    <a:p>
                      <a:pPr algn="just">
                        <a:lnSpc>
                          <a:spcPct val="150000"/>
                        </a:lnSpc>
                        <a:spcAft>
                          <a:spcPts val="0"/>
                        </a:spcAft>
                      </a:pPr>
                      <a:r>
                        <a:rPr lang="en-IN" sz="1100" dirty="0">
                          <a:effectLst/>
                        </a:rPr>
                        <a:t>Digital I/O Pins</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85549" marR="384969" marT="0" marB="0" anchor="ctr"/>
                </a:tc>
                <a:tc>
                  <a:txBody>
                    <a:bodyPr/>
                    <a:lstStyle/>
                    <a:p>
                      <a:pPr algn="just">
                        <a:lnSpc>
                          <a:spcPct val="150000"/>
                        </a:lnSpc>
                        <a:spcAft>
                          <a:spcPts val="0"/>
                        </a:spcAft>
                      </a:pPr>
                      <a:r>
                        <a:rPr lang="en-IN" sz="1100">
                          <a:effectLst/>
                        </a:rPr>
                        <a:t>54 (of which 15 provide PWM output)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85549" marR="384969" marT="0" marB="0" anchor="ctr"/>
                </a:tc>
              </a:tr>
              <a:tr h="357035">
                <a:tc>
                  <a:txBody>
                    <a:bodyPr/>
                    <a:lstStyle/>
                    <a:p>
                      <a:pPr algn="just">
                        <a:lnSpc>
                          <a:spcPct val="150000"/>
                        </a:lnSpc>
                        <a:spcAft>
                          <a:spcPts val="0"/>
                        </a:spcAft>
                      </a:pPr>
                      <a:r>
                        <a:rPr lang="en-IN" sz="1100" dirty="0">
                          <a:effectLst/>
                        </a:rPr>
                        <a:t>Analog Input Pins</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85549" marR="384969" marT="0" marB="0" anchor="ctr"/>
                </a:tc>
                <a:tc>
                  <a:txBody>
                    <a:bodyPr/>
                    <a:lstStyle/>
                    <a:p>
                      <a:pPr algn="just">
                        <a:lnSpc>
                          <a:spcPct val="150000"/>
                        </a:lnSpc>
                        <a:spcAft>
                          <a:spcPts val="0"/>
                        </a:spcAft>
                      </a:pPr>
                      <a:r>
                        <a:rPr lang="en-IN" sz="1100" dirty="0">
                          <a:effectLst/>
                        </a:rPr>
                        <a:t>16</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85549" marR="384969" marT="0" marB="0" anchor="ctr"/>
                </a:tc>
              </a:tr>
              <a:tr h="357035">
                <a:tc>
                  <a:txBody>
                    <a:bodyPr/>
                    <a:lstStyle/>
                    <a:p>
                      <a:pPr algn="just">
                        <a:lnSpc>
                          <a:spcPct val="150000"/>
                        </a:lnSpc>
                        <a:spcAft>
                          <a:spcPts val="0"/>
                        </a:spcAft>
                      </a:pPr>
                      <a:r>
                        <a:rPr lang="en-IN" sz="1100" dirty="0">
                          <a:effectLst/>
                        </a:rPr>
                        <a:t>DC Current per I/O Pin</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85549" marR="384969" marT="0" marB="0" anchor="ctr"/>
                </a:tc>
                <a:tc>
                  <a:txBody>
                    <a:bodyPr/>
                    <a:lstStyle/>
                    <a:p>
                      <a:pPr algn="just">
                        <a:lnSpc>
                          <a:spcPct val="150000"/>
                        </a:lnSpc>
                        <a:spcAft>
                          <a:spcPts val="0"/>
                        </a:spcAft>
                      </a:pPr>
                      <a:r>
                        <a:rPr lang="en-IN" sz="1100">
                          <a:effectLst/>
                        </a:rPr>
                        <a:t>20 mA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85549" marR="384969" marT="0" marB="0" anchor="ctr"/>
                </a:tc>
              </a:tr>
              <a:tr h="357035">
                <a:tc>
                  <a:txBody>
                    <a:bodyPr/>
                    <a:lstStyle/>
                    <a:p>
                      <a:pPr algn="just">
                        <a:lnSpc>
                          <a:spcPct val="150000"/>
                        </a:lnSpc>
                        <a:spcAft>
                          <a:spcPts val="0"/>
                        </a:spcAft>
                      </a:pPr>
                      <a:r>
                        <a:rPr lang="en-IN" sz="1100" dirty="0">
                          <a:effectLst/>
                        </a:rPr>
                        <a:t>DC Current for 3.3V Pin</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85549" marR="384969" marT="0" marB="0" anchor="ctr"/>
                </a:tc>
                <a:tc>
                  <a:txBody>
                    <a:bodyPr/>
                    <a:lstStyle/>
                    <a:p>
                      <a:pPr algn="just">
                        <a:lnSpc>
                          <a:spcPct val="150000"/>
                        </a:lnSpc>
                        <a:spcAft>
                          <a:spcPts val="0"/>
                        </a:spcAft>
                      </a:pPr>
                      <a:r>
                        <a:rPr lang="en-IN" sz="1100">
                          <a:effectLst/>
                        </a:rPr>
                        <a:t>50 mA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85549" marR="384969" marT="0" marB="0" anchor="ctr"/>
                </a:tc>
              </a:tr>
              <a:tr h="357035">
                <a:tc>
                  <a:txBody>
                    <a:bodyPr/>
                    <a:lstStyle/>
                    <a:p>
                      <a:pPr algn="just">
                        <a:lnSpc>
                          <a:spcPct val="150000"/>
                        </a:lnSpc>
                        <a:spcAft>
                          <a:spcPts val="0"/>
                        </a:spcAft>
                      </a:pPr>
                      <a:r>
                        <a:rPr lang="en-IN" sz="1100" dirty="0">
                          <a:effectLst/>
                        </a:rPr>
                        <a:t>Flash Memory</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85549" marR="384969" marT="0" marB="0" anchor="ctr"/>
                </a:tc>
                <a:tc>
                  <a:txBody>
                    <a:bodyPr/>
                    <a:lstStyle/>
                    <a:p>
                      <a:pPr algn="just">
                        <a:lnSpc>
                          <a:spcPct val="150000"/>
                        </a:lnSpc>
                        <a:spcAft>
                          <a:spcPts val="0"/>
                        </a:spcAft>
                      </a:pPr>
                      <a:r>
                        <a:rPr lang="en-IN" sz="1100">
                          <a:effectLst/>
                        </a:rPr>
                        <a:t>256 KB of which 8 KB used by bootloader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85549" marR="384969" marT="0" marB="0" anchor="ctr"/>
                </a:tc>
              </a:tr>
              <a:tr h="357035">
                <a:tc>
                  <a:txBody>
                    <a:bodyPr/>
                    <a:lstStyle/>
                    <a:p>
                      <a:pPr algn="just">
                        <a:lnSpc>
                          <a:spcPct val="150000"/>
                        </a:lnSpc>
                        <a:spcAft>
                          <a:spcPts val="0"/>
                        </a:spcAft>
                      </a:pPr>
                      <a:r>
                        <a:rPr lang="en-IN" sz="1100">
                          <a:effectLst/>
                        </a:rPr>
                        <a:t>SRAM</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85549" marR="384969" marT="0" marB="0" anchor="ctr"/>
                </a:tc>
                <a:tc>
                  <a:txBody>
                    <a:bodyPr/>
                    <a:lstStyle/>
                    <a:p>
                      <a:pPr algn="just">
                        <a:lnSpc>
                          <a:spcPct val="150000"/>
                        </a:lnSpc>
                        <a:spcAft>
                          <a:spcPts val="0"/>
                        </a:spcAft>
                      </a:pPr>
                      <a:r>
                        <a:rPr lang="en-IN" sz="1100">
                          <a:effectLst/>
                        </a:rPr>
                        <a:t>8 KB</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85549" marR="384969" marT="0" marB="0" anchor="ctr"/>
                </a:tc>
              </a:tr>
              <a:tr h="357035">
                <a:tc>
                  <a:txBody>
                    <a:bodyPr/>
                    <a:lstStyle/>
                    <a:p>
                      <a:pPr algn="just">
                        <a:lnSpc>
                          <a:spcPct val="150000"/>
                        </a:lnSpc>
                        <a:spcAft>
                          <a:spcPts val="0"/>
                        </a:spcAft>
                      </a:pPr>
                      <a:r>
                        <a:rPr lang="en-IN" sz="1100">
                          <a:effectLst/>
                        </a:rPr>
                        <a:t>EEPROM</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85549" marR="384969" marT="0" marB="0" anchor="ctr"/>
                </a:tc>
                <a:tc>
                  <a:txBody>
                    <a:bodyPr/>
                    <a:lstStyle/>
                    <a:p>
                      <a:pPr algn="just">
                        <a:lnSpc>
                          <a:spcPct val="150000"/>
                        </a:lnSpc>
                        <a:spcAft>
                          <a:spcPts val="0"/>
                        </a:spcAft>
                      </a:pPr>
                      <a:r>
                        <a:rPr lang="en-IN" sz="1100">
                          <a:effectLst/>
                        </a:rPr>
                        <a:t>4 KB</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85549" marR="384969" marT="0" marB="0" anchor="ctr"/>
                </a:tc>
              </a:tr>
              <a:tr h="357035">
                <a:tc>
                  <a:txBody>
                    <a:bodyPr/>
                    <a:lstStyle/>
                    <a:p>
                      <a:pPr algn="just">
                        <a:lnSpc>
                          <a:spcPct val="150000"/>
                        </a:lnSpc>
                        <a:spcAft>
                          <a:spcPts val="0"/>
                        </a:spcAft>
                      </a:pPr>
                      <a:r>
                        <a:rPr lang="en-IN" sz="1100">
                          <a:effectLst/>
                        </a:rPr>
                        <a:t>Clock Speed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85549" marR="384969" marT="0" marB="0" anchor="ctr"/>
                </a:tc>
                <a:tc>
                  <a:txBody>
                    <a:bodyPr/>
                    <a:lstStyle/>
                    <a:p>
                      <a:pPr algn="just">
                        <a:lnSpc>
                          <a:spcPct val="150000"/>
                        </a:lnSpc>
                        <a:spcAft>
                          <a:spcPts val="0"/>
                        </a:spcAft>
                      </a:pPr>
                      <a:r>
                        <a:rPr lang="en-IN" sz="1100">
                          <a:effectLst/>
                        </a:rPr>
                        <a:t>16 MHz</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85549" marR="384969" marT="0" marB="0" anchor="ctr"/>
                </a:tc>
              </a:tr>
              <a:tr h="357035">
                <a:tc>
                  <a:txBody>
                    <a:bodyPr/>
                    <a:lstStyle/>
                    <a:p>
                      <a:pPr algn="just">
                        <a:lnSpc>
                          <a:spcPct val="150000"/>
                        </a:lnSpc>
                        <a:spcAft>
                          <a:spcPts val="0"/>
                        </a:spcAft>
                      </a:pPr>
                      <a:r>
                        <a:rPr lang="en-IN" sz="1100">
                          <a:effectLst/>
                        </a:rPr>
                        <a:t>Length</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85549" marR="384969" marT="0" marB="0" anchor="ctr"/>
                </a:tc>
                <a:tc>
                  <a:txBody>
                    <a:bodyPr/>
                    <a:lstStyle/>
                    <a:p>
                      <a:pPr algn="just">
                        <a:lnSpc>
                          <a:spcPct val="150000"/>
                        </a:lnSpc>
                        <a:spcAft>
                          <a:spcPts val="0"/>
                        </a:spcAft>
                      </a:pPr>
                      <a:r>
                        <a:rPr lang="en-IN" sz="1100">
                          <a:effectLst/>
                        </a:rPr>
                        <a:t>101.52 mm</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85549" marR="384969" marT="0" marB="0" anchor="ctr"/>
                </a:tc>
              </a:tr>
              <a:tr h="357035">
                <a:tc>
                  <a:txBody>
                    <a:bodyPr/>
                    <a:lstStyle/>
                    <a:p>
                      <a:pPr algn="just">
                        <a:lnSpc>
                          <a:spcPct val="150000"/>
                        </a:lnSpc>
                        <a:spcAft>
                          <a:spcPts val="0"/>
                        </a:spcAft>
                      </a:pPr>
                      <a:r>
                        <a:rPr lang="en-IN" sz="1100">
                          <a:effectLst/>
                        </a:rPr>
                        <a:t>Width</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85549" marR="384969" marT="0" marB="0" anchor="ctr"/>
                </a:tc>
                <a:tc>
                  <a:txBody>
                    <a:bodyPr/>
                    <a:lstStyle/>
                    <a:p>
                      <a:pPr algn="just">
                        <a:lnSpc>
                          <a:spcPct val="150000"/>
                        </a:lnSpc>
                        <a:spcAft>
                          <a:spcPts val="0"/>
                        </a:spcAft>
                      </a:pPr>
                      <a:r>
                        <a:rPr lang="en-IN" sz="1100">
                          <a:effectLst/>
                        </a:rPr>
                        <a:t>53.3 mm</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85549" marR="384969" marT="0" marB="0" anchor="ctr"/>
                </a:tc>
              </a:tr>
              <a:tr h="357035">
                <a:tc>
                  <a:txBody>
                    <a:bodyPr/>
                    <a:lstStyle/>
                    <a:p>
                      <a:pPr algn="just">
                        <a:lnSpc>
                          <a:spcPct val="150000"/>
                        </a:lnSpc>
                        <a:spcAft>
                          <a:spcPts val="0"/>
                        </a:spcAft>
                      </a:pPr>
                      <a:r>
                        <a:rPr lang="en-IN" sz="1100">
                          <a:effectLst/>
                        </a:rPr>
                        <a:t>Weight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85549" marR="384969" marT="0" marB="0" anchor="ctr"/>
                </a:tc>
                <a:tc>
                  <a:txBody>
                    <a:bodyPr/>
                    <a:lstStyle/>
                    <a:p>
                      <a:pPr algn="just">
                        <a:lnSpc>
                          <a:spcPct val="150000"/>
                        </a:lnSpc>
                        <a:spcAft>
                          <a:spcPts val="0"/>
                        </a:spcAft>
                      </a:pPr>
                      <a:r>
                        <a:rPr lang="en-IN" sz="1100" dirty="0">
                          <a:effectLst/>
                        </a:rPr>
                        <a:t>37 g</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85549" marR="384969" marT="0" marB="0" anchor="ctr"/>
                </a:tc>
              </a:tr>
            </a:tbl>
          </a:graphicData>
        </a:graphic>
      </p:graphicFrame>
    </p:spTree>
    <p:extLst>
      <p:ext uri="{BB962C8B-B14F-4D97-AF65-F5344CB8AC3E}">
        <p14:creationId xmlns:p14="http://schemas.microsoft.com/office/powerpoint/2010/main" val="2912847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9233" y="1248157"/>
            <a:ext cx="4879199" cy="823912"/>
          </a:xfrm>
        </p:spPr>
        <p:txBody>
          <a:bodyPr/>
          <a:lstStyle/>
          <a:p>
            <a:r>
              <a:rPr lang="en-IN" dirty="0" smtClean="0"/>
              <a:t>Ultrasonic sensor</a:t>
            </a:r>
            <a:endParaRPr lang="en-IN" dirty="0"/>
          </a:p>
        </p:txBody>
      </p:sp>
      <p:sp>
        <p:nvSpPr>
          <p:cNvPr id="5" name="Text Placeholder 4"/>
          <p:cNvSpPr>
            <a:spLocks noGrp="1"/>
          </p:cNvSpPr>
          <p:nvPr>
            <p:ph type="body" sz="quarter" idx="3"/>
          </p:nvPr>
        </p:nvSpPr>
        <p:spPr>
          <a:xfrm>
            <a:off x="6358460" y="1248157"/>
            <a:ext cx="4865554" cy="823912"/>
          </a:xfrm>
        </p:spPr>
        <p:txBody>
          <a:bodyPr/>
          <a:lstStyle/>
          <a:p>
            <a:r>
              <a:rPr lang="en-IN" dirty="0" smtClean="0"/>
              <a:t>               IR sensor</a:t>
            </a:r>
            <a:endParaRPr lang="en-IN" dirty="0"/>
          </a:p>
        </p:txBody>
      </p:sp>
      <p:pic>
        <p:nvPicPr>
          <p:cNvPr id="10" name="Content Placeholder 9"/>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048046" y="2728685"/>
            <a:ext cx="2879725" cy="2017033"/>
          </a:xfrm>
        </p:spPr>
      </p:pic>
      <p:pic>
        <p:nvPicPr>
          <p:cNvPr id="9" name="Content Placeholder 8"/>
          <p:cNvPicPr>
            <a:picLocks noGrp="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1284482" y="2728686"/>
            <a:ext cx="2706945" cy="2017033"/>
          </a:xfrm>
          <a:prstGeom prst="rect">
            <a:avLst/>
          </a:prstGeom>
        </p:spPr>
      </p:pic>
    </p:spTree>
    <p:extLst>
      <p:ext uri="{BB962C8B-B14F-4D97-AF65-F5344CB8AC3E}">
        <p14:creationId xmlns:p14="http://schemas.microsoft.com/office/powerpoint/2010/main" val="3643019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50233" y="591610"/>
            <a:ext cx="4879199" cy="823912"/>
          </a:xfrm>
        </p:spPr>
        <p:txBody>
          <a:bodyPr/>
          <a:lstStyle/>
          <a:p>
            <a:pPr algn="ctr"/>
            <a:r>
              <a:rPr lang="en-IN" dirty="0" smtClean="0"/>
              <a:t>GSM Modem</a:t>
            </a:r>
            <a:endParaRPr lang="en-IN" dirty="0"/>
          </a:p>
        </p:txBody>
      </p:sp>
      <p:sp>
        <p:nvSpPr>
          <p:cNvPr id="5" name="Text Placeholder 4"/>
          <p:cNvSpPr>
            <a:spLocks noGrp="1"/>
          </p:cNvSpPr>
          <p:nvPr>
            <p:ph type="body" sz="quarter" idx="3"/>
          </p:nvPr>
        </p:nvSpPr>
        <p:spPr>
          <a:xfrm>
            <a:off x="6329432" y="549805"/>
            <a:ext cx="4865554" cy="823912"/>
          </a:xfrm>
        </p:spPr>
        <p:txBody>
          <a:bodyPr/>
          <a:lstStyle/>
          <a:p>
            <a:pPr algn="ctr"/>
            <a:r>
              <a:rPr lang="en-IN" dirty="0" smtClean="0"/>
              <a:t>L293D</a:t>
            </a:r>
            <a:endParaRPr lang="en-IN" dirty="0"/>
          </a:p>
        </p:txBody>
      </p:sp>
      <p:pic>
        <p:nvPicPr>
          <p:cNvPr id="7" name="Content Placeholder 6"/>
          <p:cNvPicPr>
            <a:picLocks noGrp="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450233" y="1924504"/>
            <a:ext cx="4126882" cy="3634468"/>
          </a:xfrm>
          <a:prstGeom prst="rect">
            <a:avLst/>
          </a:prstGeom>
        </p:spPr>
      </p:pic>
      <p:pic>
        <p:nvPicPr>
          <p:cNvPr id="8" name="Content Placeholder 7" descr="pins diagram l293d.jpg"/>
          <p:cNvPicPr>
            <a:picLocks noGrp="1"/>
          </p:cNvPicPr>
          <p:nvPr>
            <p:ph sz="quarter" idx="4"/>
          </p:nvPr>
        </p:nvPicPr>
        <p:blipFill>
          <a:blip r:embed="rId3"/>
          <a:stretch>
            <a:fillRect/>
          </a:stretch>
        </p:blipFill>
        <p:spPr>
          <a:xfrm>
            <a:off x="7016300" y="1924504"/>
            <a:ext cx="3753300" cy="3635225"/>
          </a:xfrm>
          <a:prstGeom prst="rect">
            <a:avLst/>
          </a:prstGeom>
        </p:spPr>
      </p:pic>
    </p:spTree>
    <p:extLst>
      <p:ext uri="{BB962C8B-B14F-4D97-AF65-F5344CB8AC3E}">
        <p14:creationId xmlns:p14="http://schemas.microsoft.com/office/powerpoint/2010/main" val="3943883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Design</a:t>
            </a:r>
            <a:endParaRPr lang="en-IN" dirty="0"/>
          </a:p>
        </p:txBody>
      </p:sp>
      <p:sp>
        <p:nvSpPr>
          <p:cNvPr id="3" name="Content Placeholder 2"/>
          <p:cNvSpPr>
            <a:spLocks noGrp="1"/>
          </p:cNvSpPr>
          <p:nvPr>
            <p:ph idx="1"/>
          </p:nvPr>
        </p:nvSpPr>
        <p:spPr/>
        <p:txBody>
          <a:bodyPr/>
          <a:lstStyle/>
          <a:p>
            <a:pPr marL="0" indent="0">
              <a:buNone/>
            </a:pPr>
            <a:r>
              <a:rPr lang="en-IN" b="1" dirty="0" smtClean="0">
                <a:solidFill>
                  <a:srgbClr val="FFFF00"/>
                </a:solidFill>
              </a:rPr>
              <a:t>Module1:</a:t>
            </a:r>
            <a:r>
              <a:rPr lang="en-IN" dirty="0" smtClean="0"/>
              <a:t>Garbage level Detection</a:t>
            </a:r>
          </a:p>
          <a:p>
            <a:pPr marL="0" indent="0">
              <a:buNone/>
            </a:pPr>
            <a:r>
              <a:rPr lang="en-IN" dirty="0" smtClean="0"/>
              <a:t>Ultrasonic Sensor is used for the garbage level detection in the dustbin. When the dustbin is full, it sends the message indicating the status of the dustbin through GSM modem</a:t>
            </a:r>
          </a:p>
          <a:p>
            <a:pPr marL="0" indent="0">
              <a:buNone/>
            </a:pPr>
            <a:r>
              <a:rPr lang="en-IN" b="1" dirty="0" smtClean="0">
                <a:solidFill>
                  <a:srgbClr val="FFFF00"/>
                </a:solidFill>
              </a:rPr>
              <a:t>Module2:</a:t>
            </a:r>
            <a:r>
              <a:rPr lang="en-IN" dirty="0" smtClean="0"/>
              <a:t>Motion of the dustbin in the predefined path. </a:t>
            </a:r>
          </a:p>
          <a:p>
            <a:pPr marL="0" indent="0">
              <a:buNone/>
            </a:pPr>
            <a:r>
              <a:rPr lang="en-IN" dirty="0" smtClean="0"/>
              <a:t>The dustbin moves in the predefined path to reach the lager container. This is enabled by the hardware setup consisting of power supply, DC motors and wheels. </a:t>
            </a:r>
          </a:p>
        </p:txBody>
      </p:sp>
    </p:spTree>
    <p:extLst>
      <p:ext uri="{BB962C8B-B14F-4D97-AF65-F5344CB8AC3E}">
        <p14:creationId xmlns:p14="http://schemas.microsoft.com/office/powerpoint/2010/main" val="17411892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3815</TotalTime>
  <Words>846</Words>
  <Application>Microsoft Office PowerPoint</Application>
  <PresentationFormat>Widescreen</PresentationFormat>
  <Paragraphs>91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Bookman Old Style</vt:lpstr>
      <vt:lpstr>Calibri</vt:lpstr>
      <vt:lpstr>Rockwell</vt:lpstr>
      <vt:lpstr>Times New Roman</vt:lpstr>
      <vt:lpstr>Damask</vt:lpstr>
      <vt:lpstr>Smart Dustbin </vt:lpstr>
      <vt:lpstr>ABSTRACT</vt:lpstr>
      <vt:lpstr>CONTENTS</vt:lpstr>
      <vt:lpstr>Background research</vt:lpstr>
      <vt:lpstr>System analysis</vt:lpstr>
      <vt:lpstr>    Arduino Board </vt:lpstr>
      <vt:lpstr>PowerPoint Presentation</vt:lpstr>
      <vt:lpstr>PowerPoint Presentation</vt:lpstr>
      <vt:lpstr>System Design</vt:lpstr>
      <vt:lpstr>PowerPoint Presentation</vt:lpstr>
      <vt:lpstr>PowerPoint Presentation</vt:lpstr>
      <vt:lpstr>PowerPoint Presentation</vt:lpstr>
      <vt:lpstr>Implementation</vt:lpstr>
      <vt:lpstr>result</vt:lpstr>
      <vt:lpstr>Feasibility</vt:lpstr>
      <vt:lpstr>Future scope</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Dustbin </dc:title>
  <dc:creator>Bhuvana Shivamurthy</dc:creator>
  <cp:lastModifiedBy>Bhuvana Shivamurthy</cp:lastModifiedBy>
  <cp:revision>33</cp:revision>
  <dcterms:created xsi:type="dcterms:W3CDTF">2016-05-09T18:07:18Z</dcterms:created>
  <dcterms:modified xsi:type="dcterms:W3CDTF">2016-06-25T15:08:01Z</dcterms:modified>
</cp:coreProperties>
</file>