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23"/>
  </p:notesMasterIdLst>
  <p:sldIdLst>
    <p:sldId id="257" r:id="rId2"/>
    <p:sldId id="258" r:id="rId3"/>
    <p:sldId id="259" r:id="rId4"/>
    <p:sldId id="260" r:id="rId5"/>
    <p:sldId id="262" r:id="rId6"/>
    <p:sldId id="263" r:id="rId7"/>
    <p:sldId id="265" r:id="rId8"/>
    <p:sldId id="267" r:id="rId9"/>
    <p:sldId id="268" r:id="rId10"/>
    <p:sldId id="269" r:id="rId11"/>
    <p:sldId id="281" r:id="rId12"/>
    <p:sldId id="275" r:id="rId13"/>
    <p:sldId id="284" r:id="rId14"/>
    <p:sldId id="272" r:id="rId15"/>
    <p:sldId id="273" r:id="rId16"/>
    <p:sldId id="274" r:id="rId17"/>
    <p:sldId id="277" r:id="rId18"/>
    <p:sldId id="280" r:id="rId19"/>
    <p:sldId id="279" r:id="rId20"/>
    <p:sldId id="283" r:id="rId21"/>
    <p:sldId id="26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374"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85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85ED7D-9D75-4D74-895F-CC46B462C472}" type="datetimeFigureOut">
              <a:rPr lang="en-US" smtClean="0"/>
              <a:pPr/>
              <a:t>6/9/2016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C4FDBC-93EA-41A8-A286-01C68B80B730}" type="slidenum">
              <a:rPr lang="en-US" smtClean="0"/>
              <a:pPr/>
              <a:t>‹#›</a:t>
            </a:fld>
            <a:endParaRPr lang="en-US" dirty="0"/>
          </a:p>
        </p:txBody>
      </p:sp>
    </p:spTree>
    <p:extLst>
      <p:ext uri="{BB962C8B-B14F-4D97-AF65-F5344CB8AC3E}">
        <p14:creationId xmlns:p14="http://schemas.microsoft.com/office/powerpoint/2010/main" val="12568456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CC4FDBC-93EA-41A8-A286-01C68B80B730}" type="slidenum">
              <a:rPr lang="en-US" smtClean="0"/>
              <a:pPr/>
              <a:t>12</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92395FC3-BF3B-42AD-AA56-49BDFFE0C429}" type="datetimeFigureOut">
              <a:rPr lang="en-US" smtClean="0"/>
              <a:pPr/>
              <a:t>6/9/2016</a:t>
            </a:fld>
            <a:endParaRPr lang="en-US" dirty="0"/>
          </a:p>
        </p:txBody>
      </p:sp>
      <p:sp>
        <p:nvSpPr>
          <p:cNvPr id="20" name="Footer Placeholder 19"/>
          <p:cNvSpPr>
            <a:spLocks noGrp="1"/>
          </p:cNvSpPr>
          <p:nvPr>
            <p:ph type="ftr" sz="quarter" idx="11"/>
          </p:nvPr>
        </p:nvSpPr>
        <p:spPr/>
        <p:txBody>
          <a:bodyPr/>
          <a:lstStyle>
            <a:extLst/>
          </a:lstStyle>
          <a:p>
            <a:endParaRPr lang="en-US" dirty="0"/>
          </a:p>
        </p:txBody>
      </p:sp>
      <p:sp>
        <p:nvSpPr>
          <p:cNvPr id="10" name="Slide Number Placeholder 9"/>
          <p:cNvSpPr>
            <a:spLocks noGrp="1"/>
          </p:cNvSpPr>
          <p:nvPr>
            <p:ph type="sldNum" sz="quarter" idx="12"/>
          </p:nvPr>
        </p:nvSpPr>
        <p:spPr/>
        <p:txBody>
          <a:bodyPr/>
          <a:lstStyle>
            <a:extLst/>
          </a:lstStyle>
          <a:p>
            <a:fld id="{E3265255-BDE6-474C-B682-028B5FC65C9F}" type="slidenum">
              <a:rPr lang="en-US" smtClean="0"/>
              <a:pPr/>
              <a:t>‹#›</a:t>
            </a:fld>
            <a:endParaRPr lang="en-US" dirty="0"/>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2395FC3-BF3B-42AD-AA56-49BDFFE0C429}" type="datetimeFigureOut">
              <a:rPr lang="en-US" smtClean="0"/>
              <a:pPr/>
              <a:t>6/9/2016</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E3265255-BDE6-474C-B682-028B5FC65C9F}"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2395FC3-BF3B-42AD-AA56-49BDFFE0C429}" type="datetimeFigureOut">
              <a:rPr lang="en-US" smtClean="0"/>
              <a:pPr/>
              <a:t>6/9/2016</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E3265255-BDE6-474C-B682-028B5FC65C9F}"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2395FC3-BF3B-42AD-AA56-49BDFFE0C429}" type="datetimeFigureOut">
              <a:rPr lang="en-US" smtClean="0"/>
              <a:pPr/>
              <a:t>6/9/2016</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E3265255-BDE6-474C-B682-028B5FC65C9F}"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92395FC3-BF3B-42AD-AA56-49BDFFE0C429}" type="datetimeFigureOut">
              <a:rPr lang="en-US" smtClean="0"/>
              <a:pPr/>
              <a:t>6/9/2016</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E3265255-BDE6-474C-B682-028B5FC65C9F}" type="slidenum">
              <a:rPr lang="en-US" smtClean="0"/>
              <a:pPr/>
              <a:t>‹#›</a:t>
            </a:fld>
            <a:endParaRPr lang="en-US" dirty="0"/>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2395FC3-BF3B-42AD-AA56-49BDFFE0C429}" type="datetimeFigureOut">
              <a:rPr lang="en-US" smtClean="0"/>
              <a:pPr/>
              <a:t>6/9/2016</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E3265255-BDE6-474C-B682-028B5FC65C9F}"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92395FC3-BF3B-42AD-AA56-49BDFFE0C429}" type="datetimeFigureOut">
              <a:rPr lang="en-US" smtClean="0"/>
              <a:pPr/>
              <a:t>6/9/2016</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E3265255-BDE6-474C-B682-028B5FC65C9F}"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92395FC3-BF3B-42AD-AA56-49BDFFE0C429}" type="datetimeFigureOut">
              <a:rPr lang="en-US" smtClean="0"/>
              <a:pPr/>
              <a:t>6/9/2016</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E3265255-BDE6-474C-B682-028B5FC65C9F}"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92395FC3-BF3B-42AD-AA56-49BDFFE0C429}" type="datetimeFigureOut">
              <a:rPr lang="en-US" smtClean="0"/>
              <a:pPr/>
              <a:t>6/9/2016</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E3265255-BDE6-474C-B682-028B5FC65C9F}" type="slidenum">
              <a:rPr lang="en-US" smtClean="0"/>
              <a:pPr/>
              <a:t>‹#›</a:t>
            </a:fld>
            <a:endParaRPr lang="en-US" dirty="0"/>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2395FC3-BF3B-42AD-AA56-49BDFFE0C429}" type="datetimeFigureOut">
              <a:rPr lang="en-US" smtClean="0"/>
              <a:pPr/>
              <a:t>6/9/2016</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E3265255-BDE6-474C-B682-028B5FC65C9F}"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92395FC3-BF3B-42AD-AA56-49BDFFE0C429}" type="datetimeFigureOut">
              <a:rPr lang="en-US" smtClean="0"/>
              <a:pPr/>
              <a:t>6/9/2016</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E3265255-BDE6-474C-B682-028B5FC65C9F}" type="slidenum">
              <a:rPr lang="en-US" smtClean="0"/>
              <a:pPr/>
              <a:t>‹#›</a:t>
            </a:fld>
            <a:endParaRPr lang="en-US" dirty="0"/>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92395FC3-BF3B-42AD-AA56-49BDFFE0C429}" type="datetimeFigureOut">
              <a:rPr lang="en-US" smtClean="0"/>
              <a:pPr/>
              <a:t>6/9/2016</a:t>
            </a:fld>
            <a:endParaRPr lang="en-US" dirty="0"/>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dirty="0"/>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E3265255-BDE6-474C-B682-028B5FC65C9F}" type="slidenum">
              <a:rPr lang="en-US" smtClean="0"/>
              <a:pPr/>
              <a:t>‹#›</a:t>
            </a:fld>
            <a:endParaRPr lang="en-US" dirty="0"/>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txBox="1">
            <a:spLocks noChangeArrowheads="1"/>
          </p:cNvSpPr>
          <p:nvPr/>
        </p:nvSpPr>
        <p:spPr bwMode="auto">
          <a:xfrm>
            <a:off x="1143000" y="2171005"/>
            <a:ext cx="7924800" cy="990600"/>
          </a:xfrm>
          <a:prstGeom prst="rect">
            <a:avLst/>
          </a:prstGeom>
          <a:noFill/>
          <a:ln w="9525">
            <a:noFill/>
            <a:miter lim="800000"/>
            <a:headEnd/>
            <a:tailEnd/>
          </a:ln>
          <a:effectLst/>
        </p:spPr>
        <p:txBody>
          <a:bodyPr anchor="b"/>
          <a:lstStyle/>
          <a:p>
            <a:pPr algn="ctr">
              <a:defRPr/>
            </a:pPr>
            <a:r>
              <a:rPr lang="en-US" sz="3200" b="1" i="1" kern="0" dirty="0" smtClean="0">
                <a:solidFill>
                  <a:srgbClr val="C00000"/>
                </a:solidFill>
                <a:latin typeface="Times New Roman" panose="02020603050405020304" pitchFamily="18" charset="0"/>
                <a:ea typeface="+mj-ea"/>
                <a:cs typeface="Times New Roman" pitchFamily="18" charset="0"/>
              </a:rPr>
              <a:t>“</a:t>
            </a:r>
            <a:r>
              <a:rPr lang="en-US" sz="2800" b="1" i="1" kern="0" dirty="0" smtClean="0">
                <a:solidFill>
                  <a:srgbClr val="C00000"/>
                </a:solidFill>
                <a:latin typeface="Times New Roman" panose="02020603050405020304" pitchFamily="18" charset="0"/>
                <a:ea typeface="+mj-ea"/>
                <a:cs typeface="Times New Roman" pitchFamily="18" charset="0"/>
              </a:rPr>
              <a:t>HOME AUTOMATION USING ARDUINO</a:t>
            </a:r>
            <a:r>
              <a:rPr lang="en-US" sz="3200" b="1" i="1" kern="0" dirty="0" smtClean="0">
                <a:solidFill>
                  <a:srgbClr val="C00000"/>
                </a:solidFill>
                <a:latin typeface="Times New Roman" panose="02020603050405020304" pitchFamily="18" charset="0"/>
                <a:ea typeface="+mj-ea"/>
                <a:cs typeface="Times New Roman" pitchFamily="18" charset="0"/>
              </a:rPr>
              <a:t>”</a:t>
            </a:r>
            <a:endParaRPr lang="en-US" sz="3200" b="1" i="1" kern="0" dirty="0">
              <a:solidFill>
                <a:srgbClr val="C00000"/>
              </a:solidFill>
              <a:latin typeface="Times New Roman" pitchFamily="18" charset="0"/>
              <a:ea typeface="+mj-ea"/>
              <a:cs typeface="Times New Roman" pitchFamily="18" charset="0"/>
            </a:endParaRPr>
          </a:p>
        </p:txBody>
      </p:sp>
      <p:sp>
        <p:nvSpPr>
          <p:cNvPr id="7" name="TextBox 6"/>
          <p:cNvSpPr txBox="1">
            <a:spLocks noChangeArrowheads="1"/>
          </p:cNvSpPr>
          <p:nvPr/>
        </p:nvSpPr>
        <p:spPr bwMode="auto">
          <a:xfrm>
            <a:off x="1685925" y="300763"/>
            <a:ext cx="7153275" cy="1077218"/>
          </a:xfrm>
          <a:prstGeom prst="rect">
            <a:avLst/>
          </a:prstGeom>
          <a:noFill/>
          <a:ln w="9525">
            <a:noFill/>
            <a:miter lim="800000"/>
            <a:headEnd/>
            <a:tailEnd/>
          </a:ln>
        </p:spPr>
        <p:txBody>
          <a:bodyPr wrap="square">
            <a:spAutoFit/>
          </a:bodyPr>
          <a:lstStyle/>
          <a:p>
            <a:pPr algn="ctr"/>
            <a:r>
              <a:rPr lang="en-US" sz="3200" b="1" dirty="0" smtClean="0">
                <a:solidFill>
                  <a:srgbClr val="002060"/>
                </a:solidFill>
                <a:latin typeface="Times New Roman" pitchFamily="18" charset="0"/>
                <a:ea typeface="Times New Roman" pitchFamily="18" charset="0"/>
                <a:cs typeface="Times New Roman" pitchFamily="18" charset="0"/>
              </a:rPr>
              <a:t>PES Institute of Technology and Management</a:t>
            </a:r>
            <a:endParaRPr lang="en-IN" sz="3200" dirty="0">
              <a:solidFill>
                <a:srgbClr val="002060"/>
              </a:solidFill>
              <a:latin typeface="Times New Roman" pitchFamily="18" charset="0"/>
              <a:ea typeface="Times New Roman" pitchFamily="18" charset="0"/>
              <a:cs typeface="Times New Roman" pitchFamily="18" charset="0"/>
            </a:endParaRPr>
          </a:p>
        </p:txBody>
      </p:sp>
      <p:sp>
        <p:nvSpPr>
          <p:cNvPr id="8" name="Rectangle 5"/>
          <p:cNvSpPr>
            <a:spLocks noChangeArrowheads="1"/>
          </p:cNvSpPr>
          <p:nvPr/>
        </p:nvSpPr>
        <p:spPr bwMode="auto">
          <a:xfrm>
            <a:off x="4473575" y="3210818"/>
            <a:ext cx="1698625" cy="417422"/>
          </a:xfrm>
          <a:prstGeom prst="rect">
            <a:avLst/>
          </a:prstGeom>
          <a:noFill/>
          <a:ln w="9525">
            <a:noFill/>
            <a:miter lim="800000"/>
            <a:headEnd/>
            <a:tailEnd/>
          </a:ln>
        </p:spPr>
        <p:txBody>
          <a:bodyPr wrap="square">
            <a:spAutoFit/>
          </a:bodyPr>
          <a:lstStyle/>
          <a:p>
            <a:pPr>
              <a:lnSpc>
                <a:spcPct val="150000"/>
              </a:lnSpc>
              <a:defRPr/>
            </a:pPr>
            <a:r>
              <a:rPr lang="en-US" sz="1600" b="1" dirty="0">
                <a:solidFill>
                  <a:srgbClr val="7030A0"/>
                </a:solidFill>
                <a:latin typeface="Times New Roman" pitchFamily="18" charset="0"/>
                <a:ea typeface="Times New Roman" pitchFamily="18" charset="0"/>
                <a:cs typeface="Times New Roman" pitchFamily="18" charset="0"/>
              </a:rPr>
              <a:t>Presented by</a:t>
            </a:r>
            <a:endParaRPr lang="en-US" sz="1600" dirty="0">
              <a:solidFill>
                <a:srgbClr val="7030A0"/>
              </a:solidFill>
              <a:latin typeface="Times New Roman" pitchFamily="18" charset="0"/>
              <a:ea typeface="Times New Roman" pitchFamily="18" charset="0"/>
              <a:cs typeface="Times New Roman" pitchFamily="18" charset="0"/>
            </a:endParaRPr>
          </a:p>
        </p:txBody>
      </p:sp>
      <p:sp>
        <p:nvSpPr>
          <p:cNvPr id="9" name="Rectangle 7"/>
          <p:cNvSpPr>
            <a:spLocks noChangeArrowheads="1"/>
          </p:cNvSpPr>
          <p:nvPr/>
        </p:nvSpPr>
        <p:spPr bwMode="auto">
          <a:xfrm>
            <a:off x="914400" y="5144968"/>
            <a:ext cx="2947988" cy="458074"/>
          </a:xfrm>
          <a:prstGeom prst="rect">
            <a:avLst/>
          </a:prstGeom>
          <a:noFill/>
          <a:ln w="9525">
            <a:noFill/>
            <a:miter lim="800000"/>
            <a:headEnd/>
            <a:tailEnd/>
          </a:ln>
        </p:spPr>
        <p:txBody>
          <a:bodyPr>
            <a:spAutoFit/>
          </a:bodyPr>
          <a:lstStyle/>
          <a:p>
            <a:pPr algn="ctr">
              <a:lnSpc>
                <a:spcPct val="150000"/>
              </a:lnSpc>
              <a:defRPr/>
            </a:pPr>
            <a:r>
              <a:rPr lang="en-US" b="1" dirty="0" smtClean="0">
                <a:solidFill>
                  <a:srgbClr val="7030A0"/>
                </a:solidFill>
                <a:latin typeface="Times New Roman" pitchFamily="18" charset="0"/>
                <a:ea typeface="Times New Roman" pitchFamily="18" charset="0"/>
                <a:cs typeface="Times New Roman" pitchFamily="18" charset="0"/>
              </a:rPr>
              <a:t>Under </a:t>
            </a:r>
            <a:r>
              <a:rPr lang="en-US" b="1" dirty="0">
                <a:solidFill>
                  <a:srgbClr val="7030A0"/>
                </a:solidFill>
                <a:latin typeface="Times New Roman" pitchFamily="18" charset="0"/>
                <a:ea typeface="Times New Roman" pitchFamily="18" charset="0"/>
                <a:cs typeface="Times New Roman" pitchFamily="18" charset="0"/>
              </a:rPr>
              <a:t>the Guidance of </a:t>
            </a:r>
            <a:endParaRPr lang="en-US" dirty="0">
              <a:solidFill>
                <a:srgbClr val="7030A0"/>
              </a:solidFill>
              <a:latin typeface="Times New Roman" pitchFamily="18" charset="0"/>
              <a:ea typeface="Times New Roman" pitchFamily="18" charset="0"/>
              <a:cs typeface="Times New Roman" pitchFamily="18" charset="0"/>
            </a:endParaRPr>
          </a:p>
        </p:txBody>
      </p:sp>
      <p:sp>
        <p:nvSpPr>
          <p:cNvPr id="10" name="TextBox 16"/>
          <p:cNvSpPr txBox="1">
            <a:spLocks noChangeArrowheads="1"/>
          </p:cNvSpPr>
          <p:nvPr/>
        </p:nvSpPr>
        <p:spPr bwMode="auto">
          <a:xfrm>
            <a:off x="1685925" y="3844359"/>
            <a:ext cx="6781800" cy="1077218"/>
          </a:xfrm>
          <a:prstGeom prst="rect">
            <a:avLst/>
          </a:prstGeom>
          <a:noFill/>
          <a:ln w="9525">
            <a:noFill/>
            <a:miter lim="800000"/>
            <a:headEnd/>
            <a:tailEnd/>
          </a:ln>
        </p:spPr>
        <p:txBody>
          <a:bodyPr wrap="square">
            <a:spAutoFit/>
          </a:bodyPr>
          <a:lstStyle/>
          <a:p>
            <a:pPr algn="ctr">
              <a:defRPr/>
            </a:pPr>
            <a:r>
              <a:rPr lang="en-US" sz="1600" b="1" dirty="0">
                <a:solidFill>
                  <a:schemeClr val="accent1">
                    <a:lumMod val="75000"/>
                  </a:schemeClr>
                </a:solidFill>
                <a:latin typeface="Times New Roman" pitchFamily="18" charset="0"/>
                <a:cs typeface="Times New Roman" pitchFamily="18" charset="0"/>
              </a:rPr>
              <a:t>Ms. APOORVA P                                         </a:t>
            </a:r>
            <a:r>
              <a:rPr lang="en-US" sz="1600" b="1" dirty="0" smtClean="0">
                <a:solidFill>
                  <a:schemeClr val="accent1">
                    <a:lumMod val="75000"/>
                  </a:schemeClr>
                </a:solidFill>
                <a:latin typeface="Times New Roman" pitchFamily="18" charset="0"/>
                <a:cs typeface="Times New Roman" pitchFamily="18" charset="0"/>
              </a:rPr>
              <a:t>4PM11CS012</a:t>
            </a:r>
          </a:p>
          <a:p>
            <a:pPr algn="ctr">
              <a:defRPr/>
            </a:pPr>
            <a:r>
              <a:rPr lang="en-US" sz="1600" b="1" dirty="0" smtClean="0">
                <a:solidFill>
                  <a:schemeClr val="accent1">
                    <a:lumMod val="75000"/>
                  </a:schemeClr>
                </a:solidFill>
                <a:latin typeface="Times New Roman" pitchFamily="18" charset="0"/>
                <a:cs typeface="Times New Roman" pitchFamily="18" charset="0"/>
              </a:rPr>
              <a:t>Ms. ARSHIYA TABASSUM                      4PM12CS012</a:t>
            </a:r>
          </a:p>
          <a:p>
            <a:pPr algn="ctr">
              <a:defRPr/>
            </a:pPr>
            <a:r>
              <a:rPr lang="en-US" sz="1600" b="1" dirty="0" smtClean="0">
                <a:solidFill>
                  <a:schemeClr val="accent1">
                    <a:lumMod val="75000"/>
                  </a:schemeClr>
                </a:solidFill>
                <a:latin typeface="Times New Roman" pitchFamily="18" charset="0"/>
                <a:cs typeface="Times New Roman" pitchFamily="18" charset="0"/>
              </a:rPr>
              <a:t>Ms. B.Y SIRI                                               4PM12CS018</a:t>
            </a:r>
          </a:p>
          <a:p>
            <a:pPr algn="ctr">
              <a:defRPr/>
            </a:pPr>
            <a:r>
              <a:rPr lang="en-US" sz="1600" b="1" dirty="0" smtClean="0">
                <a:solidFill>
                  <a:schemeClr val="accent1">
                    <a:lumMod val="75000"/>
                  </a:schemeClr>
                </a:solidFill>
                <a:latin typeface="Times New Roman" pitchFamily="18" charset="0"/>
                <a:cs typeface="Times New Roman" pitchFamily="18" charset="0"/>
              </a:rPr>
              <a:t>Mr. MOHAMMED SALMAN                   4PM12CS045</a:t>
            </a:r>
          </a:p>
        </p:txBody>
      </p:sp>
      <p:sp>
        <p:nvSpPr>
          <p:cNvPr id="12" name="Rectangle 17"/>
          <p:cNvSpPr>
            <a:spLocks noChangeArrowheads="1"/>
          </p:cNvSpPr>
          <p:nvPr/>
        </p:nvSpPr>
        <p:spPr bwMode="auto">
          <a:xfrm>
            <a:off x="4945063" y="5703193"/>
            <a:ext cx="4275137" cy="584775"/>
          </a:xfrm>
          <a:prstGeom prst="rect">
            <a:avLst/>
          </a:prstGeom>
          <a:noFill/>
          <a:ln w="9525">
            <a:noFill/>
            <a:miter lim="800000"/>
            <a:headEnd/>
            <a:tailEnd/>
          </a:ln>
        </p:spPr>
        <p:txBody>
          <a:bodyPr wrap="square">
            <a:spAutoFit/>
          </a:bodyPr>
          <a:lstStyle/>
          <a:p>
            <a:pPr algn="ctr">
              <a:defRPr/>
            </a:pPr>
            <a:r>
              <a:rPr lang="en-US" sz="1600" b="1" dirty="0">
                <a:solidFill>
                  <a:schemeClr val="accent3">
                    <a:lumMod val="75000"/>
                  </a:schemeClr>
                </a:solidFill>
                <a:latin typeface="Times New Roman" pitchFamily="18" charset="0"/>
                <a:cs typeface="Times New Roman" pitchFamily="18" charset="0"/>
              </a:rPr>
              <a:t> </a:t>
            </a:r>
            <a:r>
              <a:rPr lang="en-US" sz="1600" b="1" dirty="0" smtClean="0">
                <a:solidFill>
                  <a:schemeClr val="accent3">
                    <a:lumMod val="75000"/>
                  </a:schemeClr>
                </a:solidFill>
                <a:latin typeface="Times New Roman" pitchFamily="18" charset="0"/>
                <a:cs typeface="Times New Roman" pitchFamily="18" charset="0"/>
              </a:rPr>
              <a:t>                            Mrs. PRATHIBA  S</a:t>
            </a:r>
          </a:p>
          <a:p>
            <a:pPr algn="ctr">
              <a:defRPr/>
            </a:pPr>
            <a:r>
              <a:rPr lang="en-US" sz="1600" b="1" dirty="0" smtClean="0">
                <a:solidFill>
                  <a:schemeClr val="accent3">
                    <a:lumMod val="75000"/>
                  </a:schemeClr>
                </a:solidFill>
                <a:latin typeface="Times New Roman" pitchFamily="18" charset="0"/>
                <a:ea typeface="Times New Roman" pitchFamily="18" charset="0"/>
                <a:cs typeface="Times New Roman" pitchFamily="18" charset="0"/>
              </a:rPr>
              <a:t>                         Mrs. NAYANA K</a:t>
            </a:r>
            <a:endParaRPr lang="en-US" sz="1400" b="1" dirty="0">
              <a:solidFill>
                <a:schemeClr val="accent3">
                  <a:lumMod val="75000"/>
                </a:schemeClr>
              </a:solidFill>
              <a:latin typeface="Times New Roman" pitchFamily="18" charset="0"/>
              <a:ea typeface="Times New Roman" pitchFamily="18" charset="0"/>
              <a:cs typeface="Times New Roman" pitchFamily="18" charset="0"/>
            </a:endParaRPr>
          </a:p>
        </p:txBody>
      </p:sp>
      <p:sp>
        <p:nvSpPr>
          <p:cNvPr id="13" name="Rectangle 18"/>
          <p:cNvSpPr>
            <a:spLocks noChangeArrowheads="1"/>
          </p:cNvSpPr>
          <p:nvPr/>
        </p:nvSpPr>
        <p:spPr bwMode="auto">
          <a:xfrm>
            <a:off x="623887" y="5725418"/>
            <a:ext cx="3871913" cy="584775"/>
          </a:xfrm>
          <a:prstGeom prst="rect">
            <a:avLst/>
          </a:prstGeom>
          <a:noFill/>
          <a:ln w="9525">
            <a:noFill/>
            <a:miter lim="800000"/>
            <a:headEnd/>
            <a:tailEnd/>
          </a:ln>
        </p:spPr>
        <p:txBody>
          <a:bodyPr wrap="square">
            <a:spAutoFit/>
          </a:bodyPr>
          <a:lstStyle/>
          <a:p>
            <a:pPr algn="ctr">
              <a:defRPr/>
            </a:pPr>
            <a:r>
              <a:rPr lang="en-US" sz="1600" b="1" dirty="0" smtClean="0">
                <a:latin typeface="Times New Roman" pitchFamily="18" charset="0"/>
                <a:cs typeface="Times New Roman" pitchFamily="18" charset="0"/>
              </a:rPr>
              <a:t>  </a:t>
            </a:r>
            <a:r>
              <a:rPr lang="en-US" sz="1600" b="1" dirty="0" smtClean="0">
                <a:solidFill>
                  <a:schemeClr val="accent3">
                    <a:lumMod val="75000"/>
                  </a:schemeClr>
                </a:solidFill>
                <a:latin typeface="Times New Roman" pitchFamily="18" charset="0"/>
                <a:cs typeface="Times New Roman" pitchFamily="18" charset="0"/>
              </a:rPr>
              <a:t>Mr</a:t>
            </a:r>
            <a:r>
              <a:rPr lang="en-US" sz="1600" b="1" dirty="0">
                <a:solidFill>
                  <a:schemeClr val="accent3">
                    <a:lumMod val="75000"/>
                  </a:schemeClr>
                </a:solidFill>
                <a:latin typeface="Times New Roman" pitchFamily="18" charset="0"/>
                <a:cs typeface="Times New Roman" pitchFamily="18" charset="0"/>
              </a:rPr>
              <a:t>. </a:t>
            </a:r>
            <a:r>
              <a:rPr lang="en-US" sz="1600" b="1" dirty="0" smtClean="0">
                <a:solidFill>
                  <a:schemeClr val="accent3">
                    <a:lumMod val="75000"/>
                  </a:schemeClr>
                </a:solidFill>
                <a:latin typeface="Times New Roman" pitchFamily="18" charset="0"/>
                <a:cs typeface="Times New Roman" pitchFamily="18" charset="0"/>
              </a:rPr>
              <a:t>CHETAN  L.S, </a:t>
            </a:r>
            <a:r>
              <a:rPr lang="en-US" b="1" dirty="0" smtClean="0">
                <a:solidFill>
                  <a:schemeClr val="accent3">
                    <a:lumMod val="75000"/>
                  </a:schemeClr>
                </a:solidFill>
                <a:latin typeface="Times New Roman" pitchFamily="18" charset="0"/>
                <a:cs typeface="Times New Roman" pitchFamily="18" charset="0"/>
              </a:rPr>
              <a:t> </a:t>
            </a:r>
            <a:r>
              <a:rPr lang="en-US" b="1" baseline="-25000" dirty="0" smtClean="0">
                <a:solidFill>
                  <a:schemeClr val="accent3">
                    <a:lumMod val="75000"/>
                  </a:schemeClr>
                </a:solidFill>
                <a:latin typeface="Times New Roman" pitchFamily="18" charset="0"/>
                <a:cs typeface="Times New Roman" pitchFamily="18" charset="0"/>
              </a:rPr>
              <a:t>B.E</a:t>
            </a:r>
            <a:r>
              <a:rPr lang="en-US" b="1" baseline="-25000" dirty="0">
                <a:solidFill>
                  <a:schemeClr val="accent3">
                    <a:lumMod val="75000"/>
                  </a:schemeClr>
                </a:solidFill>
                <a:latin typeface="Times New Roman" pitchFamily="18" charset="0"/>
                <a:cs typeface="Times New Roman" pitchFamily="18" charset="0"/>
              </a:rPr>
              <a:t>., </a:t>
            </a:r>
            <a:r>
              <a:rPr lang="en-US" b="1" baseline="-25000" dirty="0" smtClean="0">
                <a:solidFill>
                  <a:schemeClr val="accent3">
                    <a:lumMod val="75000"/>
                  </a:schemeClr>
                </a:solidFill>
                <a:latin typeface="Times New Roman" pitchFamily="18" charset="0"/>
                <a:cs typeface="Times New Roman" pitchFamily="18" charset="0"/>
              </a:rPr>
              <a:t>M.Tech, (PhD).</a:t>
            </a:r>
          </a:p>
          <a:p>
            <a:pPr algn="ctr">
              <a:defRPr/>
            </a:pPr>
            <a:r>
              <a:rPr lang="en-US" sz="1400" b="1" dirty="0" smtClean="0">
                <a:solidFill>
                  <a:schemeClr val="accent3">
                    <a:lumMod val="75000"/>
                  </a:schemeClr>
                </a:solidFill>
                <a:latin typeface="Times New Roman" pitchFamily="18" charset="0"/>
                <a:ea typeface="Times New Roman" pitchFamily="18" charset="0"/>
                <a:cs typeface="Times New Roman" pitchFamily="18" charset="0"/>
              </a:rPr>
              <a:t>Assistant </a:t>
            </a:r>
            <a:r>
              <a:rPr lang="en-US" sz="1400" b="1" dirty="0">
                <a:solidFill>
                  <a:schemeClr val="accent3">
                    <a:lumMod val="75000"/>
                  </a:schemeClr>
                </a:solidFill>
                <a:latin typeface="Times New Roman" pitchFamily="18" charset="0"/>
                <a:ea typeface="Times New Roman" pitchFamily="18" charset="0"/>
                <a:cs typeface="Times New Roman" pitchFamily="18" charset="0"/>
              </a:rPr>
              <a:t>Professor </a:t>
            </a:r>
            <a:r>
              <a:rPr lang="en-US" sz="1400" b="1" dirty="0" smtClean="0">
                <a:solidFill>
                  <a:schemeClr val="accent3">
                    <a:lumMod val="75000"/>
                  </a:schemeClr>
                </a:solidFill>
                <a:latin typeface="Times New Roman" pitchFamily="18" charset="0"/>
                <a:ea typeface="Times New Roman" pitchFamily="18" charset="0"/>
                <a:cs typeface="Times New Roman" pitchFamily="18" charset="0"/>
              </a:rPr>
              <a:t>,Dept  of  CSE</a:t>
            </a:r>
            <a:endParaRPr lang="en-US" sz="1400" b="1" dirty="0">
              <a:solidFill>
                <a:schemeClr val="accent3">
                  <a:lumMod val="75000"/>
                </a:schemeClr>
              </a:solidFill>
              <a:latin typeface="Times New Roman" pitchFamily="18" charset="0"/>
              <a:ea typeface="Times New Roman" pitchFamily="18" charset="0"/>
              <a:cs typeface="Times New Roman" pitchFamily="18" charset="0"/>
            </a:endParaRPr>
          </a:p>
        </p:txBody>
      </p:sp>
      <p:sp>
        <p:nvSpPr>
          <p:cNvPr id="14" name="TextBox 13"/>
          <p:cNvSpPr txBox="1">
            <a:spLocks noChangeArrowheads="1"/>
          </p:cNvSpPr>
          <p:nvPr/>
        </p:nvSpPr>
        <p:spPr bwMode="auto">
          <a:xfrm>
            <a:off x="4071625" y="2167959"/>
            <a:ext cx="2145459" cy="307777"/>
          </a:xfrm>
          <a:prstGeom prst="rect">
            <a:avLst/>
          </a:prstGeom>
          <a:noFill/>
          <a:ln w="9525">
            <a:noFill/>
            <a:miter lim="800000"/>
            <a:headEnd/>
            <a:tailEnd/>
          </a:ln>
        </p:spPr>
        <p:txBody>
          <a:bodyPr wrap="none">
            <a:spAutoFit/>
          </a:bodyPr>
          <a:lstStyle/>
          <a:p>
            <a:r>
              <a:rPr lang="en-US" sz="1400" b="1" dirty="0">
                <a:solidFill>
                  <a:srgbClr val="7030A0"/>
                </a:solidFill>
                <a:latin typeface="Times New Roman" pitchFamily="18" charset="0"/>
                <a:cs typeface="Times New Roman" pitchFamily="18" charset="0"/>
              </a:rPr>
              <a:t>A  </a:t>
            </a:r>
            <a:r>
              <a:rPr lang="en-US" sz="1400" b="1" dirty="0" smtClean="0">
                <a:solidFill>
                  <a:srgbClr val="7030A0"/>
                </a:solidFill>
                <a:latin typeface="Times New Roman" pitchFamily="18" charset="0"/>
                <a:cs typeface="Times New Roman" pitchFamily="18" charset="0"/>
              </a:rPr>
              <a:t>PRESENTATION ON,</a:t>
            </a:r>
            <a:endParaRPr lang="en-IN" sz="1400" b="1" dirty="0">
              <a:solidFill>
                <a:srgbClr val="7030A0"/>
              </a:solidFill>
              <a:latin typeface="Times New Roman" pitchFamily="18" charset="0"/>
              <a:cs typeface="Times New Roman" pitchFamily="18" charset="0"/>
            </a:endParaRPr>
          </a:p>
        </p:txBody>
      </p:sp>
      <p:sp>
        <p:nvSpPr>
          <p:cNvPr id="15" name="Rectangle 12"/>
          <p:cNvSpPr>
            <a:spLocks noChangeArrowheads="1"/>
          </p:cNvSpPr>
          <p:nvPr/>
        </p:nvSpPr>
        <p:spPr bwMode="auto">
          <a:xfrm>
            <a:off x="2673350" y="1487368"/>
            <a:ext cx="5403850" cy="369332"/>
          </a:xfrm>
          <a:prstGeom prst="rect">
            <a:avLst/>
          </a:prstGeom>
          <a:noFill/>
          <a:ln w="12700" algn="ctr">
            <a:noFill/>
            <a:miter lim="800000"/>
            <a:headEnd type="none" w="sm" len="sm"/>
            <a:tailEnd type="none" w="sm" len="sm"/>
          </a:ln>
        </p:spPr>
        <p:txBody>
          <a:bodyPr wrap="square" anchor="ctr">
            <a:spAutoFit/>
          </a:bodyPr>
          <a:lstStyle/>
          <a:p>
            <a:pPr eaLnBrk="0" hangingPunct="0"/>
            <a:r>
              <a:rPr lang="en-US" b="1" dirty="0">
                <a:latin typeface="Times New Roman" pitchFamily="18" charset="0"/>
                <a:cs typeface="Times New Roman" pitchFamily="18" charset="0"/>
              </a:rPr>
              <a:t>Department of Computer Science &amp; Engineering</a:t>
            </a:r>
          </a:p>
        </p:txBody>
      </p:sp>
      <p:pic>
        <p:nvPicPr>
          <p:cNvPr id="1026" name="Picture 1" descr="pesit-logo"/>
          <p:cNvPicPr>
            <a:picLocks noChangeAspect="1" noChangeArrowheads="1"/>
          </p:cNvPicPr>
          <p:nvPr/>
        </p:nvPicPr>
        <p:blipFill>
          <a:blip r:embed="rId2" cstate="print"/>
          <a:srcRect/>
          <a:stretch>
            <a:fillRect/>
          </a:stretch>
        </p:blipFill>
        <p:spPr bwMode="auto">
          <a:xfrm>
            <a:off x="1068394" y="339301"/>
            <a:ext cx="1235062" cy="1220121"/>
          </a:xfrm>
          <a:prstGeom prst="rect">
            <a:avLst/>
          </a:prstGeom>
          <a:noFill/>
          <a:ln w="9525">
            <a:noFill/>
            <a:miter lim="800000"/>
            <a:headEnd/>
            <a:tailEnd/>
          </a:ln>
        </p:spPr>
      </p:pic>
      <p:sp>
        <p:nvSpPr>
          <p:cNvPr id="16" name="TextBox 15"/>
          <p:cNvSpPr txBox="1"/>
          <p:nvPr/>
        </p:nvSpPr>
        <p:spPr>
          <a:xfrm>
            <a:off x="6096000" y="5232836"/>
            <a:ext cx="2819400" cy="369332"/>
          </a:xfrm>
          <a:prstGeom prst="rect">
            <a:avLst/>
          </a:prstGeom>
          <a:noFill/>
        </p:spPr>
        <p:txBody>
          <a:bodyPr wrap="square" rtlCol="0">
            <a:spAutoFit/>
          </a:bodyPr>
          <a:lstStyle/>
          <a:p>
            <a:r>
              <a:rPr lang="en-US" b="1" dirty="0" smtClean="0">
                <a:solidFill>
                  <a:srgbClr val="7030A0"/>
                </a:solidFill>
                <a:cs typeface="Tunga" pitchFamily="34" charset="0"/>
              </a:rPr>
              <a:t>              </a:t>
            </a:r>
            <a:r>
              <a:rPr lang="en-US" b="1" dirty="0" smtClean="0">
                <a:solidFill>
                  <a:srgbClr val="7030A0"/>
                </a:solidFill>
                <a:latin typeface="Times New Roman" pitchFamily="18" charset="0"/>
                <a:cs typeface="Times New Roman" pitchFamily="18" charset="0"/>
              </a:rPr>
              <a:t>Coordinators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79817" y="304800"/>
            <a:ext cx="1758109" cy="646331"/>
          </a:xfrm>
          <a:prstGeom prst="rect">
            <a:avLst/>
          </a:prstGeom>
          <a:noFill/>
        </p:spPr>
        <p:txBody>
          <a:bodyPr wrap="none" lIns="91440" tIns="45720" rIns="91440" bIns="45720">
            <a:spAutoFit/>
          </a:bodyPr>
          <a:lstStyle/>
          <a:p>
            <a:pPr algn="ctr"/>
            <a:r>
              <a:rPr lang="en-US" sz="3600" b="1" cap="all" spc="0" dirty="0" smtClean="0">
                <a:ln w="9000" cmpd="sng">
                  <a:solidFill>
                    <a:schemeClr val="accent4">
                      <a:shade val="50000"/>
                      <a:satMod val="120000"/>
                    </a:schemeClr>
                  </a:solidFill>
                  <a:prstDash val="solid"/>
                </a:ln>
                <a:solidFill>
                  <a:schemeClr val="accent5">
                    <a:lumMod val="40000"/>
                    <a:lumOff val="60000"/>
                  </a:schemeClr>
                </a:solidFill>
                <a:effectLst>
                  <a:reflection blurRad="12700" stA="28000" endPos="45000" dist="1000" dir="5400000" sy="-100000" algn="bl" rotWithShape="0"/>
                </a:effectLst>
                <a:latin typeface="Times New Roman" pitchFamily="18" charset="0"/>
                <a:cs typeface="Times New Roman" pitchFamily="18" charset="0"/>
              </a:rPr>
              <a:t>RELAY</a:t>
            </a:r>
            <a:endParaRPr lang="en-US" sz="4000" b="1" cap="all" spc="0" dirty="0">
              <a:ln w="9000" cmpd="sng">
                <a:solidFill>
                  <a:schemeClr val="accent4">
                    <a:shade val="50000"/>
                    <a:satMod val="120000"/>
                  </a:schemeClr>
                </a:solidFill>
                <a:prstDash val="solid"/>
              </a:ln>
              <a:solidFill>
                <a:schemeClr val="accent5">
                  <a:lumMod val="40000"/>
                  <a:lumOff val="60000"/>
                </a:schemeClr>
              </a:solidFill>
              <a:effectLst>
                <a:reflection blurRad="12700" stA="28000" endPos="45000" dist="1000" dir="5400000" sy="-100000" algn="bl" rotWithShape="0"/>
              </a:effectLst>
            </a:endParaRPr>
          </a:p>
        </p:txBody>
      </p:sp>
      <p:sp>
        <p:nvSpPr>
          <p:cNvPr id="26625" name="Rectangle 1"/>
          <p:cNvSpPr>
            <a:spLocks noChangeArrowheads="1"/>
          </p:cNvSpPr>
          <p:nvPr/>
        </p:nvSpPr>
        <p:spPr bwMode="auto">
          <a:xfrm>
            <a:off x="4343400" y="1774664"/>
            <a:ext cx="44958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RELAYS are the switches that open and close circuits electromechanically</a:t>
            </a:r>
            <a:r>
              <a:rPr lang="en-US" sz="2000" dirty="0">
                <a:latin typeface="Times New Roman" pitchFamily="18" charset="0"/>
                <a:ea typeface="Calibri" pitchFamily="34" charset="0"/>
                <a:cs typeface="Times New Roman" pitchFamily="18" charset="0"/>
              </a:rPr>
              <a:t> </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or electronically. </a:t>
            </a:r>
            <a:endParaRPr lang="en-US" sz="2000" dirty="0">
              <a:latin typeface="Times New Roman" pitchFamily="18" charset="0"/>
              <a:ea typeface="Calibri" pitchFamily="34"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tabLst/>
            </a:pPr>
            <a:endParaRPr lang="en-US" sz="2000" dirty="0" smtClean="0">
              <a:latin typeface="Times New Roman" pitchFamily="18" charset="0"/>
              <a:ea typeface="Calibri" pitchFamily="34"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Main</a:t>
            </a:r>
            <a:r>
              <a:rPr kumimoji="0" lang="en-US" sz="2000" b="0" i="0" u="none" strike="noStrike" cap="none" normalizeH="0" dirty="0" smtClean="0">
                <a:ln>
                  <a:noFill/>
                </a:ln>
                <a:solidFill>
                  <a:schemeClr val="tx1"/>
                </a:solidFill>
                <a:effectLst/>
                <a:latin typeface="Times New Roman" pitchFamily="18" charset="0"/>
                <a:ea typeface="Calibri" pitchFamily="34" charset="0"/>
                <a:cs typeface="Times New Roman" pitchFamily="18" charset="0"/>
              </a:rPr>
              <a:t> advantage is that</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it can control the large voltage. </a:t>
            </a:r>
          </a:p>
          <a:p>
            <a:pPr marL="0" marR="0" lvl="0" indent="0" algn="just" defTabSz="914400" rtl="0" eaLnBrk="1" fontAlgn="base" latinLnBrk="0" hangingPunct="1">
              <a:lnSpc>
                <a:spcPct val="100000"/>
              </a:lnSpc>
              <a:spcBef>
                <a:spcPct val="0"/>
              </a:spcBef>
              <a:spcAft>
                <a:spcPct val="0"/>
              </a:spcAft>
              <a:buClrTx/>
              <a:buSzTx/>
              <a:tabLst/>
            </a:pPr>
            <a:endPar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Char char="•"/>
              <a:tabLst/>
            </a:pPr>
            <a:r>
              <a:rPr lang="en-US" sz="2000" dirty="0" smtClean="0">
                <a:latin typeface="Times New Roman" pitchFamily="18" charset="0"/>
                <a:cs typeface="Times New Roman" pitchFamily="18" charset="0"/>
              </a:rPr>
              <a:t> Relay gets input from Arduino  and  switches the devices which is to be controlled.</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26627" name="Picture 3" descr="C:\Users\User\Downloads\IMG-20160509-WA0016.jpg"/>
          <p:cNvPicPr>
            <a:picLocks noChangeAspect="1" noChangeArrowheads="1"/>
          </p:cNvPicPr>
          <p:nvPr/>
        </p:nvPicPr>
        <p:blipFill>
          <a:blip r:embed="rId2"/>
          <a:srcRect/>
          <a:stretch>
            <a:fillRect/>
          </a:stretch>
        </p:blipFill>
        <p:spPr bwMode="auto">
          <a:xfrm rot="5400000">
            <a:off x="647699" y="2400302"/>
            <a:ext cx="4191001" cy="2743200"/>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8th sem\How PIRs Work _ PIR Motion Sensor _ Adafruit Learning System_files\pirsensor.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2057" y="1143000"/>
            <a:ext cx="3987900" cy="2819400"/>
          </a:xfrm>
          <a:prstGeom prst="rect">
            <a:avLst/>
          </a:prstGeom>
          <a:noFill/>
          <a:ln>
            <a:noFill/>
          </a:ln>
        </p:spPr>
      </p:pic>
      <p:pic>
        <p:nvPicPr>
          <p:cNvPr id="3" name="Picture 2" descr="F:\8th sem\How PIRs Work _ PIR Motion Sensor _ Adafruit Learning System_files\proximity_pyrosensor.gif"/>
          <p:cNvPicPr/>
          <p:nvPr/>
        </p:nvPicPr>
        <p:blipFill>
          <a:blip r:embed="rId3">
            <a:extLst>
              <a:ext uri="{28A0092B-C50C-407E-A947-70E740481C1C}">
                <a14:useLocalDpi xmlns:a14="http://schemas.microsoft.com/office/drawing/2010/main" val="0"/>
              </a:ext>
            </a:extLst>
          </a:blip>
          <a:srcRect/>
          <a:stretch>
            <a:fillRect/>
          </a:stretch>
        </p:blipFill>
        <p:spPr bwMode="auto">
          <a:xfrm>
            <a:off x="1143000" y="3817441"/>
            <a:ext cx="3911700" cy="2362200"/>
          </a:xfrm>
          <a:prstGeom prst="rect">
            <a:avLst/>
          </a:prstGeom>
          <a:noFill/>
          <a:ln>
            <a:noFill/>
          </a:ln>
        </p:spPr>
      </p:pic>
      <p:sp>
        <p:nvSpPr>
          <p:cNvPr id="4" name="Rectangle 3"/>
          <p:cNvSpPr/>
          <p:nvPr/>
        </p:nvSpPr>
        <p:spPr>
          <a:xfrm>
            <a:off x="3151511" y="609600"/>
            <a:ext cx="4120936" cy="646331"/>
          </a:xfrm>
          <a:prstGeom prst="rect">
            <a:avLst/>
          </a:prstGeom>
          <a:noFill/>
        </p:spPr>
        <p:txBody>
          <a:bodyPr wrap="square" lIns="91440" tIns="45720" rIns="91440" bIns="45720">
            <a:spAutoFit/>
          </a:bodyPr>
          <a:lstStyle/>
          <a:p>
            <a:pPr algn="ctr"/>
            <a:r>
              <a:rPr lang="en-US" sz="3600" b="1" cap="all" spc="0" dirty="0" smtClean="0">
                <a:ln w="9000" cmpd="sng">
                  <a:solidFill>
                    <a:schemeClr val="accent4">
                      <a:shade val="50000"/>
                      <a:satMod val="120000"/>
                    </a:schemeClr>
                  </a:solidFill>
                  <a:prstDash val="solid"/>
                </a:ln>
                <a:solidFill>
                  <a:schemeClr val="accent5">
                    <a:lumMod val="40000"/>
                    <a:lumOff val="60000"/>
                  </a:schemeClr>
                </a:solidFill>
                <a:effectLst>
                  <a:reflection blurRad="12700" stA="28000" endPos="45000" dist="1000" dir="5400000" sy="-100000" algn="bl" rotWithShape="0"/>
                </a:effectLst>
                <a:latin typeface="Times New Roman" pitchFamily="18" charset="0"/>
                <a:cs typeface="Times New Roman" pitchFamily="18" charset="0"/>
              </a:rPr>
              <a:t>P I R sensors</a:t>
            </a:r>
            <a:endParaRPr lang="en-US" sz="3600" b="1" cap="all" spc="0" dirty="0">
              <a:ln w="9000" cmpd="sng">
                <a:solidFill>
                  <a:schemeClr val="accent4">
                    <a:shade val="50000"/>
                    <a:satMod val="120000"/>
                  </a:schemeClr>
                </a:solidFill>
                <a:prstDash val="solid"/>
              </a:ln>
              <a:solidFill>
                <a:schemeClr val="accent5">
                  <a:lumMod val="40000"/>
                  <a:lumOff val="60000"/>
                </a:schemeClr>
              </a:solidFill>
              <a:effectLst>
                <a:reflection blurRad="12700" stA="28000" endPos="45000" dist="1000" dir="5400000" sy="-100000" algn="bl" rotWithShape="0"/>
              </a:effectLst>
              <a:latin typeface="Times New Roman" pitchFamily="18" charset="0"/>
              <a:cs typeface="Times New Roman" pitchFamily="18" charset="0"/>
            </a:endParaRPr>
          </a:p>
        </p:txBody>
      </p:sp>
      <p:sp>
        <p:nvSpPr>
          <p:cNvPr id="6" name="Rectangle 5"/>
          <p:cNvSpPr/>
          <p:nvPr/>
        </p:nvSpPr>
        <p:spPr>
          <a:xfrm>
            <a:off x="5334000" y="1981200"/>
            <a:ext cx="3810000" cy="3170099"/>
          </a:xfrm>
          <a:prstGeom prst="rect">
            <a:avLst/>
          </a:prstGeom>
        </p:spPr>
        <p:txBody>
          <a:bodyPr wrap="square">
            <a:spAutoFit/>
          </a:bodyPr>
          <a:lstStyle/>
          <a:p>
            <a:pPr>
              <a:buFont typeface="Arial" pitchFamily="34" charset="0"/>
              <a:buChar char="•"/>
            </a:pPr>
            <a:r>
              <a:rPr lang="en-US" sz="2000" dirty="0" smtClean="0">
                <a:latin typeface="Times New Roman" pitchFamily="18" charset="0"/>
                <a:cs typeface="Times New Roman" pitchFamily="18" charset="0"/>
              </a:rPr>
              <a:t>Used here to detect the Human body movement, whenever there is any body movement the voltage at output pin changes. </a:t>
            </a:r>
          </a:p>
          <a:p>
            <a:endParaRPr lang="en-US" sz="2000" dirty="0" smtClean="0">
              <a:latin typeface="Times New Roman" pitchFamily="18" charset="0"/>
              <a:cs typeface="Times New Roman" pitchFamily="18" charset="0"/>
            </a:endParaRPr>
          </a:p>
          <a:p>
            <a:pPr>
              <a:buFont typeface="Arial" pitchFamily="34" charset="0"/>
              <a:buChar char="•"/>
            </a:pPr>
            <a:r>
              <a:rPr lang="en-US" sz="2000" dirty="0" smtClean="0">
                <a:latin typeface="Times New Roman" pitchFamily="18" charset="0"/>
                <a:cs typeface="Times New Roman" pitchFamily="18" charset="0"/>
              </a:rPr>
              <a:t>Basically it detects the Change in Heat, and produce output whenever such detection occurs. </a:t>
            </a:r>
          </a:p>
          <a:p>
            <a:endParaRPr lang="en-US" sz="2000" dirty="0" smtClean="0">
              <a:latin typeface="Times New Roman" pitchFamily="18" charset="0"/>
              <a:cs typeface="Times New Roman" pitchFamily="18" charset="0"/>
            </a:endParaRPr>
          </a:p>
          <a:p>
            <a:pPr>
              <a:buFont typeface="Arial" pitchFamily="34" charset="0"/>
              <a:buChar char="•"/>
            </a:pPr>
            <a:r>
              <a:rPr lang="en-US" sz="2000" dirty="0" smtClean="0">
                <a:latin typeface="Times New Roman" pitchFamily="18" charset="0"/>
                <a:cs typeface="Times New Roman" pitchFamily="18" charset="0"/>
              </a:rPr>
              <a:t>PIR slots consist of sensitive IR</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819400" y="304800"/>
            <a:ext cx="3967754" cy="646331"/>
          </a:xfrm>
          <a:prstGeom prst="rect">
            <a:avLst/>
          </a:prstGeom>
          <a:noFill/>
        </p:spPr>
        <p:txBody>
          <a:bodyPr wrap="none" lIns="91440" tIns="45720" rIns="91440" bIns="45720">
            <a:spAutoFit/>
          </a:bodyPr>
          <a:lstStyle/>
          <a:p>
            <a:pPr algn="ctr"/>
            <a:r>
              <a:rPr lang="en-US" sz="3600" b="1" cap="all" dirty="0" smtClean="0">
                <a:ln w="9000" cmpd="sng">
                  <a:solidFill>
                    <a:schemeClr val="accent4">
                      <a:shade val="50000"/>
                      <a:satMod val="120000"/>
                    </a:schemeClr>
                  </a:solidFill>
                  <a:prstDash val="solid"/>
                </a:ln>
                <a:solidFill>
                  <a:schemeClr val="accent5">
                    <a:lumMod val="40000"/>
                    <a:lumOff val="60000"/>
                  </a:schemeClr>
                </a:solidFill>
                <a:effectLst>
                  <a:reflection blurRad="12700" stA="28000" endPos="45000" dist="1000" dir="5400000" sy="-100000" algn="bl" rotWithShape="0"/>
                </a:effectLst>
                <a:latin typeface="Times New Roman" pitchFamily="18" charset="0"/>
                <a:cs typeface="Times New Roman" pitchFamily="18" charset="0"/>
              </a:rPr>
              <a:t>SYSTEM DESIGN</a:t>
            </a:r>
            <a:endParaRPr lang="en-US" sz="4000" b="1" cap="all" spc="0" dirty="0">
              <a:ln w="9000" cmpd="sng">
                <a:solidFill>
                  <a:schemeClr val="accent4">
                    <a:shade val="50000"/>
                    <a:satMod val="120000"/>
                  </a:schemeClr>
                </a:solidFill>
                <a:prstDash val="solid"/>
              </a:ln>
              <a:solidFill>
                <a:schemeClr val="accent5">
                  <a:lumMod val="40000"/>
                  <a:lumOff val="60000"/>
                </a:schemeClr>
              </a:solidFill>
              <a:effectLst>
                <a:reflection blurRad="12700" stA="28000" endPos="45000" dist="1000" dir="5400000" sy="-100000" algn="bl" rotWithShape="0"/>
              </a:effectLst>
            </a:endParaRPr>
          </a:p>
        </p:txBody>
      </p:sp>
      <p:pic>
        <p:nvPicPr>
          <p:cNvPr id="42" name="Picture 41" descr="CROP.png"/>
          <p:cNvPicPr>
            <a:picLocks noChangeAspect="1"/>
          </p:cNvPicPr>
          <p:nvPr/>
        </p:nvPicPr>
        <p:blipFill>
          <a:blip r:embed="rId3"/>
          <a:stretch>
            <a:fillRect/>
          </a:stretch>
        </p:blipFill>
        <p:spPr>
          <a:xfrm>
            <a:off x="1524000" y="1143000"/>
            <a:ext cx="7315200" cy="533400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solidFill>
                  <a:schemeClr val="accent5">
                    <a:lumMod val="40000"/>
                    <a:lumOff val="60000"/>
                  </a:schemeClr>
                </a:solidFill>
                <a:latin typeface="Times New Roman" pitchFamily="18" charset="0"/>
                <a:cs typeface="Times New Roman" pitchFamily="18" charset="0"/>
              </a:rPr>
              <a:t>SYSTEM DESIGN</a:t>
            </a:r>
            <a:endParaRPr lang="en-US" sz="3600" b="1" dirty="0">
              <a:solidFill>
                <a:schemeClr val="accent5">
                  <a:lumMod val="40000"/>
                  <a:lumOff val="60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nSpc>
                <a:spcPct val="200000"/>
              </a:lnSpc>
            </a:pPr>
            <a:r>
              <a:rPr lang="en-US" sz="2000" dirty="0" smtClean="0">
                <a:latin typeface="Times New Roman" pitchFamily="18" charset="0"/>
                <a:cs typeface="Times New Roman" pitchFamily="18" charset="0"/>
              </a:rPr>
              <a:t>System  consists of a Arduino mega board which acts as base for all connections .</a:t>
            </a:r>
          </a:p>
          <a:p>
            <a:pPr>
              <a:lnSpc>
                <a:spcPct val="200000"/>
              </a:lnSpc>
            </a:pPr>
            <a:r>
              <a:rPr lang="en-US" sz="2000" dirty="0" smtClean="0">
                <a:latin typeface="Times New Roman" pitchFamily="18" charset="0"/>
                <a:cs typeface="Times New Roman" pitchFamily="18" charset="0"/>
              </a:rPr>
              <a:t>It consists of a GSM module in which SIM card is inserted to receive SMS and communicate the received message with other devices like relay. And relays are used to switch the lights on/off.</a:t>
            </a:r>
          </a:p>
          <a:p>
            <a:pPr>
              <a:lnSpc>
                <a:spcPct val="200000"/>
              </a:lnSpc>
            </a:pPr>
            <a:r>
              <a:rPr lang="en-US" sz="2000" dirty="0" smtClean="0">
                <a:latin typeface="Times New Roman" pitchFamily="18" charset="0"/>
                <a:cs typeface="Times New Roman" pitchFamily="18" charset="0"/>
              </a:rPr>
              <a:t>It consists of  PIR Sensor which detects human movements and switches the relay.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447800"/>
            <a:ext cx="7162799" cy="4744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914400" y="228600"/>
            <a:ext cx="8382000" cy="646331"/>
          </a:xfrm>
          <a:prstGeom prst="rect">
            <a:avLst/>
          </a:prstGeom>
          <a:noFill/>
        </p:spPr>
        <p:txBody>
          <a:bodyPr wrap="square" lIns="91440" tIns="45720" rIns="91440" bIns="45720">
            <a:spAutoFit/>
          </a:bodyPr>
          <a:lstStyle/>
          <a:p>
            <a:pPr algn="ctr"/>
            <a:r>
              <a:rPr lang="en-US" sz="3600" b="1" cap="all" dirty="0" smtClean="0">
                <a:ln w="9000" cmpd="sng">
                  <a:solidFill>
                    <a:schemeClr val="accent4">
                      <a:shade val="50000"/>
                      <a:satMod val="120000"/>
                    </a:schemeClr>
                  </a:solidFill>
                  <a:prstDash val="solid"/>
                </a:ln>
                <a:solidFill>
                  <a:schemeClr val="accent5">
                    <a:lumMod val="40000"/>
                    <a:lumOff val="60000"/>
                  </a:schemeClr>
                </a:solidFill>
                <a:effectLst>
                  <a:reflection blurRad="12700" stA="28000" endPos="45000" dist="1000" dir="5400000" sy="-100000" algn="bl" rotWithShape="0"/>
                </a:effectLst>
                <a:latin typeface="Times New Roman" pitchFamily="18" charset="0"/>
                <a:cs typeface="Times New Roman" pitchFamily="18" charset="0"/>
              </a:rPr>
              <a:t>Arduino-relay integration</a:t>
            </a:r>
            <a:endParaRPr lang="en-US" sz="3600" b="1" cap="all" spc="0" dirty="0">
              <a:ln w="9000" cmpd="sng">
                <a:solidFill>
                  <a:schemeClr val="accent4">
                    <a:shade val="50000"/>
                    <a:satMod val="120000"/>
                  </a:schemeClr>
                </a:solidFill>
                <a:prstDash val="solid"/>
              </a:ln>
              <a:solidFill>
                <a:schemeClr val="accent5">
                  <a:lumMod val="40000"/>
                  <a:lumOff val="60000"/>
                </a:schemeClr>
              </a:solidFill>
              <a:effectLst>
                <a:reflection blurRad="12700" stA="28000" endPos="45000" dist="1000" dir="5400000" sy="-100000" algn="bl" rotWithShape="0"/>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04800"/>
            <a:ext cx="7696200" cy="6120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Apoorva\Downloads\sim900-arduino-wirin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2" y="1142997"/>
            <a:ext cx="6675120" cy="490846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524002" y="228600"/>
            <a:ext cx="7011278" cy="646331"/>
          </a:xfrm>
          <a:prstGeom prst="rect">
            <a:avLst/>
          </a:prstGeom>
          <a:noFill/>
        </p:spPr>
        <p:txBody>
          <a:bodyPr wrap="none" lIns="91440" tIns="45720" rIns="91440" bIns="45720">
            <a:spAutoFit/>
          </a:bodyPr>
          <a:lstStyle/>
          <a:p>
            <a:pPr algn="ctr"/>
            <a:r>
              <a:rPr lang="en-US" sz="3600" b="1" cap="all" spc="0" dirty="0" smtClean="0">
                <a:ln w="9000" cmpd="sng">
                  <a:solidFill>
                    <a:schemeClr val="accent4">
                      <a:shade val="50000"/>
                      <a:satMod val="120000"/>
                    </a:schemeClr>
                  </a:solidFill>
                  <a:prstDash val="solid"/>
                </a:ln>
                <a:solidFill>
                  <a:schemeClr val="accent5">
                    <a:lumMod val="40000"/>
                    <a:lumOff val="60000"/>
                  </a:schemeClr>
                </a:solidFill>
                <a:effectLst>
                  <a:reflection blurRad="12700" stA="28000" endPos="45000" dist="1000" dir="5400000" sy="-100000" algn="bl" rotWithShape="0"/>
                </a:effectLst>
                <a:latin typeface="Times New Roman" pitchFamily="18" charset="0"/>
                <a:cs typeface="Times New Roman" pitchFamily="18" charset="0"/>
              </a:rPr>
              <a:t>Arduino-GSM</a:t>
            </a:r>
            <a:r>
              <a:rPr lang="en-US" sz="3600" b="1" cap="all" spc="0" dirty="0" smtClean="0">
                <a:ln w="9000" cmpd="sng">
                  <a:solidFill>
                    <a:schemeClr val="accent4">
                      <a:shade val="50000"/>
                      <a:satMod val="120000"/>
                    </a:schemeClr>
                  </a:solidFill>
                  <a:prstDash val="solid"/>
                </a:ln>
                <a:solidFill>
                  <a:schemeClr val="accent2">
                    <a:lumMod val="60000"/>
                    <a:lumOff val="40000"/>
                  </a:schemeClr>
                </a:solidFill>
                <a:effectLst>
                  <a:reflection blurRad="12700" stA="28000" endPos="45000" dist="1000" dir="5400000" sy="-100000" algn="bl" rotWithShape="0"/>
                </a:effectLst>
                <a:latin typeface="Times New Roman" pitchFamily="18" charset="0"/>
                <a:cs typeface="Times New Roman" pitchFamily="18" charset="0"/>
              </a:rPr>
              <a:t> </a:t>
            </a:r>
            <a:r>
              <a:rPr lang="en-US" sz="3600" b="1" cap="all" spc="0" dirty="0" smtClean="0">
                <a:ln w="9000" cmpd="sng">
                  <a:solidFill>
                    <a:schemeClr val="accent4">
                      <a:shade val="50000"/>
                      <a:satMod val="120000"/>
                    </a:schemeClr>
                  </a:solidFill>
                  <a:prstDash val="solid"/>
                </a:ln>
                <a:solidFill>
                  <a:schemeClr val="accent5">
                    <a:lumMod val="40000"/>
                    <a:lumOff val="60000"/>
                  </a:schemeClr>
                </a:solidFill>
                <a:effectLst>
                  <a:reflection blurRad="12700" stA="28000" endPos="45000" dist="1000" dir="5400000" sy="-100000" algn="bl" rotWithShape="0"/>
                </a:effectLst>
                <a:latin typeface="Times New Roman" pitchFamily="18" charset="0"/>
                <a:cs typeface="Times New Roman" pitchFamily="18" charset="0"/>
              </a:rPr>
              <a:t>integration</a:t>
            </a:r>
            <a:endParaRPr lang="en-US" sz="4000" b="1" cap="all" spc="0" dirty="0">
              <a:ln w="9000" cmpd="sng">
                <a:solidFill>
                  <a:schemeClr val="accent4">
                    <a:shade val="50000"/>
                    <a:satMod val="120000"/>
                  </a:schemeClr>
                </a:solidFill>
                <a:prstDash val="solid"/>
              </a:ln>
              <a:solidFill>
                <a:schemeClr val="accent5">
                  <a:lumMod val="40000"/>
                  <a:lumOff val="60000"/>
                </a:schemeClr>
              </a:solidFill>
              <a:effectLst>
                <a:reflection blurRad="12700" stA="28000" endPos="45000" dist="1000" dir="5400000" sy="-100000" algn="bl" rotWithShape="0"/>
              </a:effectLst>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399" y="646331"/>
            <a:ext cx="7630211" cy="5994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286000" y="0"/>
            <a:ext cx="5029200" cy="646331"/>
          </a:xfrm>
          <a:prstGeom prst="rect">
            <a:avLst/>
          </a:prstGeom>
          <a:solidFill>
            <a:schemeClr val="bg1"/>
          </a:solidFill>
        </p:spPr>
        <p:txBody>
          <a:bodyPr wrap="square" lIns="91440" tIns="45720" rIns="91440" bIns="45720">
            <a:spAutoFit/>
          </a:bodyPr>
          <a:lstStyle/>
          <a:p>
            <a:pPr algn="ctr"/>
            <a:r>
              <a:rPr lang="en-US" sz="3600" b="1" cap="all" spc="0" dirty="0" smtClean="0">
                <a:ln w="9000" cmpd="sng">
                  <a:solidFill>
                    <a:schemeClr val="accent4">
                      <a:shade val="50000"/>
                      <a:satMod val="120000"/>
                    </a:schemeClr>
                  </a:solidFill>
                  <a:prstDash val="solid"/>
                </a:ln>
                <a:solidFill>
                  <a:schemeClr val="accent5">
                    <a:lumMod val="40000"/>
                    <a:lumOff val="60000"/>
                  </a:schemeClr>
                </a:solidFill>
                <a:effectLst>
                  <a:reflection blurRad="12700" stA="28000" endPos="45000" dist="1000" dir="5400000" sy="-100000" algn="bl" rotWithShape="0"/>
                </a:effectLst>
                <a:latin typeface="Times New Roman" pitchFamily="18" charset="0"/>
                <a:cs typeface="Times New Roman" pitchFamily="18" charset="0"/>
              </a:rPr>
              <a:t>RESULT</a:t>
            </a:r>
            <a:endParaRPr lang="en-US" sz="4400" b="1" cap="all" spc="0" dirty="0">
              <a:ln w="9000" cmpd="sng">
                <a:solidFill>
                  <a:schemeClr val="accent4">
                    <a:shade val="50000"/>
                    <a:satMod val="120000"/>
                  </a:schemeClr>
                </a:solidFill>
                <a:prstDash val="solid"/>
              </a:ln>
              <a:solidFill>
                <a:schemeClr val="accent5">
                  <a:lumMod val="40000"/>
                  <a:lumOff val="60000"/>
                </a:schemeClr>
              </a:solidFill>
              <a:effectLst>
                <a:reflection blurRad="12700" stA="28000" endPos="45000" dist="1000" dir="5400000" sy="-100000" algn="bl" rotWithShape="0"/>
              </a:effectLst>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Apoorva\Desktop\img1465292252479.jpg"/>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143000"/>
            <a:ext cx="6858000" cy="5181600"/>
          </a:xfrm>
          <a:prstGeom prst="rect">
            <a:avLst/>
          </a:prstGeom>
          <a:noFill/>
          <a:ln>
            <a:noFill/>
          </a:ln>
        </p:spPr>
      </p:pic>
      <p:sp>
        <p:nvSpPr>
          <p:cNvPr id="3" name="Rectangle 2"/>
          <p:cNvSpPr/>
          <p:nvPr/>
        </p:nvSpPr>
        <p:spPr>
          <a:xfrm>
            <a:off x="1104900" y="228600"/>
            <a:ext cx="7620000" cy="1200329"/>
          </a:xfrm>
          <a:prstGeom prst="rect">
            <a:avLst/>
          </a:prstGeom>
          <a:solidFill>
            <a:schemeClr val="bg1"/>
          </a:solidFill>
        </p:spPr>
        <p:txBody>
          <a:bodyPr wrap="square" lIns="91440" tIns="45720" rIns="91440" bIns="45720">
            <a:spAutoFit/>
          </a:bodyPr>
          <a:lstStyle/>
          <a:p>
            <a:pPr algn="ctr"/>
            <a:r>
              <a:rPr lang="en-US" sz="3600" b="1" cap="all" dirty="0" smtClean="0">
                <a:ln w="9000" cmpd="sng">
                  <a:solidFill>
                    <a:schemeClr val="accent4">
                      <a:shade val="50000"/>
                      <a:satMod val="120000"/>
                    </a:schemeClr>
                  </a:solidFill>
                  <a:prstDash val="solid"/>
                </a:ln>
                <a:solidFill>
                  <a:schemeClr val="accent5">
                    <a:lumMod val="40000"/>
                    <a:lumOff val="60000"/>
                  </a:schemeClr>
                </a:solidFill>
                <a:effectLst>
                  <a:reflection blurRad="12700" stA="28000" endPos="45000" dist="1000" dir="5400000" sy="-100000" algn="bl" rotWithShape="0"/>
                </a:effectLst>
                <a:latin typeface="Times New Roman" pitchFamily="18" charset="0"/>
                <a:cs typeface="Times New Roman" pitchFamily="18" charset="0"/>
              </a:rPr>
              <a:t>Home automation screenshot</a:t>
            </a:r>
            <a:endParaRPr lang="en-US" sz="3600" b="1" cap="all" spc="0" dirty="0">
              <a:ln w="9000" cmpd="sng">
                <a:solidFill>
                  <a:schemeClr val="accent4">
                    <a:shade val="50000"/>
                    <a:satMod val="120000"/>
                  </a:schemeClr>
                </a:solidFill>
                <a:prstDash val="solid"/>
              </a:ln>
              <a:solidFill>
                <a:schemeClr val="accent5">
                  <a:lumMod val="40000"/>
                  <a:lumOff val="60000"/>
                </a:schemeClr>
              </a:solidFill>
              <a:effectLst>
                <a:reflection blurRad="12700" stA="28000" endPos="45000" dist="1000" dir="5400000" sy="-100000" algn="bl" rotWithShape="0"/>
              </a:effectLst>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447800"/>
            <a:ext cx="8171688" cy="4800600"/>
          </a:xfrm>
        </p:spPr>
        <p:txBody>
          <a:bodyPr>
            <a:normAutofit/>
          </a:bodyPr>
          <a:lstStyle/>
          <a:p>
            <a:pPr algn="just">
              <a:lnSpc>
                <a:spcPct val="200000"/>
              </a:lnSpc>
              <a:buNone/>
            </a:pPr>
            <a:r>
              <a:rPr lang="en-US" sz="2000" dirty="0" smtClean="0">
                <a:latin typeface="Times New Roman" pitchFamily="18" charset="0"/>
                <a:cs typeface="Times New Roman" pitchFamily="18" charset="0"/>
              </a:rPr>
              <a:t>    		The home automation using internet of things has been experimentally proven to work satisfactorily by connecting simple appliances to it and the appliances were successfully controlled remotely through network. This will help the user to switch on and switch off the home appliances anytime from anywhere using remote device.</a:t>
            </a:r>
            <a:endParaRPr lang="en-US" sz="2000" dirty="0">
              <a:latin typeface="Times New Roman" pitchFamily="18" charset="0"/>
              <a:cs typeface="Times New Roman" pitchFamily="18" charset="0"/>
            </a:endParaRPr>
          </a:p>
        </p:txBody>
      </p:sp>
      <p:sp>
        <p:nvSpPr>
          <p:cNvPr id="4" name="Rectangle 3"/>
          <p:cNvSpPr/>
          <p:nvPr/>
        </p:nvSpPr>
        <p:spPr>
          <a:xfrm>
            <a:off x="3429000" y="609600"/>
            <a:ext cx="3313728" cy="646331"/>
          </a:xfrm>
          <a:prstGeom prst="rect">
            <a:avLst/>
          </a:prstGeom>
          <a:noFill/>
        </p:spPr>
        <p:txBody>
          <a:bodyPr wrap="none" lIns="91440" tIns="45720" rIns="91440" bIns="45720">
            <a:spAutoFit/>
          </a:bodyPr>
          <a:lstStyle/>
          <a:p>
            <a:pPr algn="ctr"/>
            <a:r>
              <a:rPr lang="en-US" sz="3600" b="1" cap="all" spc="0" dirty="0" smtClean="0">
                <a:ln w="9000" cmpd="sng">
                  <a:solidFill>
                    <a:schemeClr val="accent4">
                      <a:shade val="50000"/>
                      <a:satMod val="120000"/>
                    </a:schemeClr>
                  </a:solidFill>
                  <a:prstDash val="solid"/>
                </a:ln>
                <a:solidFill>
                  <a:schemeClr val="accent5">
                    <a:lumMod val="40000"/>
                    <a:lumOff val="60000"/>
                  </a:schemeClr>
                </a:solidFill>
                <a:effectLst>
                  <a:reflection blurRad="12700" stA="28000" endPos="45000" dist="1000" dir="5400000" sy="-100000" algn="bl" rotWithShape="0"/>
                </a:effectLst>
                <a:latin typeface="Times New Roman" pitchFamily="18" charset="0"/>
                <a:cs typeface="Times New Roman" pitchFamily="18" charset="0"/>
              </a:rPr>
              <a:t>Conclusion</a:t>
            </a:r>
            <a:endParaRPr lang="en-US" sz="3600" b="1" cap="all" spc="0" dirty="0">
              <a:ln w="9000" cmpd="sng">
                <a:solidFill>
                  <a:schemeClr val="accent4">
                    <a:shade val="50000"/>
                    <a:satMod val="120000"/>
                  </a:schemeClr>
                </a:solidFill>
                <a:prstDash val="solid"/>
              </a:ln>
              <a:solidFill>
                <a:schemeClr val="accent5">
                  <a:lumMod val="40000"/>
                  <a:lumOff val="60000"/>
                </a:schemeClr>
              </a:solidFill>
              <a:effectLst>
                <a:reflection blurRad="12700" stA="28000" endPos="45000" dist="1000" dir="5400000" sy="-100000" algn="bl" rotWithShape="0"/>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5934" y="2057400"/>
            <a:ext cx="7498080" cy="2895600"/>
          </a:xfrm>
        </p:spPr>
        <p:txBody>
          <a:bodyPr>
            <a:normAutofit fontScale="92500" lnSpcReduction="20000"/>
          </a:bodyPr>
          <a:lstStyle/>
          <a:p>
            <a:pPr algn="just"/>
            <a:r>
              <a:rPr lang="en-US" sz="2400" dirty="0" smtClean="0">
                <a:latin typeface="Times New Roman" pitchFamily="18" charset="0"/>
                <a:cs typeface="Times New Roman" pitchFamily="18" charset="0"/>
              </a:rPr>
              <a:t>Abstract</a:t>
            </a:r>
          </a:p>
          <a:p>
            <a:pPr algn="just"/>
            <a:r>
              <a:rPr lang="en-US" sz="2400" dirty="0" smtClean="0">
                <a:latin typeface="Times New Roman" pitchFamily="18" charset="0"/>
                <a:cs typeface="Times New Roman" pitchFamily="18" charset="0"/>
              </a:rPr>
              <a:t>Home automation</a:t>
            </a:r>
          </a:p>
          <a:p>
            <a:pPr algn="just"/>
            <a:r>
              <a:rPr lang="en-US" sz="2400" dirty="0" smtClean="0">
                <a:latin typeface="Times New Roman" pitchFamily="18" charset="0"/>
                <a:cs typeface="Times New Roman" pitchFamily="18" charset="0"/>
              </a:rPr>
              <a:t>Application</a:t>
            </a:r>
          </a:p>
          <a:p>
            <a:pPr algn="just"/>
            <a:r>
              <a:rPr lang="en-US" sz="2400" dirty="0" smtClean="0">
                <a:latin typeface="Times New Roman" pitchFamily="18" charset="0"/>
                <a:cs typeface="Times New Roman" pitchFamily="18" charset="0"/>
              </a:rPr>
              <a:t>Requirements</a:t>
            </a:r>
          </a:p>
          <a:p>
            <a:pPr algn="just"/>
            <a:r>
              <a:rPr lang="en-US" sz="2400" dirty="0" smtClean="0">
                <a:latin typeface="Times New Roman" pitchFamily="18" charset="0"/>
                <a:cs typeface="Times New Roman" pitchFamily="18" charset="0"/>
              </a:rPr>
              <a:t>Hardware specifications</a:t>
            </a:r>
          </a:p>
          <a:p>
            <a:pPr algn="just"/>
            <a:r>
              <a:rPr lang="en-US" sz="2400" dirty="0" smtClean="0">
                <a:latin typeface="Times New Roman" pitchFamily="18" charset="0"/>
                <a:cs typeface="Times New Roman" pitchFamily="18" charset="0"/>
              </a:rPr>
              <a:t>Working</a:t>
            </a:r>
          </a:p>
          <a:p>
            <a:pPr algn="just"/>
            <a:r>
              <a:rPr lang="en-US" sz="2400" dirty="0" smtClean="0">
                <a:latin typeface="Times New Roman" pitchFamily="18" charset="0"/>
                <a:cs typeface="Times New Roman" pitchFamily="18" charset="0"/>
              </a:rPr>
              <a:t>Result</a:t>
            </a:r>
          </a:p>
          <a:p>
            <a:pPr algn="just"/>
            <a:r>
              <a:rPr lang="en-US" sz="2400" dirty="0" smtClean="0">
                <a:latin typeface="Times New Roman" pitchFamily="18" charset="0"/>
                <a:cs typeface="Times New Roman" pitchFamily="18" charset="0"/>
              </a:rPr>
              <a:t>Conclusion</a:t>
            </a:r>
          </a:p>
        </p:txBody>
      </p:sp>
      <p:sp>
        <p:nvSpPr>
          <p:cNvPr id="2" name="Rectangle 1"/>
          <p:cNvSpPr/>
          <p:nvPr/>
        </p:nvSpPr>
        <p:spPr>
          <a:xfrm>
            <a:off x="3031902" y="533400"/>
            <a:ext cx="3646144" cy="646331"/>
          </a:xfrm>
          <a:prstGeom prst="rect">
            <a:avLst/>
          </a:prstGeom>
        </p:spPr>
        <p:txBody>
          <a:bodyPr wrap="square">
            <a:spAutoFit/>
          </a:bodyPr>
          <a:lstStyle/>
          <a:p>
            <a:pPr algn="ctr"/>
            <a:r>
              <a:rPr lang="en-US" sz="3600" b="1" cap="all" dirty="0" smtClean="0">
                <a:ln w="9000" cmpd="sng">
                  <a:solidFill>
                    <a:schemeClr val="accent4">
                      <a:shade val="50000"/>
                      <a:satMod val="120000"/>
                    </a:schemeClr>
                  </a:solidFill>
                  <a:prstDash val="solid"/>
                </a:ln>
                <a:solidFill>
                  <a:schemeClr val="accent5">
                    <a:lumMod val="40000"/>
                    <a:lumOff val="60000"/>
                  </a:schemeClr>
                </a:solidFill>
                <a:effectLst>
                  <a:reflection blurRad="12700" stA="28000" endPos="45000" dist="1000" dir="5400000" sy="-100000" algn="bl" rotWithShape="0"/>
                </a:effectLst>
                <a:latin typeface="Times New Roman" pitchFamily="18" charset="0"/>
                <a:cs typeface="Times New Roman" pitchFamily="18" charset="0"/>
              </a:rPr>
              <a:t>contents</a:t>
            </a:r>
            <a:endParaRPr lang="en-US" b="1" cap="all" dirty="0">
              <a:ln w="9000" cmpd="sng">
                <a:solidFill>
                  <a:schemeClr val="accent4">
                    <a:shade val="50000"/>
                    <a:satMod val="120000"/>
                  </a:schemeClr>
                </a:solidFill>
                <a:prstDash val="solid"/>
              </a:ln>
              <a:solidFill>
                <a:schemeClr val="accent5">
                  <a:lumMod val="40000"/>
                  <a:lumOff val="60000"/>
                </a:schemeClr>
              </a:solidFill>
              <a:effectLst>
                <a:reflection blurRad="12700" stA="28000" endPos="45000" dist="1000" dir="5400000" sy="-100000" algn="bl" rotWithShape="0"/>
              </a:effectLs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066800"/>
            <a:ext cx="7498080" cy="4800600"/>
          </a:xfrm>
        </p:spPr>
        <p:txBody>
          <a:bodyPr>
            <a:noAutofit/>
          </a:bodyPr>
          <a:lstStyle/>
          <a:p>
            <a:pPr marL="82296" indent="0" algn="just">
              <a:lnSpc>
                <a:spcPct val="200000"/>
              </a:lnSpc>
              <a:buNone/>
            </a:pPr>
            <a:r>
              <a:rPr lang="en-US" sz="2000" dirty="0" smtClean="0">
                <a:latin typeface="Times New Roman" pitchFamily="18" charset="0"/>
                <a:cs typeface="Times New Roman" pitchFamily="18" charset="0"/>
              </a:rPr>
              <a:t>	Home automation is automation of the home or household activity. Home activity may include centralized control of lighting, appliances and security locks of the gates to provide improved convenience, comfort, energy efficiency and security. Home automation system integrates electrical devices in a house with each other. By implementing </a:t>
            </a:r>
            <a:r>
              <a:rPr lang="en-US" sz="2000" dirty="0" err="1" smtClean="0">
                <a:latin typeface="Times New Roman" pitchFamily="18" charset="0"/>
                <a:cs typeface="Times New Roman" pitchFamily="18" charset="0"/>
              </a:rPr>
              <a:t>Rfid</a:t>
            </a:r>
            <a:r>
              <a:rPr lang="en-US" sz="2000" dirty="0" smtClean="0">
                <a:latin typeface="Times New Roman" pitchFamily="18" charset="0"/>
                <a:cs typeface="Times New Roman" pitchFamily="18" charset="0"/>
              </a:rPr>
              <a:t> tag reader with this system we can provide security for home or hospitals …</a:t>
            </a:r>
          </a:p>
        </p:txBody>
      </p:sp>
      <p:sp>
        <p:nvSpPr>
          <p:cNvPr id="4" name="Rectangle 3"/>
          <p:cNvSpPr/>
          <p:nvPr/>
        </p:nvSpPr>
        <p:spPr>
          <a:xfrm>
            <a:off x="3174064" y="304800"/>
            <a:ext cx="3736920" cy="646331"/>
          </a:xfrm>
          <a:prstGeom prst="rect">
            <a:avLst/>
          </a:prstGeom>
          <a:noFill/>
        </p:spPr>
        <p:txBody>
          <a:bodyPr wrap="none" lIns="91440" tIns="45720" rIns="91440" bIns="45720">
            <a:spAutoFit/>
          </a:bodyPr>
          <a:lstStyle/>
          <a:p>
            <a:pPr algn="ctr"/>
            <a:r>
              <a:rPr lang="en-US" sz="3600" b="1" cap="all" spc="0" dirty="0" smtClean="0">
                <a:ln w="9000" cmpd="sng">
                  <a:solidFill>
                    <a:schemeClr val="accent4">
                      <a:shade val="50000"/>
                      <a:satMod val="120000"/>
                    </a:schemeClr>
                  </a:solidFill>
                  <a:prstDash val="solid"/>
                </a:ln>
                <a:solidFill>
                  <a:schemeClr val="accent5">
                    <a:lumMod val="40000"/>
                    <a:lumOff val="60000"/>
                  </a:schemeClr>
                </a:solidFill>
                <a:effectLst>
                  <a:reflection blurRad="12700" stA="28000" endPos="45000" dist="1000" dir="5400000" sy="-100000" algn="bl" rotWithShape="0"/>
                </a:effectLst>
                <a:latin typeface="Times New Roman" pitchFamily="18" charset="0"/>
                <a:cs typeface="Times New Roman" pitchFamily="18" charset="0"/>
              </a:rPr>
              <a:t>FUTURE SCOPE</a:t>
            </a:r>
            <a:endParaRPr lang="en-US" sz="3600" b="1" cap="all" spc="0" dirty="0">
              <a:ln w="9000" cmpd="sng">
                <a:solidFill>
                  <a:schemeClr val="accent4">
                    <a:shade val="50000"/>
                    <a:satMod val="120000"/>
                  </a:schemeClr>
                </a:solidFill>
                <a:prstDash val="solid"/>
              </a:ln>
              <a:solidFill>
                <a:schemeClr val="accent5">
                  <a:lumMod val="40000"/>
                  <a:lumOff val="60000"/>
                </a:schemeClr>
              </a:solidFill>
              <a:effectLst>
                <a:reflection blurRad="12700" stA="28000" endPos="45000" dist="1000" dir="5400000" sy="-100000" algn="bl" rotWithShape="0"/>
              </a:effectLst>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910486" y="2590800"/>
            <a:ext cx="184730" cy="923330"/>
          </a:xfrm>
          <a:prstGeom prst="rect">
            <a:avLst/>
          </a:prstGeom>
          <a:solidFill>
            <a:schemeClr val="bg1"/>
          </a:solidFill>
        </p:spPr>
        <p:txBody>
          <a:bodyPr wrap="none" lIns="91440" tIns="45720" rIns="91440" bIns="45720">
            <a:spAutoFit/>
          </a:bodyPr>
          <a:lstStyle/>
          <a:p>
            <a:pPr algn="ctr"/>
            <a:endParaRPr lang="en-US" sz="5400" b="1" cap="all" spc="0" dirty="0">
              <a:ln w="9000" cmpd="sng">
                <a:solidFill>
                  <a:schemeClr val="accent4">
                    <a:shade val="50000"/>
                    <a:satMod val="120000"/>
                  </a:schemeClr>
                </a:solidFill>
                <a:prstDash val="solid"/>
              </a:ln>
              <a:solidFill>
                <a:schemeClr val="accent2">
                  <a:lumMod val="60000"/>
                  <a:lumOff val="40000"/>
                </a:schemeClr>
              </a:solidFill>
              <a:effectLst>
                <a:reflection blurRad="12700" stA="28000" endPos="45000" dist="1000" dir="5400000" sy="-100000" algn="bl" rotWithShape="0"/>
              </a:effectLst>
              <a:latin typeface="Times New Roman" pitchFamily="18" charset="0"/>
              <a:cs typeface="Times New Roman" pitchFamily="18" charset="0"/>
            </a:endParaRPr>
          </a:p>
        </p:txBody>
      </p:sp>
      <p:sp>
        <p:nvSpPr>
          <p:cNvPr id="3" name="Oval 2"/>
          <p:cNvSpPr/>
          <p:nvPr/>
        </p:nvSpPr>
        <p:spPr>
          <a:xfrm>
            <a:off x="1828800" y="1371601"/>
            <a:ext cx="6553200" cy="35814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6600" dirty="0" smtClean="0">
                <a:solidFill>
                  <a:srgbClr val="FF0000"/>
                </a:solidFill>
                <a:latin typeface="Bradley Hand ITC" panose="03070402050302030203" pitchFamily="66" charset="0"/>
              </a:rPr>
              <a:t>THANK YOU </a:t>
            </a:r>
            <a:r>
              <a:rPr lang="en-US" sz="6600" dirty="0" smtClean="0">
                <a:solidFill>
                  <a:srgbClr val="FF0000"/>
                </a:solidFill>
                <a:latin typeface="Bradley Hand ITC" panose="03070402050302030203" pitchFamily="66" charset="0"/>
                <a:sym typeface="Wingdings" panose="05000000000000000000" pitchFamily="2" charset="2"/>
              </a:rPr>
              <a:t> </a:t>
            </a:r>
            <a:endParaRPr lang="en-US" sz="6600" dirty="0">
              <a:solidFill>
                <a:srgbClr val="FF0000"/>
              </a:solidFill>
              <a:latin typeface="Bradley Hand ITC" panose="03070402050302030203" pitchFamily="66"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914400" y="1371600"/>
            <a:ext cx="7696200" cy="5016758"/>
          </a:xfrm>
          <a:prstGeom prst="rect">
            <a:avLst/>
          </a:prstGeom>
        </p:spPr>
        <p:txBody>
          <a:bodyPr wrap="square">
            <a:spAutoFit/>
          </a:bodyPr>
          <a:lstStyle/>
          <a:p>
            <a:pPr lvl="1" algn="just">
              <a:lnSpc>
                <a:spcPct val="200000"/>
              </a:lnSpc>
            </a:pPr>
            <a:r>
              <a:rPr lang="en-US" sz="2000" dirty="0" smtClean="0">
                <a:latin typeface="Times New Roman" pitchFamily="18" charset="0"/>
                <a:cs typeface="Times New Roman" pitchFamily="18" charset="0"/>
              </a:rPr>
              <a:t>	The latest trend in the technologies related to wireless communication has led to the emergence of several engineering designs for human requirements. The creeping interests in the wireless and GSM based projects, we came up with this idea of developing a simpler, cost-effective design to control the on-off home lights via short message service (SMS) and PIR sensor. </a:t>
            </a:r>
          </a:p>
          <a:p>
            <a:pPr lvl="1" algn="just">
              <a:lnSpc>
                <a:spcPct val="200000"/>
              </a:lnSpc>
            </a:pPr>
            <a:r>
              <a:rPr lang="en-US" sz="2000" dirty="0" smtClean="0">
                <a:latin typeface="Times New Roman" pitchFamily="18" charset="0"/>
                <a:cs typeface="Times New Roman" pitchFamily="18" charset="0"/>
              </a:rPr>
              <a:t>	</a:t>
            </a:r>
          </a:p>
          <a:p>
            <a:pPr lvl="1" algn="just">
              <a:lnSpc>
                <a:spcPct val="200000"/>
              </a:lnSpc>
            </a:pPr>
            <a:endParaRPr lang="en-US" sz="2000" dirty="0">
              <a:latin typeface="Times New Roman" pitchFamily="18" charset="0"/>
              <a:cs typeface="Times New Roman" pitchFamily="18" charset="0"/>
            </a:endParaRPr>
          </a:p>
        </p:txBody>
      </p:sp>
      <p:sp>
        <p:nvSpPr>
          <p:cNvPr id="2" name="Rectangle 1"/>
          <p:cNvSpPr/>
          <p:nvPr/>
        </p:nvSpPr>
        <p:spPr>
          <a:xfrm>
            <a:off x="3642014" y="533400"/>
            <a:ext cx="2698176" cy="646331"/>
          </a:xfrm>
          <a:prstGeom prst="rect">
            <a:avLst/>
          </a:prstGeom>
        </p:spPr>
        <p:txBody>
          <a:bodyPr wrap="none">
            <a:spAutoFit/>
          </a:bodyPr>
          <a:lstStyle/>
          <a:p>
            <a:pPr algn="ctr"/>
            <a:r>
              <a:rPr lang="en-US" sz="3600" b="1" cap="all" dirty="0" smtClean="0">
                <a:ln w="9000" cmpd="sng">
                  <a:solidFill>
                    <a:schemeClr val="accent4">
                      <a:shade val="50000"/>
                      <a:satMod val="120000"/>
                    </a:schemeClr>
                  </a:solidFill>
                  <a:prstDash val="solid"/>
                </a:ln>
                <a:solidFill>
                  <a:schemeClr val="accent5">
                    <a:lumMod val="40000"/>
                    <a:lumOff val="60000"/>
                  </a:schemeClr>
                </a:solidFill>
                <a:effectLst>
                  <a:reflection blurRad="12700" stA="28000" endPos="45000" dist="1000" dir="5400000" sy="-100000" algn="bl" rotWithShape="0"/>
                </a:effectLst>
                <a:latin typeface="Times New Roman" pitchFamily="18" charset="0"/>
                <a:cs typeface="Times New Roman" pitchFamily="18" charset="0"/>
              </a:rPr>
              <a:t>abstract</a:t>
            </a:r>
            <a:endParaRPr lang="en-US" sz="3600" b="1" cap="all" dirty="0">
              <a:ln w="9000" cmpd="sng">
                <a:solidFill>
                  <a:schemeClr val="accent4">
                    <a:shade val="50000"/>
                    <a:satMod val="120000"/>
                  </a:schemeClr>
                </a:solidFill>
                <a:prstDash val="solid"/>
              </a:ln>
              <a:solidFill>
                <a:schemeClr val="accent5">
                  <a:lumMod val="40000"/>
                  <a:lumOff val="60000"/>
                </a:schemeClr>
              </a:solidFill>
              <a:effectLst>
                <a:reflection blurRad="12700" stA="28000" endPos="45000" dist="1000" dir="5400000" sy="-100000" algn="bl" rotWithShape="0"/>
              </a:effectLs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371600" y="838200"/>
            <a:ext cx="7620000" cy="3016210"/>
          </a:xfrm>
          <a:prstGeom prst="rect">
            <a:avLst/>
          </a:prstGeom>
        </p:spPr>
        <p:txBody>
          <a:bodyPr wrap="square">
            <a:spAutoFit/>
          </a:bodyPr>
          <a:lstStyle/>
          <a:p>
            <a:endParaRPr lang="en-US" dirty="0" smtClean="0"/>
          </a:p>
          <a:p>
            <a:r>
              <a:rPr lang="en-US" sz="2400" b="1" u="sng" dirty="0" smtClean="0">
                <a:latin typeface="Times New Roman" pitchFamily="18" charset="0"/>
                <a:cs typeface="Times New Roman" pitchFamily="18" charset="0"/>
              </a:rPr>
              <a:t>Gsm controlled home lightening system</a:t>
            </a:r>
          </a:p>
          <a:p>
            <a:endParaRPr lang="en-US" sz="2400" b="1" u="sng" dirty="0" smtClean="0">
              <a:latin typeface="Times New Roman" pitchFamily="18" charset="0"/>
              <a:cs typeface="Times New Roman" pitchFamily="18" charset="0"/>
            </a:endParaRPr>
          </a:p>
          <a:p>
            <a:pPr algn="just">
              <a:buFont typeface="Arial" pitchFamily="34" charset="0"/>
              <a:buChar char="•"/>
            </a:pPr>
            <a:r>
              <a:rPr lang="en-US" sz="2000" dirty="0" smtClean="0"/>
              <a:t> </a:t>
            </a:r>
            <a:r>
              <a:rPr lang="en-US" sz="2000" dirty="0" smtClean="0">
                <a:latin typeface="Times New Roman" pitchFamily="18" charset="0"/>
                <a:cs typeface="Times New Roman" pitchFamily="18" charset="0"/>
              </a:rPr>
              <a:t>Home automation system integrates electrical devices in a house with each other.</a:t>
            </a:r>
          </a:p>
          <a:p>
            <a:pPr algn="just">
              <a:buFont typeface="Arial" pitchFamily="34" charset="0"/>
              <a:buChar char="•"/>
            </a:pPr>
            <a:r>
              <a:rPr lang="en-US" sz="2000" dirty="0" smtClean="0">
                <a:latin typeface="Times New Roman" pitchFamily="18" charset="0"/>
                <a:cs typeface="Times New Roman" pitchFamily="18" charset="0"/>
              </a:rPr>
              <a:t> The techniques includes control of domestic activities such as home entertainment systems, lighting control system and use of domestic robots.</a:t>
            </a:r>
          </a:p>
          <a:p>
            <a:pPr algn="just"/>
            <a:r>
              <a:rPr lang="en-US" sz="2400" dirty="0" smtClean="0">
                <a:latin typeface="Times New Roman" pitchFamily="18" charset="0"/>
                <a:cs typeface="Times New Roman" pitchFamily="18" charset="0"/>
              </a:rPr>
              <a:t> </a:t>
            </a:r>
          </a:p>
        </p:txBody>
      </p:sp>
      <p:pic>
        <p:nvPicPr>
          <p:cNvPr id="8" name="Picture 2" descr="C:\Users\INDIA\Desktop\IOT\hmghghjgjh.jpg"/>
          <p:cNvPicPr>
            <a:picLocks noChangeAspect="1" noChangeArrowheads="1"/>
          </p:cNvPicPr>
          <p:nvPr/>
        </p:nvPicPr>
        <p:blipFill>
          <a:blip r:embed="rId2"/>
          <a:srcRect/>
          <a:stretch>
            <a:fillRect/>
          </a:stretch>
        </p:blipFill>
        <p:spPr bwMode="auto">
          <a:xfrm>
            <a:off x="1219201" y="3429000"/>
            <a:ext cx="7772400" cy="3124200"/>
          </a:xfrm>
          <a:prstGeom prst="rect">
            <a:avLst/>
          </a:prstGeom>
          <a:noFill/>
        </p:spPr>
      </p:pic>
      <p:sp>
        <p:nvSpPr>
          <p:cNvPr id="5" name="Rectangle 4"/>
          <p:cNvSpPr/>
          <p:nvPr/>
        </p:nvSpPr>
        <p:spPr>
          <a:xfrm>
            <a:off x="1764637" y="228600"/>
            <a:ext cx="6015686" cy="769441"/>
          </a:xfrm>
          <a:prstGeom prst="rect">
            <a:avLst/>
          </a:prstGeom>
          <a:noFill/>
        </p:spPr>
        <p:txBody>
          <a:bodyPr wrap="none" lIns="91440" tIns="45720" rIns="91440" bIns="45720">
            <a:spAutoFit/>
          </a:bodyPr>
          <a:lstStyle/>
          <a:p>
            <a:pPr algn="ctr"/>
            <a:r>
              <a:rPr lang="en-US" sz="4400" b="1" cap="all" spc="0" dirty="0" smtClean="0">
                <a:ln w="9000" cmpd="sng">
                  <a:solidFill>
                    <a:schemeClr val="accent4">
                      <a:shade val="50000"/>
                      <a:satMod val="120000"/>
                    </a:schemeClr>
                  </a:solidFill>
                  <a:prstDash val="solid"/>
                </a:ln>
                <a:solidFill>
                  <a:schemeClr val="accent2">
                    <a:lumMod val="40000"/>
                    <a:lumOff val="60000"/>
                  </a:schemeClr>
                </a:solidFill>
                <a:effectLst>
                  <a:reflection blurRad="12700" stA="28000" endPos="45000" dist="1000" dir="5400000" sy="-100000" algn="bl" rotWithShape="0"/>
                </a:effectLst>
                <a:latin typeface="Times New Roman" pitchFamily="18" charset="0"/>
                <a:cs typeface="Times New Roman" pitchFamily="18" charset="0"/>
              </a:rPr>
              <a:t>	</a:t>
            </a:r>
            <a:r>
              <a:rPr lang="en-US" sz="3600" b="1" cap="all" spc="0" dirty="0" smtClean="0">
                <a:ln w="9000" cmpd="sng">
                  <a:solidFill>
                    <a:schemeClr val="accent4">
                      <a:shade val="50000"/>
                      <a:satMod val="120000"/>
                    </a:schemeClr>
                  </a:solidFill>
                  <a:prstDash val="solid"/>
                </a:ln>
                <a:solidFill>
                  <a:schemeClr val="accent5">
                    <a:lumMod val="40000"/>
                    <a:lumOff val="60000"/>
                  </a:schemeClr>
                </a:solidFill>
                <a:effectLst>
                  <a:reflection blurRad="12700" stA="28000" endPos="45000" dist="1000" dir="5400000" sy="-100000" algn="bl" rotWithShape="0"/>
                </a:effectLst>
                <a:latin typeface="Times New Roman" pitchFamily="18" charset="0"/>
                <a:cs typeface="Times New Roman" pitchFamily="18" charset="0"/>
              </a:rPr>
              <a:t>Home</a:t>
            </a:r>
            <a:r>
              <a:rPr lang="en-US" sz="3600" b="1" cap="all" spc="0" dirty="0" smtClean="0">
                <a:ln w="9000" cmpd="sng">
                  <a:solidFill>
                    <a:schemeClr val="accent4">
                      <a:shade val="50000"/>
                      <a:satMod val="120000"/>
                    </a:schemeClr>
                  </a:solidFill>
                  <a:prstDash val="solid"/>
                </a:ln>
                <a:solidFill>
                  <a:schemeClr val="accent2">
                    <a:lumMod val="40000"/>
                    <a:lumOff val="60000"/>
                  </a:schemeClr>
                </a:solidFill>
                <a:effectLst>
                  <a:reflection blurRad="12700" stA="28000" endPos="45000" dist="1000" dir="5400000" sy="-100000" algn="bl" rotWithShape="0"/>
                </a:effectLst>
                <a:latin typeface="Times New Roman" pitchFamily="18" charset="0"/>
                <a:cs typeface="Times New Roman" pitchFamily="18" charset="0"/>
              </a:rPr>
              <a:t>  </a:t>
            </a:r>
            <a:r>
              <a:rPr lang="en-US" sz="3600" b="1" cap="all" spc="0" dirty="0" smtClean="0">
                <a:ln w="9000" cmpd="sng">
                  <a:solidFill>
                    <a:schemeClr val="accent4">
                      <a:shade val="50000"/>
                      <a:satMod val="120000"/>
                    </a:schemeClr>
                  </a:solidFill>
                  <a:prstDash val="solid"/>
                </a:ln>
                <a:solidFill>
                  <a:schemeClr val="accent5">
                    <a:lumMod val="40000"/>
                    <a:lumOff val="60000"/>
                  </a:schemeClr>
                </a:solidFill>
                <a:effectLst>
                  <a:reflection blurRad="12700" stA="28000" endPos="45000" dist="1000" dir="5400000" sy="-100000" algn="bl" rotWithShape="0"/>
                </a:effectLst>
                <a:latin typeface="Times New Roman" pitchFamily="18" charset="0"/>
                <a:cs typeface="Times New Roman" pitchFamily="18" charset="0"/>
              </a:rPr>
              <a:t>automation</a:t>
            </a:r>
            <a:endParaRPr lang="en-US" sz="3600" b="1" cap="all" spc="0" dirty="0">
              <a:ln w="9000" cmpd="sng">
                <a:solidFill>
                  <a:schemeClr val="accent4">
                    <a:shade val="50000"/>
                    <a:satMod val="120000"/>
                  </a:schemeClr>
                </a:solidFill>
                <a:prstDash val="solid"/>
              </a:ln>
              <a:solidFill>
                <a:schemeClr val="accent5">
                  <a:lumMod val="40000"/>
                  <a:lumOff val="60000"/>
                </a:schemeClr>
              </a:solidFill>
              <a:effectLst>
                <a:reflection blurRad="12700" stA="28000" endPos="45000" dist="1000" dir="5400000" sy="-100000" algn="bl" rotWithShape="0"/>
              </a:effectLs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066800" y="4572000"/>
            <a:ext cx="8001000" cy="1938992"/>
          </a:xfrm>
          <a:prstGeom prst="rect">
            <a:avLst/>
          </a:prstGeom>
        </p:spPr>
        <p:txBody>
          <a:bodyPr wrap="square">
            <a:spAutoFit/>
          </a:bodyPr>
          <a:lstStyle/>
          <a:p>
            <a:pPr algn="just">
              <a:buFont typeface="Arial" pitchFamily="34" charset="0"/>
              <a:buChar char="•"/>
            </a:pPr>
            <a:r>
              <a:rPr lang="en-US" sz="2000" dirty="0" smtClean="0">
                <a:latin typeface="Times New Roman" pitchFamily="18" charset="0"/>
                <a:cs typeface="Times New Roman" pitchFamily="18" charset="0"/>
              </a:rPr>
              <a:t>A Lighting control system can be used to switch lights based on a time cycle. </a:t>
            </a:r>
          </a:p>
          <a:p>
            <a:pPr algn="just">
              <a:buFont typeface="Arial" pitchFamily="34" charset="0"/>
              <a:buChar char="•"/>
            </a:pPr>
            <a:r>
              <a:rPr lang="en-US" sz="2000" dirty="0" smtClean="0">
                <a:latin typeface="Times New Roman" pitchFamily="18" charset="0"/>
                <a:cs typeface="Times New Roman" pitchFamily="18" charset="0"/>
              </a:rPr>
              <a:t>Some electronically controlled lamps can be controlled for brightness or color to provide different light levels for different tasks.</a:t>
            </a:r>
          </a:p>
          <a:p>
            <a:pPr algn="just">
              <a:buFont typeface="Arial" pitchFamily="34" charset="0"/>
              <a:buChar char="•"/>
            </a:pPr>
            <a:r>
              <a:rPr lang="en-US" sz="2000" dirty="0" smtClean="0">
                <a:latin typeface="Times New Roman" pitchFamily="18" charset="0"/>
                <a:cs typeface="Times New Roman" pitchFamily="18" charset="0"/>
              </a:rPr>
              <a:t> Natural lighting (day-lighting) can be used to automatically control window shades and draperies. 	</a:t>
            </a:r>
          </a:p>
        </p:txBody>
      </p:sp>
      <p:pic>
        <p:nvPicPr>
          <p:cNvPr id="3075" name="Picture 3" descr="C:\Users\INDIA\Desktop\IOT\hhkghg.jpg"/>
          <p:cNvPicPr>
            <a:picLocks noChangeAspect="1" noChangeArrowheads="1"/>
          </p:cNvPicPr>
          <p:nvPr/>
        </p:nvPicPr>
        <p:blipFill>
          <a:blip r:embed="rId2"/>
          <a:srcRect/>
          <a:stretch>
            <a:fillRect/>
          </a:stretch>
        </p:blipFill>
        <p:spPr bwMode="auto">
          <a:xfrm>
            <a:off x="1295401" y="1066800"/>
            <a:ext cx="7619999" cy="3200400"/>
          </a:xfrm>
          <a:prstGeom prst="rect">
            <a:avLst/>
          </a:prstGeom>
          <a:noFill/>
        </p:spPr>
      </p:pic>
      <p:sp>
        <p:nvSpPr>
          <p:cNvPr id="6" name="Rectangle 5"/>
          <p:cNvSpPr/>
          <p:nvPr/>
        </p:nvSpPr>
        <p:spPr>
          <a:xfrm>
            <a:off x="2437613" y="152400"/>
            <a:ext cx="5400133" cy="769441"/>
          </a:xfrm>
          <a:prstGeom prst="rect">
            <a:avLst/>
          </a:prstGeom>
          <a:noFill/>
        </p:spPr>
        <p:txBody>
          <a:bodyPr wrap="none" lIns="91440" tIns="45720" rIns="91440" bIns="45720">
            <a:spAutoFit/>
          </a:bodyPr>
          <a:lstStyle/>
          <a:p>
            <a:pPr algn="ctr"/>
            <a:r>
              <a:rPr lang="en-US" sz="4400" b="1" cap="all" spc="0" dirty="0" smtClean="0">
                <a:ln w="9000" cmpd="sng">
                  <a:solidFill>
                    <a:schemeClr val="accent4">
                      <a:shade val="50000"/>
                      <a:satMod val="120000"/>
                    </a:schemeClr>
                  </a:solidFill>
                  <a:prstDash val="solid"/>
                </a:ln>
                <a:solidFill>
                  <a:schemeClr val="accent2">
                    <a:lumMod val="40000"/>
                    <a:lumOff val="60000"/>
                  </a:schemeClr>
                </a:solidFill>
                <a:effectLst>
                  <a:reflection blurRad="12700" stA="28000" endPos="45000" dist="1000" dir="5400000" sy="-100000" algn="bl" rotWithShape="0"/>
                </a:effectLst>
                <a:latin typeface="Times New Roman" pitchFamily="18" charset="0"/>
                <a:cs typeface="Times New Roman" pitchFamily="18" charset="0"/>
              </a:rPr>
              <a:t>   </a:t>
            </a:r>
            <a:r>
              <a:rPr lang="en-US" sz="3600" b="1" cap="all" spc="0" dirty="0" smtClean="0">
                <a:ln w="9000" cmpd="sng">
                  <a:solidFill>
                    <a:schemeClr val="accent4">
                      <a:shade val="50000"/>
                      <a:satMod val="120000"/>
                    </a:schemeClr>
                  </a:solidFill>
                  <a:prstDash val="solid"/>
                </a:ln>
                <a:solidFill>
                  <a:schemeClr val="accent5">
                    <a:lumMod val="40000"/>
                    <a:lumOff val="60000"/>
                  </a:schemeClr>
                </a:solidFill>
                <a:effectLst>
                  <a:reflection blurRad="12700" stA="28000" endPos="45000" dist="1000" dir="5400000" sy="-100000" algn="bl" rotWithShape="0"/>
                </a:effectLst>
                <a:latin typeface="Times New Roman" pitchFamily="18" charset="0"/>
                <a:cs typeface="Times New Roman" pitchFamily="18" charset="0"/>
              </a:rPr>
              <a:t>Home</a:t>
            </a:r>
            <a:r>
              <a:rPr lang="en-US" sz="3600" b="1" cap="all" spc="0" dirty="0" smtClean="0">
                <a:ln w="9000" cmpd="sng">
                  <a:solidFill>
                    <a:schemeClr val="accent4">
                      <a:shade val="50000"/>
                      <a:satMod val="120000"/>
                    </a:schemeClr>
                  </a:solidFill>
                  <a:prstDash val="solid"/>
                </a:ln>
                <a:solidFill>
                  <a:schemeClr val="accent2">
                    <a:lumMod val="40000"/>
                    <a:lumOff val="60000"/>
                  </a:schemeClr>
                </a:solidFill>
                <a:effectLst>
                  <a:reflection blurRad="12700" stA="28000" endPos="45000" dist="1000" dir="5400000" sy="-100000" algn="bl" rotWithShape="0"/>
                </a:effectLst>
                <a:latin typeface="Times New Roman" pitchFamily="18" charset="0"/>
                <a:cs typeface="Times New Roman" pitchFamily="18" charset="0"/>
              </a:rPr>
              <a:t> </a:t>
            </a:r>
            <a:r>
              <a:rPr lang="en-US" sz="3600" b="1" cap="all" spc="0" dirty="0" smtClean="0">
                <a:ln w="9000" cmpd="sng">
                  <a:solidFill>
                    <a:schemeClr val="accent4">
                      <a:shade val="50000"/>
                      <a:satMod val="120000"/>
                    </a:schemeClr>
                  </a:solidFill>
                  <a:prstDash val="solid"/>
                </a:ln>
                <a:solidFill>
                  <a:schemeClr val="accent5">
                    <a:lumMod val="40000"/>
                    <a:lumOff val="60000"/>
                  </a:schemeClr>
                </a:solidFill>
                <a:effectLst>
                  <a:reflection blurRad="12700" stA="28000" endPos="45000" dist="1000" dir="5400000" sy="-100000" algn="bl" rotWithShape="0"/>
                </a:effectLst>
                <a:latin typeface="Times New Roman" pitchFamily="18" charset="0"/>
                <a:cs typeface="Times New Roman" pitchFamily="18" charset="0"/>
              </a:rPr>
              <a:t>automation</a:t>
            </a:r>
            <a:endParaRPr lang="en-US" sz="3600" b="1" cap="all" spc="0" dirty="0">
              <a:ln w="9000" cmpd="sng">
                <a:solidFill>
                  <a:schemeClr val="accent4">
                    <a:shade val="50000"/>
                    <a:satMod val="120000"/>
                  </a:schemeClr>
                </a:solidFill>
                <a:prstDash val="solid"/>
              </a:ln>
              <a:solidFill>
                <a:schemeClr val="accent5">
                  <a:lumMod val="40000"/>
                  <a:lumOff val="60000"/>
                </a:schemeClr>
              </a:solidFill>
              <a:effectLst>
                <a:reflection blurRad="12700" stA="28000" endPos="45000" dist="1000" dir="5400000" sy="-100000" algn="bl" rotWithShape="0"/>
              </a:effectLs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INDIA\Desktop\IOT\bjhgjhghgh.jpg"/>
          <p:cNvPicPr>
            <a:picLocks noChangeAspect="1" noChangeArrowheads="1"/>
          </p:cNvPicPr>
          <p:nvPr/>
        </p:nvPicPr>
        <p:blipFill>
          <a:blip r:embed="rId2"/>
          <a:srcRect/>
          <a:stretch>
            <a:fillRect/>
          </a:stretch>
        </p:blipFill>
        <p:spPr bwMode="auto">
          <a:xfrm>
            <a:off x="1446470" y="1047066"/>
            <a:ext cx="7392730" cy="2799189"/>
          </a:xfrm>
          <a:prstGeom prst="rect">
            <a:avLst/>
          </a:prstGeom>
          <a:noFill/>
        </p:spPr>
      </p:pic>
      <p:pic>
        <p:nvPicPr>
          <p:cNvPr id="5123" name="Picture 3" descr="C:\Users\INDIA\Desktop\IOT\hkhkhghg.jpg"/>
          <p:cNvPicPr>
            <a:picLocks noChangeAspect="1" noChangeArrowheads="1"/>
          </p:cNvPicPr>
          <p:nvPr/>
        </p:nvPicPr>
        <p:blipFill>
          <a:blip r:embed="rId3"/>
          <a:srcRect/>
          <a:stretch>
            <a:fillRect/>
          </a:stretch>
        </p:blipFill>
        <p:spPr bwMode="auto">
          <a:xfrm>
            <a:off x="1066800" y="4041136"/>
            <a:ext cx="3135573" cy="2133600"/>
          </a:xfrm>
          <a:prstGeom prst="rect">
            <a:avLst/>
          </a:prstGeom>
          <a:noFill/>
        </p:spPr>
      </p:pic>
      <p:sp>
        <p:nvSpPr>
          <p:cNvPr id="10" name="Rectangle 9"/>
          <p:cNvSpPr/>
          <p:nvPr/>
        </p:nvSpPr>
        <p:spPr>
          <a:xfrm>
            <a:off x="2935591" y="228600"/>
            <a:ext cx="3943195" cy="646331"/>
          </a:xfrm>
          <a:prstGeom prst="rect">
            <a:avLst/>
          </a:prstGeom>
          <a:noFill/>
        </p:spPr>
        <p:txBody>
          <a:bodyPr wrap="none" lIns="91440" tIns="45720" rIns="91440" bIns="45720">
            <a:spAutoFit/>
          </a:bodyPr>
          <a:lstStyle/>
          <a:p>
            <a:pPr algn="ctr"/>
            <a:r>
              <a:rPr kumimoji="0" lang="en-US" sz="3600" b="1" i="0" u="none" strike="noStrike" kern="1200" cap="all" spc="0" normalizeH="0" baseline="0" noProof="0" dirty="0" smtClean="0">
                <a:ln w="9000" cmpd="sng">
                  <a:solidFill>
                    <a:schemeClr val="accent4">
                      <a:shade val="50000"/>
                      <a:satMod val="120000"/>
                    </a:schemeClr>
                  </a:solidFill>
                  <a:prstDash val="solid"/>
                </a:ln>
                <a:solidFill>
                  <a:schemeClr val="accent5">
                    <a:lumMod val="40000"/>
                    <a:lumOff val="60000"/>
                  </a:schemeClr>
                </a:solidFill>
                <a:effectLst>
                  <a:reflection blurRad="12700" stA="28000" endPos="45000" dist="1000" dir="5400000" sy="-100000" algn="bl" rotWithShape="0"/>
                </a:effectLst>
                <a:uLnTx/>
                <a:uFillTx/>
                <a:latin typeface="Times New Roman" pitchFamily="18" charset="0"/>
                <a:ea typeface="+mj-ea"/>
                <a:cs typeface="Times New Roman" pitchFamily="18" charset="0"/>
              </a:rPr>
              <a:t>Smart</a:t>
            </a:r>
            <a:r>
              <a:rPr kumimoji="0" lang="en-US" sz="3600" b="1" i="0" u="none" strike="noStrike" kern="1200" cap="all" spc="0" normalizeH="0" baseline="0" noProof="0" dirty="0" smtClean="0">
                <a:ln w="9000" cmpd="sng">
                  <a:solidFill>
                    <a:schemeClr val="accent4">
                      <a:shade val="50000"/>
                      <a:satMod val="120000"/>
                    </a:schemeClr>
                  </a:solidFill>
                  <a:prstDash val="solid"/>
                </a:ln>
                <a:solidFill>
                  <a:schemeClr val="accent2">
                    <a:lumMod val="40000"/>
                    <a:lumOff val="60000"/>
                  </a:schemeClr>
                </a:solidFill>
                <a:effectLst>
                  <a:reflection blurRad="12700" stA="28000" endPos="45000" dist="1000" dir="5400000" sy="-100000" algn="bl" rotWithShape="0"/>
                </a:effectLst>
                <a:uLnTx/>
                <a:uFillTx/>
                <a:latin typeface="Times New Roman" pitchFamily="18" charset="0"/>
                <a:ea typeface="+mj-ea"/>
                <a:cs typeface="Times New Roman" pitchFamily="18" charset="0"/>
              </a:rPr>
              <a:t> </a:t>
            </a:r>
            <a:r>
              <a:rPr kumimoji="0" lang="en-US" sz="3600" b="1" i="0" u="none" strike="noStrike" kern="1200" cap="all" spc="0" normalizeH="0" baseline="0" noProof="0" dirty="0" smtClean="0">
                <a:ln w="9000" cmpd="sng">
                  <a:solidFill>
                    <a:schemeClr val="accent4">
                      <a:shade val="50000"/>
                      <a:satMod val="120000"/>
                    </a:schemeClr>
                  </a:solidFill>
                  <a:prstDash val="solid"/>
                </a:ln>
                <a:solidFill>
                  <a:schemeClr val="accent5">
                    <a:lumMod val="40000"/>
                    <a:lumOff val="60000"/>
                  </a:schemeClr>
                </a:solidFill>
                <a:effectLst>
                  <a:reflection blurRad="12700" stA="28000" endPos="45000" dist="1000" dir="5400000" sy="-100000" algn="bl" rotWithShape="0"/>
                </a:effectLst>
                <a:uLnTx/>
                <a:uFillTx/>
                <a:latin typeface="Times New Roman" pitchFamily="18" charset="0"/>
                <a:ea typeface="+mj-ea"/>
                <a:cs typeface="Times New Roman" pitchFamily="18" charset="0"/>
              </a:rPr>
              <a:t>Garden</a:t>
            </a:r>
            <a:endParaRPr lang="en-US" sz="3600" b="1" cap="all" spc="0" dirty="0">
              <a:ln w="9000" cmpd="sng">
                <a:solidFill>
                  <a:schemeClr val="accent4">
                    <a:shade val="50000"/>
                    <a:satMod val="120000"/>
                  </a:schemeClr>
                </a:solidFill>
                <a:prstDash val="solid"/>
              </a:ln>
              <a:solidFill>
                <a:schemeClr val="accent5">
                  <a:lumMod val="40000"/>
                  <a:lumOff val="60000"/>
                </a:schemeClr>
              </a:solidFill>
              <a:effectLst>
                <a:reflection blurRad="12700" stA="28000" endPos="45000" dist="1000" dir="5400000" sy="-100000" algn="bl" rotWithShape="0"/>
              </a:effectLst>
            </a:endParaRPr>
          </a:p>
        </p:txBody>
      </p:sp>
      <p:sp>
        <p:nvSpPr>
          <p:cNvPr id="5" name="Rectangle 4"/>
          <p:cNvSpPr/>
          <p:nvPr/>
        </p:nvSpPr>
        <p:spPr>
          <a:xfrm>
            <a:off x="4202373" y="4018390"/>
            <a:ext cx="4953000" cy="2246769"/>
          </a:xfrm>
          <a:prstGeom prst="rect">
            <a:avLst/>
          </a:prstGeom>
        </p:spPr>
        <p:txBody>
          <a:bodyPr wrap="square">
            <a:spAutoFit/>
          </a:bodyPr>
          <a:lstStyle/>
          <a:p>
            <a:pPr algn="just">
              <a:buFont typeface="Arial" pitchFamily="34" charset="0"/>
              <a:buChar char="•"/>
            </a:pP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A smart garden automation system integrates electrical devices in a garden such as irrigation valves, garden lighting  with each other.</a:t>
            </a:r>
          </a:p>
          <a:p>
            <a:pPr algn="just"/>
            <a:endParaRPr lang="en-US" sz="2000" dirty="0" smtClean="0">
              <a:latin typeface="Times New Roman" pitchFamily="18" charset="0"/>
              <a:cs typeface="Times New Roman" pitchFamily="18" charset="0"/>
            </a:endParaRPr>
          </a:p>
          <a:p>
            <a:pPr algn="just">
              <a:buFont typeface="Arial" pitchFamily="34" charset="0"/>
              <a:buChar char="•"/>
            </a:pPr>
            <a:r>
              <a:rPr lang="en-US" sz="2000" dirty="0" smtClean="0">
                <a:latin typeface="Times New Roman" pitchFamily="18" charset="0"/>
                <a:cs typeface="Times New Roman" pitchFamily="18" charset="0"/>
              </a:rPr>
              <a:t> The techniques include control of irrigation activities such as automated water supply for plants and also lighting control system.</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371600" y="1524000"/>
            <a:ext cx="7162800" cy="2954655"/>
          </a:xfrm>
          <a:prstGeom prst="rect">
            <a:avLst/>
          </a:prstGeom>
        </p:spPr>
        <p:txBody>
          <a:bodyPr wrap="square">
            <a:spAutoFit/>
          </a:bodyPr>
          <a:lstStyle/>
          <a:p>
            <a:pPr algn="just">
              <a:lnSpc>
                <a:spcPct val="150000"/>
              </a:lnSpc>
            </a:pPr>
            <a:r>
              <a:rPr lang="en-US" sz="2400" b="1" dirty="0" smtClean="0">
                <a:latin typeface="Times New Roman" pitchFamily="18" charset="0"/>
                <a:cs typeface="Times New Roman" pitchFamily="18" charset="0"/>
              </a:rPr>
              <a:t>	</a:t>
            </a:r>
          </a:p>
          <a:p>
            <a:pPr marL="457200" indent="-457200" algn="just">
              <a:lnSpc>
                <a:spcPct val="150000"/>
              </a:lnSpc>
              <a:buFont typeface="+mj-lt"/>
              <a:buAutoNum type="arabicPeriod"/>
            </a:pPr>
            <a:r>
              <a:rPr lang="en-US" sz="2000" dirty="0" smtClean="0">
                <a:latin typeface="Times New Roman" pitchFamily="18" charset="0"/>
                <a:cs typeface="Times New Roman" pitchFamily="18" charset="0"/>
              </a:rPr>
              <a:t>Arduino UNO Board. 	</a:t>
            </a:r>
          </a:p>
          <a:p>
            <a:pPr marL="457200" indent="-457200" algn="just">
              <a:lnSpc>
                <a:spcPct val="150000"/>
              </a:lnSpc>
              <a:buFont typeface="+mj-lt"/>
              <a:buAutoNum type="arabicPeriod"/>
            </a:pPr>
            <a:r>
              <a:rPr lang="en-US" sz="2000" dirty="0" smtClean="0">
                <a:latin typeface="Times New Roman" pitchFamily="18" charset="0"/>
                <a:cs typeface="Times New Roman" pitchFamily="18" charset="0"/>
              </a:rPr>
              <a:t>GSM Module .	</a:t>
            </a:r>
          </a:p>
          <a:p>
            <a:pPr marL="457200" indent="-457200" algn="just">
              <a:lnSpc>
                <a:spcPct val="150000"/>
              </a:lnSpc>
              <a:buFont typeface="+mj-lt"/>
              <a:buAutoNum type="arabicPeriod"/>
            </a:pPr>
            <a:r>
              <a:rPr lang="en-US" sz="2000" dirty="0" smtClean="0">
                <a:latin typeface="Times New Roman" pitchFamily="18" charset="0"/>
                <a:cs typeface="Times New Roman" pitchFamily="18" charset="0"/>
              </a:rPr>
              <a:t>Relay(8-Switch).	</a:t>
            </a:r>
          </a:p>
          <a:p>
            <a:pPr marL="457200" indent="-457200" algn="just">
              <a:lnSpc>
                <a:spcPct val="150000"/>
              </a:lnSpc>
              <a:buFont typeface="+mj-lt"/>
              <a:buAutoNum type="arabicPeriod"/>
            </a:pPr>
            <a:r>
              <a:rPr lang="en-US" sz="2000" dirty="0" smtClean="0">
                <a:latin typeface="Times New Roman" pitchFamily="18" charset="0"/>
                <a:cs typeface="Times New Roman" pitchFamily="18" charset="0"/>
              </a:rPr>
              <a:t>PIR Sensor. </a:t>
            </a:r>
          </a:p>
          <a:p>
            <a:pPr marL="457200" indent="-457200" algn="just">
              <a:lnSpc>
                <a:spcPct val="150000"/>
              </a:lnSpc>
              <a:buFont typeface="+mj-lt"/>
              <a:buAutoNum type="arabicPeriod"/>
            </a:pPr>
            <a:r>
              <a:rPr lang="en-US" sz="2000" dirty="0" smtClean="0">
                <a:latin typeface="Times New Roman" pitchFamily="18" charset="0"/>
                <a:cs typeface="Times New Roman" pitchFamily="18" charset="0"/>
              </a:rPr>
              <a:t>Jumping cables.</a:t>
            </a:r>
          </a:p>
        </p:txBody>
      </p:sp>
      <p:sp>
        <p:nvSpPr>
          <p:cNvPr id="6" name="Rectangle 5"/>
          <p:cNvSpPr/>
          <p:nvPr/>
        </p:nvSpPr>
        <p:spPr>
          <a:xfrm>
            <a:off x="1609228" y="685800"/>
            <a:ext cx="6955879" cy="646331"/>
          </a:xfrm>
          <a:prstGeom prst="rect">
            <a:avLst/>
          </a:prstGeom>
          <a:noFill/>
        </p:spPr>
        <p:txBody>
          <a:bodyPr wrap="none" lIns="91440" tIns="45720" rIns="91440" bIns="45720">
            <a:spAutoFit/>
          </a:bodyPr>
          <a:lstStyle/>
          <a:p>
            <a:pPr algn="ctr"/>
            <a:r>
              <a:rPr lang="en-US" sz="3600" b="1" cap="all" spc="0" dirty="0" smtClean="0">
                <a:ln w="9000" cmpd="sng">
                  <a:solidFill>
                    <a:schemeClr val="accent4">
                      <a:shade val="50000"/>
                      <a:satMod val="120000"/>
                    </a:schemeClr>
                  </a:solidFill>
                  <a:prstDash val="solid"/>
                </a:ln>
                <a:solidFill>
                  <a:schemeClr val="accent5">
                    <a:lumMod val="40000"/>
                    <a:lumOff val="60000"/>
                  </a:schemeClr>
                </a:solidFill>
                <a:effectLst>
                  <a:reflection blurRad="12700" stA="28000" endPos="45000" dist="1000" dir="5400000" sy="-100000" algn="bl" rotWithShape="0"/>
                </a:effectLst>
                <a:latin typeface="Times New Roman" pitchFamily="18" charset="0"/>
                <a:ea typeface="+mj-ea"/>
                <a:cs typeface="Times New Roman" pitchFamily="18" charset="0"/>
              </a:rPr>
              <a:t>Hardware  requirements</a:t>
            </a:r>
            <a:endParaRPr lang="en-US" sz="3600" b="1" cap="all" spc="0" dirty="0">
              <a:ln w="9000" cmpd="sng">
                <a:solidFill>
                  <a:schemeClr val="accent4">
                    <a:shade val="50000"/>
                    <a:satMod val="120000"/>
                  </a:schemeClr>
                </a:solidFill>
                <a:prstDash val="solid"/>
              </a:ln>
              <a:solidFill>
                <a:schemeClr val="accent5">
                  <a:lumMod val="40000"/>
                  <a:lumOff val="60000"/>
                </a:schemeClr>
              </a:solidFill>
              <a:effectLst>
                <a:reflection blurRad="12700" stA="28000" endPos="45000" dist="1000" dir="5400000" sy="-100000" algn="bl" rotWithShape="0"/>
              </a:effectLs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366665" y="304800"/>
            <a:ext cx="5724644" cy="707886"/>
          </a:xfrm>
          <a:prstGeom prst="rect">
            <a:avLst/>
          </a:prstGeom>
          <a:solidFill>
            <a:schemeClr val="bg1"/>
          </a:solidFill>
        </p:spPr>
        <p:txBody>
          <a:bodyPr wrap="none" lIns="91440" tIns="45720" rIns="91440" bIns="45720">
            <a:spAutoFit/>
          </a:bodyPr>
          <a:lstStyle/>
          <a:p>
            <a:pPr algn="ctr"/>
            <a:r>
              <a:rPr lang="en-US" sz="3600" b="1" cap="all" spc="0" dirty="0" smtClean="0">
                <a:ln w="9000" cmpd="sng">
                  <a:solidFill>
                    <a:schemeClr val="accent4">
                      <a:shade val="50000"/>
                      <a:satMod val="120000"/>
                    </a:schemeClr>
                  </a:solidFill>
                  <a:prstDash val="solid"/>
                </a:ln>
                <a:solidFill>
                  <a:schemeClr val="accent5">
                    <a:lumMod val="40000"/>
                    <a:lumOff val="60000"/>
                  </a:schemeClr>
                </a:solidFill>
                <a:effectLst>
                  <a:reflection blurRad="12700" stA="28000" endPos="45000" dist="1000" dir="5400000" sy="-100000" algn="bl" rotWithShape="0"/>
                </a:effectLst>
                <a:latin typeface="Times New Roman" pitchFamily="18" charset="0"/>
                <a:cs typeface="Times New Roman" pitchFamily="18" charset="0"/>
              </a:rPr>
              <a:t>Arduino UNO Board</a:t>
            </a:r>
            <a:r>
              <a:rPr lang="en-US" sz="4000" b="1" cap="all" spc="0" dirty="0" smtClean="0">
                <a:ln w="9000" cmpd="sng">
                  <a:solidFill>
                    <a:schemeClr val="accent4">
                      <a:shade val="50000"/>
                      <a:satMod val="120000"/>
                    </a:schemeClr>
                  </a:solidFill>
                  <a:prstDash val="solid"/>
                </a:ln>
                <a:solidFill>
                  <a:schemeClr val="accent2">
                    <a:lumMod val="40000"/>
                    <a:lumOff val="60000"/>
                  </a:schemeClr>
                </a:solidFill>
                <a:effectLst>
                  <a:reflection blurRad="12700" stA="28000" endPos="45000" dist="1000" dir="5400000" sy="-100000" algn="bl" rotWithShape="0"/>
                </a:effectLst>
                <a:latin typeface="Times New Roman" pitchFamily="18" charset="0"/>
                <a:cs typeface="Times New Roman" pitchFamily="18" charset="0"/>
              </a:rPr>
              <a:t>	</a:t>
            </a:r>
            <a:endParaRPr lang="en-US" sz="4000" b="1" cap="all" spc="0" dirty="0">
              <a:ln w="9000" cmpd="sng">
                <a:solidFill>
                  <a:schemeClr val="accent4">
                    <a:shade val="50000"/>
                    <a:satMod val="120000"/>
                  </a:schemeClr>
                </a:solidFill>
                <a:prstDash val="solid"/>
              </a:ln>
              <a:solidFill>
                <a:schemeClr val="accent2">
                  <a:lumMod val="40000"/>
                  <a:lumOff val="60000"/>
                </a:schemeClr>
              </a:solidFill>
              <a:effectLst>
                <a:reflection blurRad="12700" stA="28000" endPos="45000" dist="1000" dir="5400000" sy="-100000" algn="bl" rotWithShape="0"/>
              </a:effectLst>
            </a:endParaRPr>
          </a:p>
        </p:txBody>
      </p:sp>
      <p:sp>
        <p:nvSpPr>
          <p:cNvPr id="1025" name="Rectangle 1"/>
          <p:cNvSpPr>
            <a:spLocks noChangeArrowheads="1"/>
          </p:cNvSpPr>
          <p:nvPr/>
        </p:nvSpPr>
        <p:spPr bwMode="auto">
          <a:xfrm>
            <a:off x="4419600" y="1728108"/>
            <a:ext cx="4495800" cy="383694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spcBef>
                <a:spcPct val="0"/>
              </a:spcBef>
              <a:spcAft>
                <a:spcPts val="115"/>
              </a:spcAft>
              <a:buClrTx/>
              <a:buSzTx/>
              <a:buFontTx/>
              <a:buChar char="•"/>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Microcontroller board based on the ATmega328P.</a:t>
            </a:r>
          </a:p>
          <a:p>
            <a:pPr marL="0" marR="0" lvl="0" indent="0" algn="just" defTabSz="914400" rtl="0" eaLnBrk="1" fontAlgn="base" latinLnBrk="0" hangingPunct="1">
              <a:spcBef>
                <a:spcPct val="0"/>
              </a:spcBef>
              <a:spcAft>
                <a:spcPts val="115"/>
              </a:spcAft>
              <a:buClrTx/>
              <a:buSzTx/>
              <a:tabLst/>
            </a:pP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spcBef>
                <a:spcPct val="0"/>
              </a:spcBef>
              <a:spcAft>
                <a:spcPts val="115"/>
              </a:spcAft>
              <a:buClrTx/>
              <a:buSzTx/>
              <a:buFontTx/>
              <a:buChar char="•"/>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14 digital input/output pins (of which 6 can be used as PWM outputs), 6 analog inputs, a 16 MHz quartz crystal, a USB connection, a power jack, an ICSP header and a reset button.</a:t>
            </a:r>
          </a:p>
          <a:p>
            <a:pPr marL="0" marR="0" lvl="0" indent="0" algn="just" defTabSz="914400" rtl="0" eaLnBrk="0" fontAlgn="base" latinLnBrk="0" hangingPunct="0">
              <a:spcBef>
                <a:spcPct val="0"/>
              </a:spcBef>
              <a:spcAft>
                <a:spcPts val="115"/>
              </a:spcAft>
              <a:buClrTx/>
              <a:buSzTx/>
              <a:tabLst/>
            </a:pP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spcBef>
                <a:spcPct val="0"/>
              </a:spcBef>
              <a:spcAft>
                <a:spcPts val="115"/>
              </a:spcAft>
              <a:buClrTx/>
              <a:buSzTx/>
              <a:buFontTx/>
              <a:buChar char="•"/>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It</a:t>
            </a:r>
            <a:r>
              <a:rPr kumimoji="0" lang="en-US" sz="2000" b="0" i="0" u="none" strike="noStrike" cap="none" normalizeH="0" dirty="0" smtClean="0">
                <a:ln>
                  <a:noFill/>
                </a:ln>
                <a:solidFill>
                  <a:schemeClr val="tx1"/>
                </a:solidFill>
                <a:effectLst/>
                <a:latin typeface="Times New Roman" pitchFamily="18" charset="0"/>
                <a:ea typeface="Calibri" pitchFamily="34" charset="0"/>
                <a:cs typeface="Times New Roman" pitchFamily="18" charset="0"/>
              </a:rPr>
              <a:t> is </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connected to a computer with a USB cable or power it with a AC-to-DC adapter or battery to get started.</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8" name="Picture 7"/>
          <p:cNvPicPr/>
          <p:nvPr/>
        </p:nvPicPr>
        <p:blipFill>
          <a:blip r:embed="rId2" cstate="print">
            <a:extLst>
              <a:ext uri="{28A0092B-C50C-407E-A947-70E740481C1C}">
                <a14:useLocalDpi xmlns:a14="http://schemas.microsoft.com/office/drawing/2010/main" val="0"/>
              </a:ext>
            </a:extLst>
          </a:blip>
          <a:stretch>
            <a:fillRect/>
          </a:stretch>
        </p:blipFill>
        <p:spPr>
          <a:xfrm rot="5400000">
            <a:off x="495301" y="2274982"/>
            <a:ext cx="4495798" cy="274320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75136" y="304800"/>
            <a:ext cx="3429144" cy="646331"/>
          </a:xfrm>
          <a:prstGeom prst="rect">
            <a:avLst/>
          </a:prstGeom>
          <a:noFill/>
        </p:spPr>
        <p:txBody>
          <a:bodyPr wrap="none" lIns="91440" tIns="45720" rIns="91440" bIns="45720">
            <a:spAutoFit/>
          </a:bodyPr>
          <a:lstStyle/>
          <a:p>
            <a:pPr algn="ctr"/>
            <a:r>
              <a:rPr lang="en-US" sz="3600" b="1" cap="all" spc="0" dirty="0" smtClean="0">
                <a:ln w="9000" cmpd="sng">
                  <a:solidFill>
                    <a:schemeClr val="accent4">
                      <a:shade val="50000"/>
                      <a:satMod val="120000"/>
                    </a:schemeClr>
                  </a:solidFill>
                  <a:prstDash val="solid"/>
                </a:ln>
                <a:solidFill>
                  <a:schemeClr val="accent5">
                    <a:lumMod val="40000"/>
                    <a:lumOff val="60000"/>
                  </a:schemeClr>
                </a:solidFill>
                <a:effectLst>
                  <a:reflection blurRad="12700" stA="28000" endPos="45000" dist="1000" dir="5400000" sy="-100000" algn="bl" rotWithShape="0"/>
                </a:effectLst>
                <a:latin typeface="Times New Roman" pitchFamily="18" charset="0"/>
                <a:cs typeface="Times New Roman" pitchFamily="18" charset="0"/>
              </a:rPr>
              <a:t>GSM</a:t>
            </a:r>
            <a:r>
              <a:rPr lang="en-US" sz="3600" b="1" cap="all" spc="0" dirty="0" smtClean="0">
                <a:ln w="9000" cmpd="sng">
                  <a:solidFill>
                    <a:schemeClr val="accent4">
                      <a:shade val="50000"/>
                      <a:satMod val="120000"/>
                    </a:schemeClr>
                  </a:solidFill>
                  <a:prstDash val="solid"/>
                </a:ln>
                <a:solidFill>
                  <a:schemeClr val="accent2">
                    <a:lumMod val="40000"/>
                    <a:lumOff val="60000"/>
                  </a:schemeClr>
                </a:solidFill>
                <a:effectLst>
                  <a:reflection blurRad="12700" stA="28000" endPos="45000" dist="1000" dir="5400000" sy="-100000" algn="bl" rotWithShape="0"/>
                </a:effectLst>
                <a:latin typeface="Times New Roman" pitchFamily="18" charset="0"/>
                <a:cs typeface="Times New Roman" pitchFamily="18" charset="0"/>
              </a:rPr>
              <a:t> </a:t>
            </a:r>
            <a:r>
              <a:rPr lang="en-US" sz="3600" b="1" cap="all" spc="0" dirty="0" smtClean="0">
                <a:ln w="9000" cmpd="sng">
                  <a:solidFill>
                    <a:schemeClr val="accent4">
                      <a:shade val="50000"/>
                      <a:satMod val="120000"/>
                    </a:schemeClr>
                  </a:solidFill>
                  <a:prstDash val="solid"/>
                </a:ln>
                <a:solidFill>
                  <a:schemeClr val="accent5">
                    <a:lumMod val="40000"/>
                    <a:lumOff val="60000"/>
                  </a:schemeClr>
                </a:solidFill>
                <a:effectLst>
                  <a:reflection blurRad="12700" stA="28000" endPos="45000" dist="1000" dir="5400000" sy="-100000" algn="bl" rotWithShape="0"/>
                </a:effectLst>
                <a:latin typeface="Times New Roman" pitchFamily="18" charset="0"/>
                <a:cs typeface="Times New Roman" pitchFamily="18" charset="0"/>
              </a:rPr>
              <a:t>Module</a:t>
            </a:r>
            <a:endParaRPr lang="en-US" sz="3600" b="1" cap="all" spc="0" dirty="0">
              <a:ln w="9000" cmpd="sng">
                <a:solidFill>
                  <a:schemeClr val="accent4">
                    <a:shade val="50000"/>
                    <a:satMod val="120000"/>
                  </a:schemeClr>
                </a:solidFill>
                <a:prstDash val="solid"/>
              </a:ln>
              <a:solidFill>
                <a:schemeClr val="accent5">
                  <a:lumMod val="40000"/>
                  <a:lumOff val="60000"/>
                </a:schemeClr>
              </a:solidFill>
              <a:effectLst>
                <a:reflection blurRad="12700" stA="28000" endPos="45000" dist="1000" dir="5400000" sy="-100000" algn="bl" rotWithShape="0"/>
              </a:effectLst>
            </a:endParaRPr>
          </a:p>
        </p:txBody>
      </p:sp>
      <p:sp>
        <p:nvSpPr>
          <p:cNvPr id="25601" name="Rectangle 1"/>
          <p:cNvSpPr>
            <a:spLocks noChangeArrowheads="1"/>
          </p:cNvSpPr>
          <p:nvPr/>
        </p:nvSpPr>
        <p:spPr bwMode="auto">
          <a:xfrm>
            <a:off x="4662985" y="1752600"/>
            <a:ext cx="4404815" cy="32316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spcBef>
                <a:spcPct val="0"/>
              </a:spcBef>
              <a:spcAft>
                <a:spcPct val="0"/>
              </a:spcAft>
              <a:buClrTx/>
              <a:buSzTx/>
              <a:buFontTx/>
              <a:buChar char="•"/>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Operating voltage 5V (supplied from the Arduino Board).</a:t>
            </a:r>
          </a:p>
          <a:p>
            <a:pPr marL="0" marR="0" lvl="0" indent="0" algn="just" defTabSz="914400" rtl="0" eaLnBrk="1" fontAlgn="base" latinLnBrk="0" hangingPunct="1">
              <a:spcBef>
                <a:spcPct val="0"/>
              </a:spcBef>
              <a:spcAft>
                <a:spcPct val="0"/>
              </a:spcAft>
              <a:buClrTx/>
              <a:buSzTx/>
              <a:tabLst/>
            </a:pP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spcBef>
                <a:spcPct val="0"/>
              </a:spcBef>
              <a:spcAft>
                <a:spcPct val="0"/>
              </a:spcAft>
              <a:buClrTx/>
              <a:buSzTx/>
              <a:buFontTx/>
              <a:buChar char="•"/>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Connection with Arduino Uno on pins 2, 3 (Software Serial) and 7 (reset)</a:t>
            </a:r>
            <a:r>
              <a:rPr kumimoji="0" lang="en-US" sz="20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p>
          <a:p>
            <a:pPr marL="0" marR="0" lvl="0" indent="0" algn="just" defTabSz="914400" rtl="0" eaLnBrk="0" fontAlgn="base" latinLnBrk="0" hangingPunct="0">
              <a:spcBef>
                <a:spcPct val="0"/>
              </a:spcBef>
              <a:spcAft>
                <a:spcPct val="0"/>
              </a:spcAft>
              <a:buClrTx/>
              <a:buSzTx/>
              <a:tabLst/>
            </a:pPr>
            <a:endParaRPr kumimoji="0" lang="en-US" sz="20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endParaRPr>
          </a:p>
          <a:p>
            <a:pPr algn="just" eaLnBrk="0" fontAlgn="base" hangingPunct="0">
              <a:spcBef>
                <a:spcPct val="0"/>
              </a:spcBef>
              <a:spcAft>
                <a:spcPct val="0"/>
              </a:spcAft>
              <a:buFontTx/>
              <a:buChar char="•"/>
            </a:pPr>
            <a:r>
              <a:rPr lang="en-US" sz="2000" dirty="0" smtClean="0">
                <a:latin typeface="Times New Roman" pitchFamily="18" charset="0"/>
                <a:ea typeface="Calibri" pitchFamily="34" charset="0"/>
                <a:cs typeface="Times New Roman" pitchFamily="18" charset="0"/>
              </a:rPr>
              <a:t>The Arduino GSM Shield allows an Arduino board to connect to the Network, make/receive voice calls and send/receive SMS messages</a:t>
            </a:r>
            <a:r>
              <a:rPr lang="en-US" sz="2000" dirty="0" smtClean="0">
                <a:latin typeface="Times New Roman" pitchFamily="18" charset="0"/>
                <a:cs typeface="Times New Roman" pitchFamily="18" charset="0"/>
              </a:rPr>
              <a:t> .</a:t>
            </a:r>
          </a:p>
        </p:txBody>
      </p:sp>
      <p:pic>
        <p:nvPicPr>
          <p:cNvPr id="6" name="Picture 5" descr="D:\arduino_uno_cc\Arduino - ArduinoGSMShield_files\GSMPinUse_2.jpg"/>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295400"/>
            <a:ext cx="3657600" cy="4953000"/>
          </a:xfrm>
          <a:prstGeom prst="rect">
            <a:avLst/>
          </a:prstGeom>
          <a:noFill/>
          <a:ln>
            <a:noFill/>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1145</TotalTime>
  <Words>545</Words>
  <Application>Microsoft Office PowerPoint</Application>
  <PresentationFormat>On-screen Show (4:3)</PresentationFormat>
  <Paragraphs>88</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Solstice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SYSTEM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Apoorva</cp:lastModifiedBy>
  <cp:revision>163</cp:revision>
  <dcterms:created xsi:type="dcterms:W3CDTF">2015-10-31T23:10:57Z</dcterms:created>
  <dcterms:modified xsi:type="dcterms:W3CDTF">2016-06-09T06:27:03Z</dcterms:modified>
</cp:coreProperties>
</file>