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4"/>
  </p:notesMasterIdLst>
  <p:sldIdLst>
    <p:sldId id="257" r:id="rId2"/>
    <p:sldId id="258" r:id="rId3"/>
    <p:sldId id="259" r:id="rId4"/>
    <p:sldId id="260" r:id="rId5"/>
    <p:sldId id="295" r:id="rId6"/>
    <p:sldId id="262" r:id="rId7"/>
    <p:sldId id="265" r:id="rId8"/>
    <p:sldId id="267" r:id="rId9"/>
    <p:sldId id="268" r:id="rId10"/>
    <p:sldId id="269" r:id="rId11"/>
    <p:sldId id="281" r:id="rId12"/>
    <p:sldId id="275" r:id="rId13"/>
    <p:sldId id="284" r:id="rId14"/>
    <p:sldId id="288" r:id="rId15"/>
    <p:sldId id="289" r:id="rId16"/>
    <p:sldId id="297" r:id="rId17"/>
    <p:sldId id="277" r:id="rId18"/>
    <p:sldId id="291" r:id="rId19"/>
    <p:sldId id="293" r:id="rId20"/>
    <p:sldId id="280" r:id="rId21"/>
    <p:sldId id="279"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5ED7D-9D75-4D74-895F-CC46B462C472}" type="datetimeFigureOut">
              <a:rPr lang="en-US" smtClean="0"/>
              <a:pPr/>
              <a:t>7/3/2016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4FDBC-93EA-41A8-A286-01C68B80B730}" type="slidenum">
              <a:rPr lang="en-US" smtClean="0"/>
              <a:pPr/>
              <a:t>‹#›</a:t>
            </a:fld>
            <a:endParaRPr lang="en-US" dirty="0"/>
          </a:p>
        </p:txBody>
      </p:sp>
    </p:spTree>
    <p:extLst>
      <p:ext uri="{BB962C8B-B14F-4D97-AF65-F5344CB8AC3E}">
        <p14:creationId xmlns:p14="http://schemas.microsoft.com/office/powerpoint/2010/main" val="1256845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4FDBC-93EA-41A8-A286-01C68B80B730}" type="slidenum">
              <a:rPr lang="en-US" smtClean="0"/>
              <a:pPr/>
              <a:t>1</a:t>
            </a:fld>
            <a:endParaRPr lang="en-US" dirty="0"/>
          </a:p>
        </p:txBody>
      </p:sp>
    </p:spTree>
    <p:extLst>
      <p:ext uri="{BB962C8B-B14F-4D97-AF65-F5344CB8AC3E}">
        <p14:creationId xmlns:p14="http://schemas.microsoft.com/office/powerpoint/2010/main" val="104968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C4FDBC-93EA-41A8-A286-01C68B80B730}"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2395FC3-BF3B-42AD-AA56-49BDFFE0C429}" type="datetimeFigureOut">
              <a:rPr lang="en-US" smtClean="0"/>
              <a:pPr/>
              <a:t>7/3/2016</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E3265255-BDE6-474C-B682-028B5FC65C9F}"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395FC3-BF3B-42AD-AA56-49BDFFE0C429}" type="datetimeFigureOut">
              <a:rPr lang="en-US" smtClean="0"/>
              <a:pPr/>
              <a:t>7/3/2016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395FC3-BF3B-42AD-AA56-49BDFFE0C429}" type="datetimeFigureOut">
              <a:rPr lang="en-US" smtClean="0"/>
              <a:pPr/>
              <a:t>7/3/2016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395FC3-BF3B-42AD-AA56-49BDFFE0C429}" type="datetimeFigureOut">
              <a:rPr lang="en-US" smtClean="0"/>
              <a:pPr/>
              <a:t>7/3/2016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2395FC3-BF3B-42AD-AA56-49BDFFE0C429}" type="datetimeFigureOut">
              <a:rPr lang="en-US" smtClean="0"/>
              <a:pPr/>
              <a:t>7/3/2016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3265255-BDE6-474C-B682-028B5FC65C9F}"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395FC3-BF3B-42AD-AA56-49BDFFE0C429}" type="datetimeFigureOut">
              <a:rPr lang="en-US" smtClean="0"/>
              <a:pPr/>
              <a:t>7/3/2016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2395FC3-BF3B-42AD-AA56-49BDFFE0C429}" type="datetimeFigureOut">
              <a:rPr lang="en-US" smtClean="0"/>
              <a:pPr/>
              <a:t>7/3/2016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2395FC3-BF3B-42AD-AA56-49BDFFE0C429}" type="datetimeFigureOut">
              <a:rPr lang="en-US" smtClean="0"/>
              <a:pPr/>
              <a:t>7/3/2016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92395FC3-BF3B-42AD-AA56-49BDFFE0C429}" type="datetimeFigureOut">
              <a:rPr lang="en-US" smtClean="0"/>
              <a:pPr/>
              <a:t>7/3/2016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E3265255-BDE6-474C-B682-028B5FC65C9F}"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395FC3-BF3B-42AD-AA56-49BDFFE0C429}" type="datetimeFigureOut">
              <a:rPr lang="en-US" smtClean="0"/>
              <a:pPr/>
              <a:t>7/3/2016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2395FC3-BF3B-42AD-AA56-49BDFFE0C429}" type="datetimeFigureOut">
              <a:rPr lang="en-US" smtClean="0"/>
              <a:pPr/>
              <a:t>7/3/2016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3265255-BDE6-474C-B682-028B5FC65C9F}"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2395FC3-BF3B-42AD-AA56-49BDFFE0C429}" type="datetimeFigureOut">
              <a:rPr lang="en-US" smtClean="0"/>
              <a:pPr/>
              <a:t>7/3/2016</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3265255-BDE6-474C-B682-028B5FC65C9F}"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1088866" y="1559422"/>
            <a:ext cx="7924800" cy="990600"/>
          </a:xfrm>
          <a:prstGeom prst="rect">
            <a:avLst/>
          </a:prstGeom>
          <a:noFill/>
          <a:ln w="9525">
            <a:noFill/>
            <a:miter lim="800000"/>
            <a:headEnd/>
            <a:tailEnd/>
          </a:ln>
          <a:effectLst/>
        </p:spPr>
        <p:txBody>
          <a:bodyPr anchor="b"/>
          <a:lstStyle/>
          <a:p>
            <a:pPr algn="ctr">
              <a:defRPr/>
            </a:pPr>
            <a:r>
              <a:rPr lang="en-US" sz="3200" b="1" i="1" kern="0" dirty="0" smtClean="0">
                <a:solidFill>
                  <a:srgbClr val="C00000"/>
                </a:solidFill>
                <a:latin typeface="Times New Roman" panose="02020603050405020304" pitchFamily="18" charset="0"/>
                <a:ea typeface="+mj-ea"/>
                <a:cs typeface="Times New Roman" pitchFamily="18" charset="0"/>
              </a:rPr>
              <a:t>“</a:t>
            </a:r>
            <a:r>
              <a:rPr lang="en-US" sz="2800" b="1" i="1" kern="0" dirty="0" smtClean="0">
                <a:solidFill>
                  <a:srgbClr val="C00000"/>
                </a:solidFill>
                <a:latin typeface="Times New Roman" panose="02020603050405020304" pitchFamily="18" charset="0"/>
                <a:ea typeface="+mj-ea"/>
                <a:cs typeface="Times New Roman" pitchFamily="18" charset="0"/>
              </a:rPr>
              <a:t>HOME AUTOMATION USING ARDUINO</a:t>
            </a:r>
            <a:r>
              <a:rPr lang="en-US" sz="3200" b="1" i="1" kern="0" dirty="0" smtClean="0">
                <a:solidFill>
                  <a:srgbClr val="C00000"/>
                </a:solidFill>
                <a:latin typeface="Times New Roman" panose="02020603050405020304" pitchFamily="18" charset="0"/>
                <a:ea typeface="+mj-ea"/>
                <a:cs typeface="Times New Roman" pitchFamily="18" charset="0"/>
              </a:rPr>
              <a:t>”</a:t>
            </a:r>
            <a:endParaRPr lang="en-US" sz="3200" b="1" i="1" kern="0" dirty="0">
              <a:solidFill>
                <a:srgbClr val="C00000"/>
              </a:solidFill>
              <a:latin typeface="Times New Roman" pitchFamily="18" charset="0"/>
              <a:ea typeface="+mj-ea"/>
              <a:cs typeface="Times New Roman" pitchFamily="18" charset="0"/>
            </a:endParaRPr>
          </a:p>
        </p:txBody>
      </p:sp>
      <p:sp>
        <p:nvSpPr>
          <p:cNvPr id="7" name="TextBox 6"/>
          <p:cNvSpPr txBox="1">
            <a:spLocks noChangeArrowheads="1"/>
          </p:cNvSpPr>
          <p:nvPr/>
        </p:nvSpPr>
        <p:spPr bwMode="auto">
          <a:xfrm>
            <a:off x="1685925" y="300763"/>
            <a:ext cx="7153275" cy="1077218"/>
          </a:xfrm>
          <a:prstGeom prst="rect">
            <a:avLst/>
          </a:prstGeom>
          <a:noFill/>
          <a:ln w="9525">
            <a:noFill/>
            <a:miter lim="800000"/>
            <a:headEnd/>
            <a:tailEnd/>
          </a:ln>
        </p:spPr>
        <p:txBody>
          <a:bodyPr wrap="square">
            <a:spAutoFit/>
          </a:bodyPr>
          <a:lstStyle/>
          <a:p>
            <a:pPr algn="ctr"/>
            <a:r>
              <a:rPr lang="en-US" sz="3200" b="1" dirty="0" smtClean="0">
                <a:solidFill>
                  <a:srgbClr val="002060"/>
                </a:solidFill>
                <a:latin typeface="Times New Roman" pitchFamily="18" charset="0"/>
                <a:ea typeface="Times New Roman" pitchFamily="18" charset="0"/>
                <a:cs typeface="Times New Roman" pitchFamily="18" charset="0"/>
              </a:rPr>
              <a:t>PES Institute of Technology and Management</a:t>
            </a:r>
            <a:endParaRPr lang="en-IN" sz="3200" dirty="0">
              <a:solidFill>
                <a:srgbClr val="002060"/>
              </a:solidFill>
              <a:latin typeface="Times New Roman" pitchFamily="18" charset="0"/>
              <a:ea typeface="Times New Roman" pitchFamily="18" charset="0"/>
              <a:cs typeface="Times New Roman" pitchFamily="18" charset="0"/>
            </a:endParaRPr>
          </a:p>
        </p:txBody>
      </p:sp>
      <p:sp>
        <p:nvSpPr>
          <p:cNvPr id="8" name="Rectangle 5"/>
          <p:cNvSpPr>
            <a:spLocks noChangeArrowheads="1"/>
          </p:cNvSpPr>
          <p:nvPr/>
        </p:nvSpPr>
        <p:spPr bwMode="auto">
          <a:xfrm>
            <a:off x="4413249" y="4282208"/>
            <a:ext cx="1698625" cy="417422"/>
          </a:xfrm>
          <a:prstGeom prst="rect">
            <a:avLst/>
          </a:prstGeom>
          <a:noFill/>
          <a:ln w="9525">
            <a:noFill/>
            <a:miter lim="800000"/>
            <a:headEnd/>
            <a:tailEnd/>
          </a:ln>
        </p:spPr>
        <p:txBody>
          <a:bodyPr wrap="square">
            <a:spAutoFit/>
          </a:bodyPr>
          <a:lstStyle/>
          <a:p>
            <a:pPr>
              <a:lnSpc>
                <a:spcPct val="150000"/>
              </a:lnSpc>
              <a:defRPr/>
            </a:pPr>
            <a:r>
              <a:rPr lang="en-US" sz="1600" b="1" dirty="0" smtClean="0">
                <a:solidFill>
                  <a:srgbClr val="7030A0"/>
                </a:solidFill>
                <a:latin typeface="Times New Roman" pitchFamily="18" charset="0"/>
                <a:ea typeface="Times New Roman" pitchFamily="18" charset="0"/>
                <a:cs typeface="Times New Roman" pitchFamily="18" charset="0"/>
              </a:rPr>
              <a:t>TEAM</a:t>
            </a:r>
            <a:endParaRPr lang="en-US" sz="1600" dirty="0">
              <a:solidFill>
                <a:srgbClr val="7030A0"/>
              </a:solidFill>
              <a:latin typeface="Times New Roman" pitchFamily="18" charset="0"/>
              <a:ea typeface="Times New Roman" pitchFamily="18" charset="0"/>
              <a:cs typeface="Times New Roman" pitchFamily="18" charset="0"/>
            </a:endParaRPr>
          </a:p>
        </p:txBody>
      </p:sp>
      <p:sp>
        <p:nvSpPr>
          <p:cNvPr id="9" name="Rectangle 7"/>
          <p:cNvSpPr>
            <a:spLocks noChangeArrowheads="1"/>
          </p:cNvSpPr>
          <p:nvPr/>
        </p:nvSpPr>
        <p:spPr bwMode="auto">
          <a:xfrm>
            <a:off x="3355490" y="2550022"/>
            <a:ext cx="2947988" cy="458074"/>
          </a:xfrm>
          <a:prstGeom prst="rect">
            <a:avLst/>
          </a:prstGeom>
          <a:noFill/>
          <a:ln w="9525">
            <a:noFill/>
            <a:miter lim="800000"/>
            <a:headEnd/>
            <a:tailEnd/>
          </a:ln>
        </p:spPr>
        <p:txBody>
          <a:bodyPr>
            <a:spAutoFit/>
          </a:bodyPr>
          <a:lstStyle/>
          <a:p>
            <a:pPr algn="ctr">
              <a:lnSpc>
                <a:spcPct val="150000"/>
              </a:lnSpc>
              <a:defRPr/>
            </a:pPr>
            <a:r>
              <a:rPr lang="en-US" b="1" dirty="0" smtClean="0">
                <a:solidFill>
                  <a:srgbClr val="7030A0"/>
                </a:solidFill>
                <a:latin typeface="Times New Roman" pitchFamily="18" charset="0"/>
                <a:ea typeface="Times New Roman" pitchFamily="18" charset="0"/>
                <a:cs typeface="Times New Roman" pitchFamily="18" charset="0"/>
              </a:rPr>
              <a:t>Under </a:t>
            </a:r>
            <a:r>
              <a:rPr lang="en-US" b="1" dirty="0">
                <a:solidFill>
                  <a:srgbClr val="7030A0"/>
                </a:solidFill>
                <a:latin typeface="Times New Roman" pitchFamily="18" charset="0"/>
                <a:ea typeface="Times New Roman" pitchFamily="18" charset="0"/>
                <a:cs typeface="Times New Roman" pitchFamily="18" charset="0"/>
              </a:rPr>
              <a:t>the Guidance of </a:t>
            </a:r>
            <a:endParaRPr lang="en-US" dirty="0">
              <a:solidFill>
                <a:srgbClr val="7030A0"/>
              </a:solidFill>
              <a:latin typeface="Times New Roman" pitchFamily="18" charset="0"/>
              <a:ea typeface="Times New Roman" pitchFamily="18" charset="0"/>
              <a:cs typeface="Times New Roman" pitchFamily="18" charset="0"/>
            </a:endParaRPr>
          </a:p>
        </p:txBody>
      </p:sp>
      <p:sp>
        <p:nvSpPr>
          <p:cNvPr id="10" name="TextBox 16"/>
          <p:cNvSpPr txBox="1">
            <a:spLocks noChangeArrowheads="1"/>
          </p:cNvSpPr>
          <p:nvPr/>
        </p:nvSpPr>
        <p:spPr bwMode="auto">
          <a:xfrm>
            <a:off x="2384265" y="5105400"/>
            <a:ext cx="5334000" cy="1077218"/>
          </a:xfrm>
          <a:prstGeom prst="rect">
            <a:avLst/>
          </a:prstGeom>
          <a:noFill/>
          <a:ln w="9525">
            <a:noFill/>
            <a:miter lim="800000"/>
            <a:headEnd/>
            <a:tailEnd/>
          </a:ln>
        </p:spPr>
        <p:txBody>
          <a:bodyPr wrap="square">
            <a:spAutoFit/>
          </a:bodyPr>
          <a:lstStyle/>
          <a:p>
            <a:pPr>
              <a:defRPr/>
            </a:pPr>
            <a:r>
              <a:rPr lang="en-US" sz="1600" b="1" dirty="0">
                <a:solidFill>
                  <a:schemeClr val="accent1">
                    <a:lumMod val="75000"/>
                  </a:schemeClr>
                </a:solidFill>
                <a:latin typeface="Times New Roman" pitchFamily="18" charset="0"/>
                <a:cs typeface="Times New Roman" pitchFamily="18" charset="0"/>
              </a:rPr>
              <a:t>Ms. APOORVA P                                         </a:t>
            </a:r>
            <a:r>
              <a:rPr lang="en-US" sz="1600" b="1" dirty="0" smtClean="0">
                <a:solidFill>
                  <a:schemeClr val="accent1">
                    <a:lumMod val="75000"/>
                  </a:schemeClr>
                </a:solidFill>
                <a:latin typeface="Times New Roman" pitchFamily="18" charset="0"/>
                <a:cs typeface="Times New Roman" pitchFamily="18" charset="0"/>
              </a:rPr>
              <a:t>4PM11CS012</a:t>
            </a:r>
          </a:p>
          <a:p>
            <a:pPr>
              <a:defRPr/>
            </a:pPr>
            <a:r>
              <a:rPr lang="en-US" sz="1600" b="1" dirty="0" smtClean="0">
                <a:solidFill>
                  <a:schemeClr val="accent1">
                    <a:lumMod val="75000"/>
                  </a:schemeClr>
                </a:solidFill>
                <a:latin typeface="Times New Roman" pitchFamily="18" charset="0"/>
                <a:cs typeface="Times New Roman" pitchFamily="18" charset="0"/>
              </a:rPr>
              <a:t>Ms. ARSHIYA TABASSUM                      4PM12CS012</a:t>
            </a:r>
          </a:p>
          <a:p>
            <a:pPr>
              <a:defRPr/>
            </a:pPr>
            <a:r>
              <a:rPr lang="en-US" sz="1600" b="1" dirty="0" smtClean="0">
                <a:solidFill>
                  <a:schemeClr val="accent1">
                    <a:lumMod val="75000"/>
                  </a:schemeClr>
                </a:solidFill>
                <a:latin typeface="Times New Roman" pitchFamily="18" charset="0"/>
                <a:cs typeface="Times New Roman" pitchFamily="18" charset="0"/>
              </a:rPr>
              <a:t>Ms. B.Y SIRI                                               4PM12CS018</a:t>
            </a:r>
          </a:p>
          <a:p>
            <a:pPr>
              <a:defRPr/>
            </a:pPr>
            <a:r>
              <a:rPr lang="en-US" sz="1600" b="1" dirty="0" smtClean="0">
                <a:solidFill>
                  <a:schemeClr val="accent1">
                    <a:lumMod val="75000"/>
                  </a:schemeClr>
                </a:solidFill>
                <a:latin typeface="Times New Roman" pitchFamily="18" charset="0"/>
                <a:cs typeface="Times New Roman" pitchFamily="18" charset="0"/>
              </a:rPr>
              <a:t>Mr. MOHAMMED SALMAN                   4PM12CS045</a:t>
            </a:r>
          </a:p>
        </p:txBody>
      </p:sp>
      <p:sp>
        <p:nvSpPr>
          <p:cNvPr id="13" name="Rectangle 18"/>
          <p:cNvSpPr>
            <a:spLocks noChangeArrowheads="1"/>
          </p:cNvSpPr>
          <p:nvPr/>
        </p:nvSpPr>
        <p:spPr bwMode="auto">
          <a:xfrm>
            <a:off x="3267709" y="3197341"/>
            <a:ext cx="3567113" cy="830997"/>
          </a:xfrm>
          <a:prstGeom prst="rect">
            <a:avLst/>
          </a:prstGeom>
          <a:noFill/>
          <a:ln w="9525">
            <a:noFill/>
            <a:miter lim="800000"/>
            <a:headEnd/>
            <a:tailEnd/>
          </a:ln>
        </p:spPr>
        <p:txBody>
          <a:bodyPr wrap="square">
            <a:spAutoFit/>
          </a:bodyPr>
          <a:lstStyle/>
          <a:p>
            <a:pPr algn="ctr">
              <a:defRPr/>
            </a:pPr>
            <a:r>
              <a:rPr lang="en-US" sz="1600" b="1" dirty="0" smtClean="0">
                <a:latin typeface="Times New Roman" pitchFamily="18" charset="0"/>
                <a:cs typeface="Times New Roman" pitchFamily="18" charset="0"/>
              </a:rPr>
              <a:t>  </a:t>
            </a:r>
            <a:r>
              <a:rPr lang="en-US" b="1" dirty="0" smtClean="0">
                <a:solidFill>
                  <a:schemeClr val="accent3">
                    <a:lumMod val="75000"/>
                  </a:schemeClr>
                </a:solidFill>
                <a:latin typeface="Times New Roman" pitchFamily="18" charset="0"/>
                <a:cs typeface="Times New Roman" pitchFamily="18" charset="0"/>
              </a:rPr>
              <a:t>Mr</a:t>
            </a:r>
            <a:r>
              <a:rPr lang="en-US" b="1" dirty="0">
                <a:solidFill>
                  <a:schemeClr val="accent3">
                    <a:lumMod val="75000"/>
                  </a:schemeClr>
                </a:solidFill>
                <a:latin typeface="Times New Roman" pitchFamily="18" charset="0"/>
                <a:cs typeface="Times New Roman" pitchFamily="18" charset="0"/>
              </a:rPr>
              <a:t>. </a:t>
            </a:r>
            <a:r>
              <a:rPr lang="en-US" b="1" dirty="0" smtClean="0">
                <a:solidFill>
                  <a:schemeClr val="accent3">
                    <a:lumMod val="75000"/>
                  </a:schemeClr>
                </a:solidFill>
                <a:latin typeface="Times New Roman" pitchFamily="18" charset="0"/>
                <a:cs typeface="Times New Roman" pitchFamily="18" charset="0"/>
              </a:rPr>
              <a:t>CHETAN  L.S,  </a:t>
            </a:r>
            <a:r>
              <a:rPr lang="en-US" b="1" baseline="-25000" dirty="0" smtClean="0">
                <a:solidFill>
                  <a:schemeClr val="accent3">
                    <a:lumMod val="75000"/>
                  </a:schemeClr>
                </a:solidFill>
                <a:latin typeface="Times New Roman" pitchFamily="18" charset="0"/>
                <a:cs typeface="Times New Roman" pitchFamily="18" charset="0"/>
              </a:rPr>
              <a:t>B.E</a:t>
            </a:r>
            <a:r>
              <a:rPr lang="en-US" b="1" baseline="-25000" dirty="0">
                <a:solidFill>
                  <a:schemeClr val="accent3">
                    <a:lumMod val="75000"/>
                  </a:schemeClr>
                </a:solidFill>
                <a:latin typeface="Times New Roman" pitchFamily="18" charset="0"/>
                <a:cs typeface="Times New Roman" pitchFamily="18" charset="0"/>
              </a:rPr>
              <a:t>., </a:t>
            </a:r>
            <a:r>
              <a:rPr lang="en-US" b="1" baseline="-25000" dirty="0" smtClean="0">
                <a:solidFill>
                  <a:schemeClr val="accent3">
                    <a:lumMod val="75000"/>
                  </a:schemeClr>
                </a:solidFill>
                <a:latin typeface="Times New Roman" pitchFamily="18" charset="0"/>
                <a:cs typeface="Times New Roman" pitchFamily="18" charset="0"/>
              </a:rPr>
              <a:t>M.Tech, (PhD).</a:t>
            </a:r>
          </a:p>
          <a:p>
            <a:pPr algn="ctr">
              <a:defRPr/>
            </a:pPr>
            <a:r>
              <a:rPr lang="en-US" b="1" dirty="0" smtClean="0">
                <a:solidFill>
                  <a:schemeClr val="accent3">
                    <a:lumMod val="75000"/>
                  </a:schemeClr>
                </a:solidFill>
                <a:latin typeface="Times New Roman" pitchFamily="18" charset="0"/>
                <a:ea typeface="Times New Roman" pitchFamily="18" charset="0"/>
                <a:cs typeface="Times New Roman" pitchFamily="18" charset="0"/>
              </a:rPr>
              <a:t>Assistant </a:t>
            </a:r>
            <a:r>
              <a:rPr lang="en-US" b="1" dirty="0">
                <a:solidFill>
                  <a:schemeClr val="accent3">
                    <a:lumMod val="75000"/>
                  </a:schemeClr>
                </a:solidFill>
                <a:latin typeface="Times New Roman" pitchFamily="18" charset="0"/>
                <a:ea typeface="Times New Roman" pitchFamily="18" charset="0"/>
                <a:cs typeface="Times New Roman" pitchFamily="18" charset="0"/>
              </a:rPr>
              <a:t>Professor </a:t>
            </a:r>
            <a:r>
              <a:rPr lang="en-US" b="1" dirty="0" smtClean="0">
                <a:solidFill>
                  <a:schemeClr val="accent3">
                    <a:lumMod val="75000"/>
                  </a:schemeClr>
                </a:solidFill>
                <a:latin typeface="Times New Roman" pitchFamily="18" charset="0"/>
                <a:ea typeface="Times New Roman" pitchFamily="18" charset="0"/>
                <a:cs typeface="Times New Roman" pitchFamily="18" charset="0"/>
              </a:rPr>
              <a:t>,Dept  of  CSE</a:t>
            </a:r>
            <a:endParaRPr lang="en-US" b="1" dirty="0">
              <a:solidFill>
                <a:schemeClr val="accent3">
                  <a:lumMod val="75000"/>
                </a:schemeClr>
              </a:solidFill>
              <a:latin typeface="Times New Roman" pitchFamily="18" charset="0"/>
              <a:ea typeface="Times New Roman" pitchFamily="18" charset="0"/>
              <a:cs typeface="Times New Roman" pitchFamily="18" charset="0"/>
            </a:endParaRPr>
          </a:p>
        </p:txBody>
      </p:sp>
      <p:pic>
        <p:nvPicPr>
          <p:cNvPr id="1026" name="Picture 1" descr="pesit-logo"/>
          <p:cNvPicPr>
            <a:picLocks noChangeAspect="1" noChangeArrowheads="1"/>
          </p:cNvPicPr>
          <p:nvPr/>
        </p:nvPicPr>
        <p:blipFill>
          <a:blip r:embed="rId3" cstate="print"/>
          <a:srcRect/>
          <a:stretch>
            <a:fillRect/>
          </a:stretch>
        </p:blipFill>
        <p:spPr bwMode="auto">
          <a:xfrm>
            <a:off x="1068394" y="339301"/>
            <a:ext cx="1235062" cy="12201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9817" y="304800"/>
            <a:ext cx="1758109"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RELAY</a:t>
            </a:r>
            <a:endParaRPr lang="en-US" sz="40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
        <p:nvSpPr>
          <p:cNvPr id="26625" name="Rectangle 1"/>
          <p:cNvSpPr>
            <a:spLocks noChangeArrowheads="1"/>
          </p:cNvSpPr>
          <p:nvPr/>
        </p:nvSpPr>
        <p:spPr bwMode="auto">
          <a:xfrm>
            <a:off x="4343400" y="3137594"/>
            <a:ext cx="4495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 name="Picture 4" descr="D:\relay.jpg"/>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7315200" cy="2514600"/>
          </a:xfrm>
          <a:prstGeom prst="rect">
            <a:avLst/>
          </a:prstGeom>
          <a:noFill/>
          <a:ln>
            <a:noFill/>
          </a:ln>
        </p:spPr>
      </p:pic>
      <p:pic>
        <p:nvPicPr>
          <p:cNvPr id="6" name="Picture 5" descr="C:\Users\Apoorva\AppData\Local\Microsoft\Windows\INetCache\Content.Word\Low_Level_Control4.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86200"/>
            <a:ext cx="4038600" cy="2743200"/>
          </a:xfrm>
          <a:prstGeom prst="rect">
            <a:avLst/>
          </a:prstGeom>
          <a:noFill/>
          <a:ln>
            <a:noFill/>
          </a:ln>
        </p:spPr>
      </p:pic>
      <p:pic>
        <p:nvPicPr>
          <p:cNvPr id="7" name="Picture 6" descr="C:\Users\Apoorva\AppData\Local\Microsoft\Windows\INetCache\Content.Word\450px-BK_SRD_01.jpg"/>
          <p:cNvPicPr/>
          <p:nvPr/>
        </p:nvPicPr>
        <p:blipFill>
          <a:blip r:embed="rId4">
            <a:extLst>
              <a:ext uri="{28A0092B-C50C-407E-A947-70E740481C1C}">
                <a14:useLocalDpi xmlns:a14="http://schemas.microsoft.com/office/drawing/2010/main" val="0"/>
              </a:ext>
            </a:extLst>
          </a:blip>
          <a:srcRect/>
          <a:stretch>
            <a:fillRect/>
          </a:stretch>
        </p:blipFill>
        <p:spPr bwMode="auto">
          <a:xfrm>
            <a:off x="1674742" y="4227394"/>
            <a:ext cx="2505075" cy="243700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8th sem\How PIRs Work _ PIR Motion Sensor _ Adafruit Learning System_files\pirsensor.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2239" y="2209800"/>
            <a:ext cx="3698543" cy="3060847"/>
          </a:xfrm>
          <a:prstGeom prst="rect">
            <a:avLst/>
          </a:prstGeom>
          <a:noFill/>
          <a:ln>
            <a:noFill/>
          </a:ln>
        </p:spPr>
      </p:pic>
      <p:pic>
        <p:nvPicPr>
          <p:cNvPr id="3" name="Picture 2" descr="F:\8th sem\How PIRs Work _ PIR Motion Sensor _ Adafruit Learning System_files\proximity_pyrosensor.gif"/>
          <p:cNvPicPr/>
          <p:nvPr/>
        </p:nvPicPr>
        <p:blipFill>
          <a:blip r:embed="rId3">
            <a:extLst>
              <a:ext uri="{28A0092B-C50C-407E-A947-70E740481C1C}">
                <a14:useLocalDpi xmlns:a14="http://schemas.microsoft.com/office/drawing/2010/main" val="0"/>
              </a:ext>
            </a:extLst>
          </a:blip>
          <a:srcRect/>
          <a:stretch>
            <a:fillRect/>
          </a:stretch>
        </p:blipFill>
        <p:spPr bwMode="auto">
          <a:xfrm>
            <a:off x="5211979" y="2101923"/>
            <a:ext cx="3358815" cy="3276599"/>
          </a:xfrm>
          <a:prstGeom prst="rect">
            <a:avLst/>
          </a:prstGeom>
          <a:noFill/>
          <a:ln>
            <a:noFill/>
          </a:ln>
        </p:spPr>
      </p:pic>
      <p:sp>
        <p:nvSpPr>
          <p:cNvPr id="4" name="Rectangle 3"/>
          <p:cNvSpPr/>
          <p:nvPr/>
        </p:nvSpPr>
        <p:spPr>
          <a:xfrm>
            <a:off x="3151511" y="609600"/>
            <a:ext cx="4120936" cy="646331"/>
          </a:xfrm>
          <a:prstGeom prst="rect">
            <a:avLst/>
          </a:prstGeom>
          <a:noFill/>
        </p:spPr>
        <p:txBody>
          <a:bodyPr wrap="squar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P I R sensors</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9400" y="304800"/>
            <a:ext cx="3967754" cy="646331"/>
          </a:xfrm>
          <a:prstGeom prst="rect">
            <a:avLst/>
          </a:prstGeom>
          <a:noFill/>
        </p:spPr>
        <p:txBody>
          <a:bodyPr wrap="none" lIns="91440" tIns="45720" rIns="91440" bIns="45720">
            <a:spAutoFit/>
          </a:bodyPr>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SYSTEM DESIGN</a:t>
            </a:r>
            <a:endParaRPr lang="en-US" sz="40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pic>
        <p:nvPicPr>
          <p:cNvPr id="42" name="Picture 41" descr="CROP.png"/>
          <p:cNvPicPr>
            <a:picLocks noChangeAspect="1"/>
          </p:cNvPicPr>
          <p:nvPr/>
        </p:nvPicPr>
        <p:blipFill>
          <a:blip r:embed="rId3"/>
          <a:stretch>
            <a:fillRect/>
          </a:stretch>
        </p:blipFill>
        <p:spPr>
          <a:xfrm>
            <a:off x="1143000" y="1143000"/>
            <a:ext cx="7543800" cy="5486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SYSTEM DESIGN</a:t>
            </a: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rPr>
              <a:t/>
            </a:r>
            <a:b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rPr>
            </a:br>
            <a:endParaRPr lang="en-US" sz="3600" b="1" dirty="0">
              <a:solidFill>
                <a:schemeClr val="accent5">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200000"/>
              </a:lnSpc>
            </a:pPr>
            <a:r>
              <a:rPr lang="en-US" sz="2000" dirty="0" smtClean="0">
                <a:latin typeface="Times New Roman" pitchFamily="18" charset="0"/>
                <a:cs typeface="Times New Roman" pitchFamily="18" charset="0"/>
              </a:rPr>
              <a:t>System  consists of a Arduino mega board which acts as base for all connections .</a:t>
            </a:r>
          </a:p>
          <a:p>
            <a:pPr algn="just">
              <a:lnSpc>
                <a:spcPct val="200000"/>
              </a:lnSpc>
            </a:pPr>
            <a:r>
              <a:rPr lang="en-US" sz="2000" dirty="0" smtClean="0">
                <a:latin typeface="Times New Roman" pitchFamily="18" charset="0"/>
                <a:cs typeface="Times New Roman" pitchFamily="18" charset="0"/>
              </a:rPr>
              <a:t>It consists of a GSM module in which SIM card is inserted to receive SMS and communicate the received message with other devices like relay. And relays are used to switch the lights on/off.</a:t>
            </a:r>
          </a:p>
          <a:p>
            <a:pPr algn="just">
              <a:lnSpc>
                <a:spcPct val="200000"/>
              </a:lnSpc>
            </a:pPr>
            <a:r>
              <a:rPr lang="en-US" sz="2000" dirty="0" smtClean="0">
                <a:latin typeface="Times New Roman" pitchFamily="18" charset="0"/>
                <a:cs typeface="Times New Roman" pitchFamily="18" charset="0"/>
              </a:rPr>
              <a:t>PIR sensor (Passive Infrared Sensor) used to detect the movement of human beings  thereby controlling the home appliances.</a:t>
            </a:r>
          </a:p>
          <a:p>
            <a:pPr algn="just">
              <a:lnSpc>
                <a:spcPct val="200000"/>
              </a:lnSpc>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98183" y="228600"/>
            <a:ext cx="5062924" cy="707886"/>
          </a:xfrm>
          <a:prstGeom prst="rect">
            <a:avLst/>
          </a:prstGeom>
          <a:noFill/>
        </p:spPr>
        <p:txBody>
          <a:bodyPr wrap="none" lIns="91440" tIns="45720" rIns="91440" bIns="45720">
            <a:spAutoFit/>
          </a:bodyPr>
          <a:lstStyle/>
          <a:p>
            <a:pPr algn="ctr"/>
            <a:r>
              <a:rPr lang="en-US" sz="40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SYSTEM Working</a:t>
            </a:r>
            <a:endParaRPr lang="en-US" sz="40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542" y="2209800"/>
            <a:ext cx="8082197"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43000" y="1273313"/>
            <a:ext cx="1981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SCENARIO I</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Arduino-GSM</a:t>
            </a:r>
            <a:r>
              <a:rPr lang="en-US" sz="3600" b="1" cap="all" dirty="0" smtClean="0">
                <a:ln w="9000" cmpd="sng">
                  <a:solidFill>
                    <a:schemeClr val="accent4">
                      <a:shade val="50000"/>
                      <a:satMod val="120000"/>
                    </a:schemeClr>
                  </a:solidFill>
                  <a:prstDash val="solid"/>
                </a:ln>
                <a:solidFill>
                  <a:schemeClr val="accent2">
                    <a:lumMod val="60000"/>
                    <a:lumOff val="4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integration</a:t>
            </a:r>
            <a:b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p:txBody>
          <a:bodyPr>
            <a:normAutofit/>
          </a:bodyPr>
          <a:lstStyle/>
          <a:p>
            <a:pPr algn="just">
              <a:lnSpc>
                <a:spcPct val="200000"/>
              </a:lnSpc>
            </a:pPr>
            <a:r>
              <a:rPr lang="en-US" sz="2000" dirty="0" smtClean="0">
                <a:latin typeface="Times New Roman" pitchFamily="18" charset="0"/>
                <a:cs typeface="Times New Roman" pitchFamily="18" charset="0"/>
              </a:rPr>
              <a:t>Arduino GSM shield connects arduino to the internet using the GPRS wireless network ,make /receive voice calls and send/ receive SMS message.</a:t>
            </a:r>
          </a:p>
          <a:p>
            <a:pPr algn="just">
              <a:lnSpc>
                <a:spcPct val="200000"/>
              </a:lnSpc>
            </a:pPr>
            <a:r>
              <a:rPr lang="en-US" sz="2000" dirty="0" smtClean="0">
                <a:latin typeface="Times New Roman" pitchFamily="18" charset="0"/>
                <a:cs typeface="Times New Roman" pitchFamily="18" charset="0"/>
              </a:rPr>
              <a:t>The shield use digital pins 2 and 3 for software serial communication with the GSM. Pin 2 is connected to the TX pin  and pin 3 to RX pin.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09600"/>
            <a:ext cx="6934200" cy="6248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0600" y="27117"/>
            <a:ext cx="1463862" cy="369332"/>
          </a:xfrm>
          <a:prstGeom prst="rect">
            <a:avLst/>
          </a:prstGeom>
        </p:spPr>
        <p:txBody>
          <a:bodyPr wrap="none">
            <a:spAutoFit/>
          </a:bodyPr>
          <a:lstStyle/>
          <a:p>
            <a:r>
              <a:rPr lang="en-US" dirty="0"/>
              <a:t>SCENARIO </a:t>
            </a:r>
            <a:r>
              <a:rPr lang="en-US" dirty="0" smtClean="0"/>
              <a:t>II</a:t>
            </a:r>
            <a:endParaRPr lang="en-US" dirty="0"/>
          </a:p>
        </p:txBody>
      </p:sp>
    </p:spTree>
    <p:extLst>
      <p:ext uri="{BB962C8B-B14F-4D97-AF65-F5344CB8AC3E}">
        <p14:creationId xmlns:p14="http://schemas.microsoft.com/office/powerpoint/2010/main" val="4156532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086" y="1143000"/>
            <a:ext cx="7162801" cy="544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0"/>
            <a:ext cx="5029200" cy="646331"/>
          </a:xfrm>
          <a:prstGeom prst="rect">
            <a:avLst/>
          </a:prstGeom>
          <a:solidFill>
            <a:schemeClr val="bg1"/>
          </a:solidFill>
        </p:spPr>
        <p:txBody>
          <a:bodyPr wrap="squar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RESULT</a:t>
            </a:r>
            <a:endParaRPr lang="en-US" sz="44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95" y="3733800"/>
            <a:ext cx="2438400" cy="28785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717" y="1460310"/>
            <a:ext cx="2764403" cy="2133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2866" y="3853218"/>
            <a:ext cx="2971800" cy="2971800"/>
          </a:xfrm>
          <a:prstGeom prst="rect">
            <a:avLst/>
          </a:prstGeom>
        </p:spPr>
      </p:pic>
      <p:sp>
        <p:nvSpPr>
          <p:cNvPr id="7" name="TextBox 6"/>
          <p:cNvSpPr txBox="1"/>
          <p:nvPr/>
        </p:nvSpPr>
        <p:spPr>
          <a:xfrm>
            <a:off x="3962400" y="838200"/>
            <a:ext cx="2057400" cy="369332"/>
          </a:xfrm>
          <a:prstGeom prst="rect">
            <a:avLst/>
          </a:prstGeom>
          <a:noFill/>
        </p:spPr>
        <p:txBody>
          <a:bodyPr wrap="square" rtlCol="0">
            <a:spAutoFit/>
          </a:bodyPr>
          <a:lstStyle/>
          <a:p>
            <a:r>
              <a:rPr lang="en-US" dirty="0" smtClean="0"/>
              <a:t>CORIDORS</a:t>
            </a:r>
          </a:p>
        </p:txBody>
      </p:sp>
      <p:sp>
        <p:nvSpPr>
          <p:cNvPr id="8" name="Rectangle 7"/>
          <p:cNvSpPr/>
          <p:nvPr/>
        </p:nvSpPr>
        <p:spPr>
          <a:xfrm>
            <a:off x="1330634" y="3059668"/>
            <a:ext cx="1399101" cy="369332"/>
          </a:xfrm>
          <a:prstGeom prst="rect">
            <a:avLst/>
          </a:prstGeom>
        </p:spPr>
        <p:txBody>
          <a:bodyPr wrap="none">
            <a:spAutoFit/>
          </a:bodyPr>
          <a:lstStyle/>
          <a:p>
            <a:r>
              <a:rPr lang="en-US" dirty="0" smtClean="0"/>
              <a:t>STER CASES</a:t>
            </a:r>
            <a:endParaRPr lang="en-US" dirty="0"/>
          </a:p>
        </p:txBody>
      </p:sp>
      <p:sp>
        <p:nvSpPr>
          <p:cNvPr id="9" name="Rectangle 8"/>
          <p:cNvSpPr/>
          <p:nvPr/>
        </p:nvSpPr>
        <p:spPr>
          <a:xfrm>
            <a:off x="7162800" y="3078160"/>
            <a:ext cx="1162626" cy="369332"/>
          </a:xfrm>
          <a:prstGeom prst="rect">
            <a:avLst/>
          </a:prstGeom>
        </p:spPr>
        <p:txBody>
          <a:bodyPr wrap="none">
            <a:spAutoFit/>
          </a:bodyPr>
          <a:lstStyle/>
          <a:p>
            <a:r>
              <a:rPr lang="en-US" dirty="0" smtClean="0"/>
              <a:t>PORTICO</a:t>
            </a:r>
            <a:endParaRPr lang="en-US" dirty="0"/>
          </a:p>
        </p:txBody>
      </p:sp>
      <p:sp>
        <p:nvSpPr>
          <p:cNvPr id="11" name="Title 1"/>
          <p:cNvSpPr txBox="1">
            <a:spLocks/>
          </p:cNvSpPr>
          <p:nvPr/>
        </p:nvSpPr>
        <p:spPr>
          <a:xfrm>
            <a:off x="1435608" y="274638"/>
            <a:ext cx="7498080" cy="1143000"/>
          </a:xfrm>
          <a:prstGeom prst="rect">
            <a:avLst/>
          </a:prstGeom>
        </p:spPr>
        <p:txBody>
          <a:bodyP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where to have PIR SENSOR</a:t>
            </a:r>
            <a:endParaRPr lang="en-US"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
            <a:ext cx="7696200"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5934" y="2057400"/>
            <a:ext cx="7498080" cy="4038600"/>
          </a:xfrm>
        </p:spPr>
        <p:txBody>
          <a:bodyPr>
            <a:normAutofit/>
          </a:bodyPr>
          <a:lstStyle/>
          <a:p>
            <a:pPr algn="just"/>
            <a:r>
              <a:rPr lang="en-US" sz="2400" dirty="0" smtClean="0">
                <a:latin typeface="Times New Roman" pitchFamily="18" charset="0"/>
                <a:cs typeface="Times New Roman" pitchFamily="18" charset="0"/>
              </a:rPr>
              <a:t>Abstract</a:t>
            </a:r>
          </a:p>
          <a:p>
            <a:pPr algn="just"/>
            <a:r>
              <a:rPr lang="en-US" sz="2400" dirty="0" smtClean="0">
                <a:latin typeface="Times New Roman" pitchFamily="18" charset="0"/>
                <a:cs typeface="Times New Roman" pitchFamily="18" charset="0"/>
              </a:rPr>
              <a:t>Home automation</a:t>
            </a:r>
          </a:p>
          <a:p>
            <a:pPr algn="just"/>
            <a:r>
              <a:rPr lang="en-US" sz="2400" dirty="0" smtClean="0">
                <a:latin typeface="Times New Roman" pitchFamily="18" charset="0"/>
                <a:cs typeface="Times New Roman" pitchFamily="18" charset="0"/>
              </a:rPr>
              <a:t>Application</a:t>
            </a:r>
          </a:p>
          <a:p>
            <a:pPr algn="just"/>
            <a:r>
              <a:rPr lang="en-US" sz="2400" dirty="0" smtClean="0">
                <a:latin typeface="Times New Roman" pitchFamily="18" charset="0"/>
                <a:cs typeface="Times New Roman" pitchFamily="18" charset="0"/>
              </a:rPr>
              <a:t>Requirements</a:t>
            </a:r>
          </a:p>
          <a:p>
            <a:pPr algn="just"/>
            <a:r>
              <a:rPr lang="en-US" sz="2400" dirty="0" smtClean="0">
                <a:latin typeface="Times New Roman" pitchFamily="18" charset="0"/>
                <a:cs typeface="Times New Roman" pitchFamily="18" charset="0"/>
              </a:rPr>
              <a:t>Hardware specifications</a:t>
            </a:r>
          </a:p>
          <a:p>
            <a:pPr algn="just"/>
            <a:r>
              <a:rPr lang="en-US" sz="2400" dirty="0" smtClean="0">
                <a:latin typeface="Times New Roman" pitchFamily="18" charset="0"/>
                <a:cs typeface="Times New Roman" pitchFamily="18" charset="0"/>
              </a:rPr>
              <a:t>System design</a:t>
            </a:r>
          </a:p>
          <a:p>
            <a:pPr algn="just"/>
            <a:r>
              <a:rPr lang="en-US" sz="2400" dirty="0" smtClean="0">
                <a:latin typeface="Times New Roman" pitchFamily="18" charset="0"/>
                <a:cs typeface="Times New Roman" pitchFamily="18" charset="0"/>
              </a:rPr>
              <a:t>Result</a:t>
            </a:r>
          </a:p>
          <a:p>
            <a:pPr algn="just"/>
            <a:r>
              <a:rPr lang="en-US" sz="2400" dirty="0" smtClean="0">
                <a:latin typeface="Times New Roman" pitchFamily="18" charset="0"/>
                <a:cs typeface="Times New Roman" pitchFamily="18" charset="0"/>
              </a:rPr>
              <a:t>Conclusion</a:t>
            </a:r>
          </a:p>
        </p:txBody>
      </p:sp>
      <p:sp>
        <p:nvSpPr>
          <p:cNvPr id="2" name="Rectangle 1"/>
          <p:cNvSpPr/>
          <p:nvPr/>
        </p:nvSpPr>
        <p:spPr>
          <a:xfrm>
            <a:off x="3031902" y="533400"/>
            <a:ext cx="3646144" cy="646331"/>
          </a:xfrm>
          <a:prstGeom prst="rect">
            <a:avLst/>
          </a:prstGeom>
        </p:spPr>
        <p:txBody>
          <a:bodyPr wrap="square">
            <a:spAutoFit/>
          </a:bodyPr>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contents</a:t>
            </a:r>
            <a:endParaRPr lang="en-US" b="1" cap="all"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poorva\Desktop\img1465292252479.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0518" y="1143000"/>
            <a:ext cx="3810000" cy="2438400"/>
          </a:xfrm>
          <a:prstGeom prst="rect">
            <a:avLst/>
          </a:prstGeom>
          <a:noFill/>
          <a:ln>
            <a:noFill/>
          </a:ln>
        </p:spPr>
      </p:pic>
      <p:sp>
        <p:nvSpPr>
          <p:cNvPr id="3" name="Rectangle 2"/>
          <p:cNvSpPr/>
          <p:nvPr/>
        </p:nvSpPr>
        <p:spPr>
          <a:xfrm>
            <a:off x="1104900" y="228600"/>
            <a:ext cx="7620000" cy="646331"/>
          </a:xfrm>
          <a:prstGeom prst="rect">
            <a:avLst/>
          </a:prstGeom>
          <a:solidFill>
            <a:schemeClr val="bg1"/>
          </a:solidFill>
        </p:spPr>
        <p:txBody>
          <a:bodyPr wrap="square" lIns="91440" tIns="45720" rIns="91440" bIns="45720">
            <a:spAutoFit/>
          </a:bodyPr>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Home automation </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pic>
        <p:nvPicPr>
          <p:cNvPr id="1026" name="Picture 2" descr="C:\Users\Apoorva\Desktop\20160703_06594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5782" y="3733800"/>
            <a:ext cx="3938706" cy="295403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poorva\Desktop\20160703_08064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0361" y="1054644"/>
            <a:ext cx="3486814" cy="26151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8171688" cy="4800600"/>
          </a:xfrm>
        </p:spPr>
        <p:txBody>
          <a:bodyPr>
            <a:normAutofit/>
          </a:bodyPr>
          <a:lstStyle/>
          <a:p>
            <a:pPr algn="just">
              <a:lnSpc>
                <a:spcPct val="200000"/>
              </a:lnSpc>
              <a:buNone/>
            </a:pPr>
            <a:r>
              <a:rPr lang="en-US" sz="2000" dirty="0" smtClean="0">
                <a:latin typeface="Times New Roman" pitchFamily="18" charset="0"/>
                <a:cs typeface="Times New Roman" pitchFamily="18" charset="0"/>
              </a:rPr>
              <a:t>    		The home automation using internet of things has been experimentally proven to work satisfactorily by connecting simple appliances to it and the appliances were successfully controlled remotely through </a:t>
            </a:r>
            <a:r>
              <a:rPr lang="en-US" sz="2000" dirty="0" smtClean="0">
                <a:latin typeface="Times New Roman" pitchFamily="18" charset="0"/>
                <a:cs typeface="Times New Roman" pitchFamily="18" charset="0"/>
              </a:rPr>
              <a:t>network.</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This will help the user to switch on and switch off the home appliances anytime from anywhere using remote device.</a:t>
            </a:r>
            <a:endParaRPr lang="en-US" sz="2000" dirty="0">
              <a:latin typeface="Times New Roman" pitchFamily="18" charset="0"/>
              <a:cs typeface="Times New Roman" pitchFamily="18" charset="0"/>
            </a:endParaRPr>
          </a:p>
        </p:txBody>
      </p:sp>
      <p:sp>
        <p:nvSpPr>
          <p:cNvPr id="4" name="Rectangle 3"/>
          <p:cNvSpPr/>
          <p:nvPr/>
        </p:nvSpPr>
        <p:spPr>
          <a:xfrm>
            <a:off x="2819400" y="420469"/>
            <a:ext cx="3313728"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Conclusion</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498080" cy="4800600"/>
          </a:xfrm>
        </p:spPr>
        <p:txBody>
          <a:bodyPr>
            <a:noAutofit/>
          </a:bodyPr>
          <a:lstStyle/>
          <a:p>
            <a:pPr algn="just">
              <a:lnSpc>
                <a:spcPct val="200000"/>
              </a:lnSpc>
              <a:buNone/>
            </a:pPr>
            <a:r>
              <a:rPr lang="en-US" sz="2000" dirty="0" smtClean="0">
                <a:latin typeface="Times New Roman" pitchFamily="18" charset="0"/>
                <a:cs typeface="Times New Roman" pitchFamily="18" charset="0"/>
              </a:rPr>
              <a:t>    		Home automation is automation of the home or household activity. Home activity may include centralized control of lighting, appliances and security locks of the gates to provide improved convenience, comfort, energy efficiency and security. Home automation system integrates electrical devices in a house with each other. </a:t>
            </a:r>
          </a:p>
          <a:p>
            <a:pPr algn="just">
              <a:lnSpc>
                <a:spcPct val="200000"/>
              </a:lnSpc>
            </a:pPr>
            <a:endParaRPr lang="en-US" sz="2000" dirty="0">
              <a:latin typeface="Times New Roman" pitchFamily="18" charset="0"/>
              <a:cs typeface="Times New Roman" pitchFamily="18" charset="0"/>
            </a:endParaRPr>
          </a:p>
        </p:txBody>
      </p:sp>
      <p:sp>
        <p:nvSpPr>
          <p:cNvPr id="4" name="Rectangle 3"/>
          <p:cNvSpPr/>
          <p:nvPr/>
        </p:nvSpPr>
        <p:spPr>
          <a:xfrm>
            <a:off x="2667000" y="304800"/>
            <a:ext cx="3736920"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FUTURE SCOPE</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4400" y="1371600"/>
            <a:ext cx="7696200" cy="5016758"/>
          </a:xfrm>
          <a:prstGeom prst="rect">
            <a:avLst/>
          </a:prstGeom>
        </p:spPr>
        <p:txBody>
          <a:bodyPr wrap="square">
            <a:spAutoFit/>
          </a:bodyPr>
          <a:lstStyle/>
          <a:p>
            <a:pPr lvl="1" algn="just">
              <a:lnSpc>
                <a:spcPct val="200000"/>
              </a:lnSpc>
            </a:pPr>
            <a:r>
              <a:rPr lang="en-US" sz="2000" dirty="0" smtClean="0">
                <a:latin typeface="Times New Roman" pitchFamily="18" charset="0"/>
                <a:cs typeface="Times New Roman" pitchFamily="18" charset="0"/>
              </a:rPr>
              <a:t>	The latest trend in the technologies related to wireless communication has led to the emergence of several engineering designs for human requirements. The creeping interests in the wireless and GSM based projects, we came up with this idea of developing a simpler, cost-effective design to control the on-off home lights via short message service (SMS) and PIR sensor. </a:t>
            </a:r>
          </a:p>
          <a:p>
            <a:pPr lvl="1" algn="just">
              <a:lnSpc>
                <a:spcPct val="200000"/>
              </a:lnSpc>
            </a:pPr>
            <a:r>
              <a:rPr lang="en-US" sz="2000" dirty="0" smtClean="0">
                <a:latin typeface="Times New Roman" pitchFamily="18" charset="0"/>
                <a:cs typeface="Times New Roman" pitchFamily="18" charset="0"/>
              </a:rPr>
              <a:t>	</a:t>
            </a:r>
          </a:p>
          <a:p>
            <a:pPr lvl="1" algn="just">
              <a:lnSpc>
                <a:spcPct val="200000"/>
              </a:lnSpc>
            </a:pPr>
            <a:endParaRPr lang="en-US" sz="2000" dirty="0">
              <a:latin typeface="Times New Roman" pitchFamily="18" charset="0"/>
              <a:cs typeface="Times New Roman" pitchFamily="18" charset="0"/>
            </a:endParaRPr>
          </a:p>
        </p:txBody>
      </p:sp>
      <p:sp>
        <p:nvSpPr>
          <p:cNvPr id="2" name="Rectangle 1"/>
          <p:cNvSpPr/>
          <p:nvPr/>
        </p:nvSpPr>
        <p:spPr>
          <a:xfrm>
            <a:off x="2219803" y="533400"/>
            <a:ext cx="5542608" cy="646331"/>
          </a:xfrm>
          <a:prstGeom prst="rect">
            <a:avLst/>
          </a:prstGeom>
        </p:spPr>
        <p:txBody>
          <a:bodyPr wrap="none">
            <a:spAutoFit/>
          </a:bodyPr>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PROBLEM statement</a:t>
            </a:r>
            <a:endParaRPr lang="en-US" sz="3600" b="1" cap="all"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838200"/>
            <a:ext cx="7620000" cy="1477328"/>
          </a:xfrm>
          <a:prstGeom prst="rect">
            <a:avLst/>
          </a:prstGeom>
        </p:spPr>
        <p:txBody>
          <a:bodyPr wrap="square">
            <a:spAutoFit/>
          </a:bodyPr>
          <a:lstStyle/>
          <a:p>
            <a:endParaRPr lang="en-US" dirty="0" smtClean="0"/>
          </a:p>
          <a:p>
            <a:r>
              <a:rPr lang="en-US" sz="2400" b="1" u="sng" dirty="0" smtClean="0">
                <a:latin typeface="Times New Roman" pitchFamily="18" charset="0"/>
                <a:cs typeface="Times New Roman" pitchFamily="18" charset="0"/>
              </a:rPr>
              <a:t>Gsm controlled home lightening system</a:t>
            </a:r>
          </a:p>
          <a:p>
            <a:endParaRPr lang="en-US" sz="2400" b="1" u="sng"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p:txBody>
      </p:sp>
      <p:pic>
        <p:nvPicPr>
          <p:cNvPr id="8" name="Picture 2" descr="C:\Users\INDIA\Desktop\IOT\hmghghjgjh.jpg"/>
          <p:cNvPicPr>
            <a:picLocks noChangeAspect="1" noChangeArrowheads="1"/>
          </p:cNvPicPr>
          <p:nvPr/>
        </p:nvPicPr>
        <p:blipFill>
          <a:blip r:embed="rId2"/>
          <a:srcRect/>
          <a:stretch>
            <a:fillRect/>
          </a:stretch>
        </p:blipFill>
        <p:spPr bwMode="auto">
          <a:xfrm>
            <a:off x="1143000" y="1752600"/>
            <a:ext cx="7467600" cy="4419600"/>
          </a:xfrm>
          <a:prstGeom prst="rect">
            <a:avLst/>
          </a:prstGeom>
          <a:noFill/>
        </p:spPr>
      </p:pic>
      <p:sp>
        <p:nvSpPr>
          <p:cNvPr id="5" name="Rectangle 4"/>
          <p:cNvSpPr/>
          <p:nvPr/>
        </p:nvSpPr>
        <p:spPr>
          <a:xfrm>
            <a:off x="1764637" y="228600"/>
            <a:ext cx="6015686" cy="769441"/>
          </a:xfrm>
          <a:prstGeom prst="rect">
            <a:avLst/>
          </a:prstGeom>
          <a:noFill/>
        </p:spPr>
        <p:txBody>
          <a:bodyPr wrap="none" lIns="91440" tIns="45720" rIns="91440" bIns="45720">
            <a:spAutoFit/>
          </a:bodyPr>
          <a:lstStyle/>
          <a:p>
            <a:pPr algn="ctr"/>
            <a:r>
              <a:rPr lang="en-US" sz="44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Home</a:t>
            </a:r>
            <a:r>
              <a:rPr lang="en-US" sz="36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automation</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cap="all"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Home</a:t>
            </a:r>
            <a:r>
              <a:rPr lang="en-US" sz="3600" b="1" cap="all"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automation</a:t>
            </a:r>
            <a:b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200000"/>
              </a:lnSpc>
              <a:buFont typeface="Arial" pitchFamily="34" charset="0"/>
              <a:buChar char="•"/>
            </a:pPr>
            <a:r>
              <a:rPr lang="en-US" sz="2000" dirty="0" smtClean="0">
                <a:latin typeface="Times New Roman" pitchFamily="18" charset="0"/>
                <a:cs typeface="Times New Roman" pitchFamily="18" charset="0"/>
              </a:rPr>
              <a:t>Home automation system integrates electrical devices in a house with each other. Refers </a:t>
            </a:r>
            <a:r>
              <a:rPr lang="en-US" sz="2000" dirty="0">
                <a:latin typeface="Times New Roman" pitchFamily="18" charset="0"/>
                <a:cs typeface="Times New Roman" pitchFamily="18" charset="0"/>
              </a:rPr>
              <a:t>to the automatic and electronic control of household features, activity, and appliances. Various control systems are utilized in this residential extension of building automation.</a:t>
            </a:r>
            <a:endParaRPr lang="en-US" sz="2000" dirty="0" smtClean="0">
              <a:latin typeface="Times New Roman" pitchFamily="18" charset="0"/>
              <a:cs typeface="Times New Roman" pitchFamily="18" charset="0"/>
            </a:endParaRPr>
          </a:p>
          <a:p>
            <a:pPr algn="just">
              <a:lnSpc>
                <a:spcPct val="200000"/>
              </a:lnSpc>
              <a:buFont typeface="Arial" pitchFamily="34" charset="0"/>
              <a:buChar char="•"/>
            </a:pPr>
            <a:r>
              <a:rPr lang="en-US" sz="2000" dirty="0" smtClean="0">
                <a:latin typeface="Times New Roman" pitchFamily="18" charset="0"/>
                <a:cs typeface="Times New Roman" pitchFamily="18" charset="0"/>
              </a:rPr>
              <a:t> The techniques includes control of domestic activities such as home entertainment systems, lighting control system and use of domestic robots.</a:t>
            </a:r>
          </a:p>
          <a:p>
            <a:pPr>
              <a:lnSpc>
                <a:spcPct val="200000"/>
              </a:lnSpc>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INDIA\Desktop\IOT\hhkghg.jpg"/>
          <p:cNvPicPr>
            <a:picLocks noChangeAspect="1" noChangeArrowheads="1"/>
          </p:cNvPicPr>
          <p:nvPr/>
        </p:nvPicPr>
        <p:blipFill>
          <a:blip r:embed="rId2"/>
          <a:srcRect/>
          <a:stretch>
            <a:fillRect/>
          </a:stretch>
        </p:blipFill>
        <p:spPr bwMode="auto">
          <a:xfrm>
            <a:off x="1371600" y="1524000"/>
            <a:ext cx="7238999" cy="4572000"/>
          </a:xfrm>
          <a:prstGeom prst="rect">
            <a:avLst/>
          </a:prstGeom>
          <a:noFill/>
        </p:spPr>
      </p:pic>
      <p:sp>
        <p:nvSpPr>
          <p:cNvPr id="6" name="Rectangle 5"/>
          <p:cNvSpPr/>
          <p:nvPr/>
        </p:nvSpPr>
        <p:spPr>
          <a:xfrm>
            <a:off x="2437613" y="152400"/>
            <a:ext cx="5400133" cy="769441"/>
          </a:xfrm>
          <a:prstGeom prst="rect">
            <a:avLst/>
          </a:prstGeom>
          <a:noFill/>
        </p:spPr>
        <p:txBody>
          <a:bodyPr wrap="none" lIns="91440" tIns="45720" rIns="91440" bIns="45720">
            <a:spAutoFit/>
          </a:bodyPr>
          <a:lstStyle/>
          <a:p>
            <a:pPr algn="ctr"/>
            <a:r>
              <a:rPr lang="en-US" sz="44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Home</a:t>
            </a:r>
            <a:r>
              <a:rPr lang="en-US" sz="36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automation</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1524000"/>
            <a:ext cx="7162800" cy="2954655"/>
          </a:xfrm>
          <a:prstGeom prst="rect">
            <a:avLst/>
          </a:prstGeom>
        </p:spPr>
        <p:txBody>
          <a:bodyPr wrap="square">
            <a:spAutoFit/>
          </a:bodyPr>
          <a:lstStyle/>
          <a:p>
            <a:pPr algn="just">
              <a:lnSpc>
                <a:spcPct val="150000"/>
              </a:lnSpc>
            </a:pPr>
            <a:r>
              <a:rPr lang="en-US" sz="2400" b="1" dirty="0" smtClean="0">
                <a:latin typeface="Times New Roman" pitchFamily="18" charset="0"/>
                <a:cs typeface="Times New Roman" pitchFamily="18" charset="0"/>
              </a:rPr>
              <a:t>	</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Arduino Uno Board. 	</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GSM Module .	</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Relay(8-Switch).	</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PIR Sensor. </a:t>
            </a:r>
          </a:p>
          <a:p>
            <a:pPr marL="457200" indent="-457200" algn="just">
              <a:lnSpc>
                <a:spcPct val="150000"/>
              </a:lnSpc>
            </a:pPr>
            <a:endParaRPr lang="en-US" sz="2000" dirty="0" smtClean="0">
              <a:latin typeface="Times New Roman" pitchFamily="18" charset="0"/>
              <a:cs typeface="Times New Roman" pitchFamily="18" charset="0"/>
            </a:endParaRPr>
          </a:p>
        </p:txBody>
      </p:sp>
      <p:sp>
        <p:nvSpPr>
          <p:cNvPr id="6" name="Rectangle 5"/>
          <p:cNvSpPr/>
          <p:nvPr/>
        </p:nvSpPr>
        <p:spPr>
          <a:xfrm>
            <a:off x="1609228" y="685800"/>
            <a:ext cx="6955879"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ea typeface="+mj-ea"/>
                <a:cs typeface="Times New Roman" pitchFamily="18" charset="0"/>
              </a:rPr>
              <a:t>Hardware  requirements</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66665" y="304800"/>
            <a:ext cx="5724644" cy="707886"/>
          </a:xfrm>
          <a:prstGeom prst="rect">
            <a:avLst/>
          </a:prstGeom>
          <a:solidFill>
            <a:schemeClr val="bg1"/>
          </a:solid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Arduino UNO Board</a:t>
            </a:r>
            <a:r>
              <a:rPr lang="en-US" sz="40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endParaRPr lang="en-US" sz="4000" b="1" cap="all" spc="0" dirty="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endParaRPr>
          </a:p>
        </p:txBody>
      </p:sp>
      <p:sp>
        <p:nvSpPr>
          <p:cNvPr id="1025" name="Rectangle 1"/>
          <p:cNvSpPr>
            <a:spLocks noChangeArrowheads="1"/>
          </p:cNvSpPr>
          <p:nvPr/>
        </p:nvSpPr>
        <p:spPr bwMode="auto">
          <a:xfrm>
            <a:off x="4419600" y="1728108"/>
            <a:ext cx="4495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ts val="115"/>
              </a:spcAft>
              <a:buClrTx/>
              <a:buSzTx/>
              <a:buFontTx/>
              <a:buChar char="•"/>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rot="5400000">
            <a:off x="432642" y="2413842"/>
            <a:ext cx="5154516" cy="3124200"/>
          </a:xfrm>
          <a:prstGeom prst="rect">
            <a:avLst/>
          </a:prstGeom>
        </p:spPr>
      </p:pic>
      <p:pic>
        <p:nvPicPr>
          <p:cNvPr id="7" name="Picture 6" descr="arduino_board (1).png"/>
          <p:cNvPicPr>
            <a:picLocks noChangeAspect="1"/>
          </p:cNvPicPr>
          <p:nvPr/>
        </p:nvPicPr>
        <p:blipFill>
          <a:blip r:embed="rId3"/>
          <a:stretch>
            <a:fillRect/>
          </a:stretch>
        </p:blipFill>
        <p:spPr>
          <a:xfrm>
            <a:off x="5123995" y="1447800"/>
            <a:ext cx="3486605" cy="5029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75136" y="304800"/>
            <a:ext cx="3429144"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GSM</a:t>
            </a:r>
            <a:r>
              <a:rPr lang="en-US" sz="36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Module</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pic>
        <p:nvPicPr>
          <p:cNvPr id="5" name="Picture 4" descr="C:\Users\Apoorva\Documents\20160606_192825.jp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324970" y="2057400"/>
            <a:ext cx="4724400" cy="2986248"/>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1301</TotalTime>
  <Words>317</Words>
  <Application>Microsoft Office PowerPoint</Application>
  <PresentationFormat>On-screen Show (4:3)</PresentationFormat>
  <Paragraphs>65</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PowerPoint Presentation</vt:lpstr>
      <vt:lpstr>PowerPoint Presentation</vt:lpstr>
      <vt:lpstr>PowerPoint Presentation</vt:lpstr>
      <vt:lpstr>PowerPoint Presentation</vt:lpstr>
      <vt:lpstr> Home  automation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DESIGN </vt:lpstr>
      <vt:lpstr>PowerPoint Presentation</vt:lpstr>
      <vt:lpstr>Arduino-GSM integration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Apoorva</cp:lastModifiedBy>
  <cp:revision>210</cp:revision>
  <dcterms:created xsi:type="dcterms:W3CDTF">2015-10-31T23:10:57Z</dcterms:created>
  <dcterms:modified xsi:type="dcterms:W3CDTF">2016-07-03T05:22:18Z</dcterms:modified>
</cp:coreProperties>
</file>